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25"/>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4" r:id="rId232"/>
    <p:sldId id="485" r:id="rId233"/>
    <p:sldId id="486" r:id="rId234"/>
    <p:sldId id="487" r:id="rId235"/>
    <p:sldId id="488" r:id="rId236"/>
    <p:sldId id="489" r:id="rId237"/>
    <p:sldId id="490" r:id="rId238"/>
    <p:sldId id="491" r:id="rId239"/>
    <p:sldId id="492" r:id="rId240"/>
    <p:sldId id="493" r:id="rId241"/>
    <p:sldId id="494" r:id="rId242"/>
    <p:sldId id="495" r:id="rId243"/>
    <p:sldId id="496" r:id="rId244"/>
    <p:sldId id="497" r:id="rId245"/>
    <p:sldId id="498" r:id="rId246"/>
    <p:sldId id="499" r:id="rId247"/>
    <p:sldId id="500" r:id="rId248"/>
    <p:sldId id="501" r:id="rId249"/>
    <p:sldId id="502" r:id="rId250"/>
    <p:sldId id="503" r:id="rId251"/>
    <p:sldId id="504" r:id="rId252"/>
    <p:sldId id="505" r:id="rId253"/>
    <p:sldId id="506" r:id="rId254"/>
    <p:sldId id="507" r:id="rId255"/>
    <p:sldId id="508" r:id="rId256"/>
    <p:sldId id="509" r:id="rId257"/>
    <p:sldId id="510" r:id="rId258"/>
    <p:sldId id="511" r:id="rId259"/>
    <p:sldId id="512" r:id="rId260"/>
    <p:sldId id="513" r:id="rId261"/>
    <p:sldId id="514" r:id="rId262"/>
    <p:sldId id="515" r:id="rId263"/>
    <p:sldId id="516" r:id="rId264"/>
    <p:sldId id="517" r:id="rId265"/>
    <p:sldId id="518" r:id="rId266"/>
    <p:sldId id="519" r:id="rId267"/>
    <p:sldId id="520" r:id="rId268"/>
    <p:sldId id="521" r:id="rId269"/>
    <p:sldId id="522" r:id="rId270"/>
    <p:sldId id="523" r:id="rId271"/>
    <p:sldId id="524" r:id="rId272"/>
    <p:sldId id="525" r:id="rId273"/>
    <p:sldId id="526" r:id="rId274"/>
    <p:sldId id="527" r:id="rId275"/>
    <p:sldId id="528" r:id="rId276"/>
    <p:sldId id="529" r:id="rId277"/>
    <p:sldId id="530" r:id="rId278"/>
    <p:sldId id="531" r:id="rId279"/>
    <p:sldId id="532" r:id="rId280"/>
    <p:sldId id="533" r:id="rId281"/>
    <p:sldId id="534" r:id="rId282"/>
    <p:sldId id="535" r:id="rId283"/>
    <p:sldId id="536" r:id="rId284"/>
    <p:sldId id="537" r:id="rId285"/>
    <p:sldId id="538" r:id="rId286"/>
    <p:sldId id="539" r:id="rId287"/>
    <p:sldId id="540" r:id="rId288"/>
    <p:sldId id="541" r:id="rId289"/>
    <p:sldId id="542" r:id="rId290"/>
    <p:sldId id="543" r:id="rId291"/>
    <p:sldId id="544" r:id="rId292"/>
    <p:sldId id="545" r:id="rId293"/>
    <p:sldId id="546" r:id="rId294"/>
    <p:sldId id="547" r:id="rId295"/>
    <p:sldId id="548" r:id="rId296"/>
    <p:sldId id="549" r:id="rId297"/>
    <p:sldId id="550" r:id="rId298"/>
    <p:sldId id="551" r:id="rId299"/>
    <p:sldId id="552" r:id="rId300"/>
    <p:sldId id="553" r:id="rId301"/>
    <p:sldId id="554" r:id="rId302"/>
    <p:sldId id="555" r:id="rId303"/>
    <p:sldId id="556" r:id="rId304"/>
    <p:sldId id="557" r:id="rId305"/>
    <p:sldId id="558" r:id="rId306"/>
    <p:sldId id="559" r:id="rId307"/>
    <p:sldId id="560" r:id="rId308"/>
    <p:sldId id="561" r:id="rId309"/>
    <p:sldId id="562" r:id="rId310"/>
    <p:sldId id="563" r:id="rId311"/>
    <p:sldId id="564" r:id="rId312"/>
    <p:sldId id="565" r:id="rId313"/>
    <p:sldId id="566" r:id="rId314"/>
    <p:sldId id="567" r:id="rId315"/>
    <p:sldId id="568" r:id="rId316"/>
    <p:sldId id="569" r:id="rId317"/>
    <p:sldId id="570" r:id="rId318"/>
    <p:sldId id="571" r:id="rId319"/>
    <p:sldId id="572" r:id="rId320"/>
    <p:sldId id="573" r:id="rId321"/>
    <p:sldId id="574" r:id="rId322"/>
    <p:sldId id="575" r:id="rId323"/>
    <p:sldId id="576" r:id="rId324"/>
    <p:sldId id="577" r:id="rId325"/>
    <p:sldId id="578" r:id="rId326"/>
    <p:sldId id="579" r:id="rId327"/>
    <p:sldId id="580" r:id="rId328"/>
    <p:sldId id="581" r:id="rId329"/>
    <p:sldId id="582" r:id="rId330"/>
    <p:sldId id="583" r:id="rId331"/>
    <p:sldId id="584" r:id="rId332"/>
    <p:sldId id="585" r:id="rId333"/>
    <p:sldId id="586" r:id="rId334"/>
    <p:sldId id="587" r:id="rId335"/>
    <p:sldId id="588" r:id="rId336"/>
    <p:sldId id="589" r:id="rId337"/>
    <p:sldId id="590" r:id="rId338"/>
    <p:sldId id="591" r:id="rId339"/>
    <p:sldId id="592" r:id="rId340"/>
    <p:sldId id="593" r:id="rId341"/>
    <p:sldId id="594" r:id="rId342"/>
    <p:sldId id="595" r:id="rId343"/>
    <p:sldId id="596" r:id="rId344"/>
    <p:sldId id="597" r:id="rId345"/>
    <p:sldId id="598" r:id="rId346"/>
    <p:sldId id="599" r:id="rId347"/>
    <p:sldId id="600" r:id="rId348"/>
    <p:sldId id="601" r:id="rId349"/>
    <p:sldId id="602" r:id="rId350"/>
    <p:sldId id="603" r:id="rId351"/>
    <p:sldId id="604" r:id="rId352"/>
    <p:sldId id="605" r:id="rId353"/>
    <p:sldId id="606" r:id="rId354"/>
    <p:sldId id="607" r:id="rId355"/>
    <p:sldId id="608" r:id="rId356"/>
    <p:sldId id="609" r:id="rId357"/>
    <p:sldId id="610" r:id="rId358"/>
    <p:sldId id="611" r:id="rId359"/>
    <p:sldId id="612" r:id="rId360"/>
    <p:sldId id="613" r:id="rId361"/>
    <p:sldId id="614" r:id="rId362"/>
    <p:sldId id="615" r:id="rId363"/>
    <p:sldId id="616" r:id="rId364"/>
    <p:sldId id="617" r:id="rId365"/>
    <p:sldId id="618" r:id="rId366"/>
    <p:sldId id="619" r:id="rId367"/>
    <p:sldId id="620" r:id="rId368"/>
    <p:sldId id="621" r:id="rId369"/>
    <p:sldId id="622" r:id="rId370"/>
    <p:sldId id="623" r:id="rId371"/>
    <p:sldId id="624" r:id="rId372"/>
    <p:sldId id="625" r:id="rId373"/>
    <p:sldId id="626" r:id="rId374"/>
    <p:sldId id="627" r:id="rId375"/>
    <p:sldId id="628" r:id="rId376"/>
    <p:sldId id="629" r:id="rId377"/>
    <p:sldId id="630" r:id="rId378"/>
    <p:sldId id="631" r:id="rId379"/>
    <p:sldId id="632" r:id="rId380"/>
    <p:sldId id="633" r:id="rId381"/>
    <p:sldId id="634" r:id="rId382"/>
    <p:sldId id="635" r:id="rId383"/>
    <p:sldId id="636" r:id="rId384"/>
    <p:sldId id="637" r:id="rId385"/>
    <p:sldId id="638" r:id="rId386"/>
    <p:sldId id="639" r:id="rId387"/>
    <p:sldId id="640" r:id="rId388"/>
    <p:sldId id="641" r:id="rId389"/>
    <p:sldId id="642" r:id="rId390"/>
    <p:sldId id="643" r:id="rId391"/>
    <p:sldId id="644" r:id="rId392"/>
    <p:sldId id="645" r:id="rId393"/>
    <p:sldId id="646" r:id="rId394"/>
    <p:sldId id="647" r:id="rId395"/>
    <p:sldId id="648" r:id="rId396"/>
    <p:sldId id="649" r:id="rId397"/>
    <p:sldId id="650" r:id="rId398"/>
    <p:sldId id="651" r:id="rId399"/>
    <p:sldId id="652" r:id="rId400"/>
    <p:sldId id="653" r:id="rId401"/>
    <p:sldId id="654" r:id="rId402"/>
    <p:sldId id="655" r:id="rId403"/>
    <p:sldId id="656" r:id="rId404"/>
    <p:sldId id="657" r:id="rId405"/>
    <p:sldId id="658" r:id="rId406"/>
    <p:sldId id="659" r:id="rId407"/>
    <p:sldId id="660" r:id="rId408"/>
    <p:sldId id="661" r:id="rId409"/>
    <p:sldId id="662" r:id="rId410"/>
    <p:sldId id="663" r:id="rId411"/>
    <p:sldId id="664" r:id="rId412"/>
    <p:sldId id="665" r:id="rId413"/>
    <p:sldId id="666" r:id="rId414"/>
    <p:sldId id="667" r:id="rId415"/>
    <p:sldId id="668" r:id="rId416"/>
    <p:sldId id="669" r:id="rId417"/>
    <p:sldId id="670" r:id="rId418"/>
    <p:sldId id="671" r:id="rId419"/>
    <p:sldId id="672" r:id="rId420"/>
    <p:sldId id="673" r:id="rId421"/>
    <p:sldId id="674" r:id="rId422"/>
    <p:sldId id="675" r:id="rId423"/>
    <p:sldId id="676" r:id="rId424"/>
  </p:sldIdLst>
  <p:sldSz cx="12193588" cy="6858000"/>
  <p:notesSz cx="9871075" cy="67960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presProps" Target="presProps.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196" Type="http://schemas.openxmlformats.org/officeDocument/2006/relationships/slide" Target="slides/slide192.xml"/><Relationship Id="rId417" Type="http://schemas.openxmlformats.org/officeDocument/2006/relationships/slide" Target="slides/slide413.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theme" Target="theme/theme1.xml"/><Relationship Id="rId232" Type="http://schemas.openxmlformats.org/officeDocument/2006/relationships/slide" Target="slides/slide228.xml"/><Relationship Id="rId274" Type="http://schemas.openxmlformats.org/officeDocument/2006/relationships/slide" Target="slides/slide270.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419" Type="http://schemas.openxmlformats.org/officeDocument/2006/relationships/slide" Target="slides/slide415.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409" Type="http://schemas.openxmlformats.org/officeDocument/2006/relationships/slide" Target="slides/slide405.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slideMaster" Target="slideMasters/slideMaster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3" Type="http://schemas.openxmlformats.org/officeDocument/2006/relationships/slideMaster" Target="slideMasters/slideMaster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4" Type="http://schemas.openxmlformats.org/officeDocument/2006/relationships/slideMaster" Target="slideMasters/slideMaster4.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notesMaster" Target="notesMasters/notesMaster1.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viewProps" Target="viewProps.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242" Type="http://schemas.openxmlformats.org/officeDocument/2006/relationships/slide" Target="slides/slide238.xml"/><Relationship Id="rId284" Type="http://schemas.openxmlformats.org/officeDocument/2006/relationships/slide" Target="slides/slide280.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Прямоугольник 151"/>
          <p:cNvSpPr/>
          <p:nvPr/>
        </p:nvSpPr>
        <p:spPr>
          <a:xfrm>
            <a:off x="0" y="0"/>
            <a:ext cx="9871200" cy="6796800"/>
          </a:xfrm>
          <a:prstGeom prst="rect">
            <a:avLst/>
          </a:prstGeom>
          <a:solidFill>
            <a:srgbClr val="FFFFFF"/>
          </a:solidFill>
          <a:ln w="0">
            <a:noFill/>
          </a:ln>
        </p:spPr>
        <p:txBody>
          <a:bodyPr lIns="90000" tIns="45000" rIns="90000" bIns="45000" anchor="ctr" anchorCtr="1">
            <a:noAutofit/>
          </a:bodyPr>
          <a:lstStyle/>
          <a:p>
            <a:endParaRPr lang="en-US" sz="1800" b="0" strike="noStrike" spc="-1">
              <a:solidFill>
                <a:srgbClr val="333333"/>
              </a:solidFill>
              <a:latin typeface="Arial"/>
            </a:endParaRPr>
          </a:p>
        </p:txBody>
      </p:sp>
      <p:sp>
        <p:nvSpPr>
          <p:cNvPr id="153" name="PlaceHolder 1"/>
          <p:cNvSpPr>
            <a:spLocks noGrp="1"/>
          </p:cNvSpPr>
          <p:nvPr>
            <p:ph type="hdr"/>
          </p:nvPr>
        </p:nvSpPr>
        <p:spPr>
          <a:xfrm>
            <a:off x="-360" y="0"/>
            <a:ext cx="4280040" cy="341280"/>
          </a:xfrm>
          <a:prstGeom prst="rect">
            <a:avLst/>
          </a:prstGeom>
          <a:noFill/>
          <a:ln w="0">
            <a:noFill/>
          </a:ln>
        </p:spPr>
        <p:txBody>
          <a:bodyPr lIns="91080" rIns="91080" anchor="t">
            <a:noAutofit/>
          </a:bodyPr>
          <a:lstStyle/>
          <a:p>
            <a:pPr indent="0">
              <a:buNone/>
            </a:pPr>
            <a:endParaRPr lang="en-US" sz="2400" b="0" strike="noStrike" spc="-1">
              <a:solidFill>
                <a:srgbClr val="000000"/>
              </a:solidFill>
              <a:latin typeface="Times New Roman"/>
            </a:endParaRPr>
          </a:p>
        </p:txBody>
      </p:sp>
      <p:sp>
        <p:nvSpPr>
          <p:cNvPr id="154" name="PlaceHolder 2"/>
          <p:cNvSpPr>
            <a:spLocks noGrp="1"/>
          </p:cNvSpPr>
          <p:nvPr>
            <p:ph type="dt" idx="1"/>
          </p:nvPr>
        </p:nvSpPr>
        <p:spPr>
          <a:xfrm>
            <a:off x="5590800" y="0"/>
            <a:ext cx="4280040" cy="341280"/>
          </a:xfrm>
          <a:prstGeom prst="rect">
            <a:avLst/>
          </a:prstGeom>
          <a:noFill/>
          <a:ln w="0">
            <a:noFill/>
          </a:ln>
        </p:spPr>
        <p:txBody>
          <a:bodyPr lIns="91080" rIns="91080" anchor="t">
            <a:noAutofit/>
          </a:bodyPr>
          <a:lstStyle>
            <a:lvl1pPr indent="0" algn="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lang="ru-RU" sz="1200" b="0" strike="noStrike" spc="-1">
                <a:solidFill>
                  <a:srgbClr val="000000"/>
                </a:solidFill>
                <a:latin typeface="Calibri"/>
              </a:defRPr>
            </a:lvl1pPr>
          </a:lstStyle>
          <a:p>
            <a:pPr indent="0" algn="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1200" b="0" strike="noStrike" spc="-1">
                <a:solidFill>
                  <a:srgbClr val="000000"/>
                </a:solidFill>
                <a:latin typeface="Calibri"/>
              </a:rPr>
              <a:t>&lt;date/time&gt;</a:t>
            </a:r>
            <a:endParaRPr lang="en-US" sz="1200" b="0" strike="noStrike" spc="-1">
              <a:solidFill>
                <a:srgbClr val="000000"/>
              </a:solidFill>
              <a:latin typeface="Times New Roman"/>
            </a:endParaRPr>
          </a:p>
        </p:txBody>
      </p:sp>
      <p:sp>
        <p:nvSpPr>
          <p:cNvPr id="155" name="PlaceHolder 3"/>
          <p:cNvSpPr>
            <a:spLocks noGrp="1" noRot="1" noChangeAspect="1"/>
          </p:cNvSpPr>
          <p:nvPr>
            <p:ph type="sldImg"/>
          </p:nvPr>
        </p:nvSpPr>
        <p:spPr>
          <a:xfrm>
            <a:off x="2895480" y="848880"/>
            <a:ext cx="4081680" cy="2295720"/>
          </a:xfrm>
          <a:prstGeom prst="rect">
            <a:avLst/>
          </a:prstGeom>
          <a:noFill/>
          <a:ln w="12600">
            <a:solidFill>
              <a:srgbClr val="000000"/>
            </a:solidFill>
            <a:miter/>
          </a:ln>
        </p:spPr>
        <p:txBody>
          <a:bodyPr lIns="91080" rIns="9108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en-US" sz="5000" b="0" strike="noStrike" spc="-1">
                <a:solidFill>
                  <a:srgbClr val="333333"/>
                </a:solidFill>
                <a:latin typeface="Arial"/>
              </a:rPr>
              <a:t>Click to move the slide</a:t>
            </a:r>
          </a:p>
        </p:txBody>
      </p:sp>
      <p:sp>
        <p:nvSpPr>
          <p:cNvPr id="156" name="PlaceHolder 4"/>
          <p:cNvSpPr>
            <a:spLocks noGrp="1"/>
          </p:cNvSpPr>
          <p:nvPr>
            <p:ph type="body"/>
          </p:nvPr>
        </p:nvSpPr>
        <p:spPr>
          <a:xfrm>
            <a:off x="987480" y="3271320"/>
            <a:ext cx="7897680" cy="2676600"/>
          </a:xfrm>
          <a:prstGeom prst="rect">
            <a:avLst/>
          </a:prstGeom>
          <a:noFill/>
          <a:ln w="0">
            <a:noFill/>
          </a:ln>
        </p:spPr>
        <p:txBody>
          <a:bodyPr lIns="91080" rIns="91080" anchor="t">
            <a:noAutofit/>
          </a:bodyPr>
          <a:lstStyle/>
          <a:p>
            <a:pPr indent="0">
              <a:spcBef>
                <a:spcPts val="451"/>
              </a:spcBef>
              <a:buNone/>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r>
              <a:rPr lang="en-US" sz="1200" b="0" strike="noStrike" spc="-1">
                <a:solidFill>
                  <a:srgbClr val="000000"/>
                </a:solidFill>
                <a:latin typeface="Calibri"/>
              </a:rPr>
              <a:t>Click to edit the notes format</a:t>
            </a:r>
          </a:p>
        </p:txBody>
      </p:sp>
      <p:sp>
        <p:nvSpPr>
          <p:cNvPr id="157" name="PlaceHolder 5"/>
          <p:cNvSpPr>
            <a:spLocks noGrp="1"/>
          </p:cNvSpPr>
          <p:nvPr>
            <p:ph type="ftr" idx="2"/>
          </p:nvPr>
        </p:nvSpPr>
        <p:spPr>
          <a:xfrm>
            <a:off x="-360" y="6456240"/>
            <a:ext cx="4280040" cy="341280"/>
          </a:xfrm>
          <a:prstGeom prst="rect">
            <a:avLst/>
          </a:prstGeom>
          <a:noFill/>
          <a:ln w="0">
            <a:noFill/>
          </a:ln>
        </p:spPr>
        <p:txBody>
          <a:bodyPr lIns="91080" rIns="91080" anchor="b">
            <a:noAutofit/>
          </a:bodyPr>
          <a:lstStyle/>
          <a:p>
            <a:pPr indent="0">
              <a:buNone/>
            </a:pPr>
            <a:endParaRPr lang="en-US" sz="2400" b="0" strike="noStrike" spc="-1">
              <a:solidFill>
                <a:srgbClr val="000000"/>
              </a:solidFill>
              <a:latin typeface="Times New Roman"/>
            </a:endParaRPr>
          </a:p>
        </p:txBody>
      </p:sp>
      <p:sp>
        <p:nvSpPr>
          <p:cNvPr id="158" name="PlaceHolder 6"/>
          <p:cNvSpPr>
            <a:spLocks noGrp="1"/>
          </p:cNvSpPr>
          <p:nvPr>
            <p:ph type="sldNum" idx="3"/>
          </p:nvPr>
        </p:nvSpPr>
        <p:spPr>
          <a:xfrm>
            <a:off x="5590800" y="6456240"/>
            <a:ext cx="4280040" cy="341280"/>
          </a:xfrm>
          <a:prstGeom prst="rect">
            <a:avLst/>
          </a:prstGeom>
          <a:noFill/>
          <a:ln w="0">
            <a:noFill/>
          </a:ln>
        </p:spPr>
        <p:txBody>
          <a:bodyPr lIns="91080" rIns="91080" anchor="b">
            <a:noAutofit/>
          </a:bodyPr>
          <a:lstStyle>
            <a:lvl1pPr indent="0" algn="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lang="ru-RU" sz="1200" b="0" strike="noStrike" spc="-1">
                <a:solidFill>
                  <a:srgbClr val="000000"/>
                </a:solidFill>
                <a:latin typeface="Calibri"/>
              </a:defRPr>
            </a:lvl1pPr>
          </a:lstStyle>
          <a:p>
            <a:pPr indent="0" algn="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67E71D3-0476-41EF-B862-0590FFF21EB8}" type="slidenum">
              <a:rPr lang="ru-RU" sz="1200" b="0" strike="noStrike" spc="-1">
                <a:solidFill>
                  <a:srgbClr val="000000"/>
                </a:solidFill>
                <a:latin typeface="Calibri"/>
              </a:rPr>
              <a:t>‹#›</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PlaceHolder 1"/>
          <p:cNvSpPr>
            <a:spLocks noGrp="1" noRot="1" noChangeAspect="1"/>
          </p:cNvSpPr>
          <p:nvPr>
            <p:ph type="sldImg"/>
          </p:nvPr>
        </p:nvSpPr>
        <p:spPr>
          <a:xfrm>
            <a:off x="2895600" y="849313"/>
            <a:ext cx="4081463" cy="2295525"/>
          </a:xfrm>
          <a:prstGeom prst="rect">
            <a:avLst/>
          </a:prstGeom>
          <a:ln w="0">
            <a:noFill/>
          </a:ln>
        </p:spPr>
      </p:sp>
      <p:sp>
        <p:nvSpPr>
          <p:cNvPr id="1055" name="PlaceHolder 2"/>
          <p:cNvSpPr>
            <a:spLocks noGrp="1"/>
          </p:cNvSpPr>
          <p:nvPr>
            <p:ph type="body"/>
          </p:nvPr>
        </p:nvSpPr>
        <p:spPr>
          <a:xfrm>
            <a:off x="987480" y="3271320"/>
            <a:ext cx="7897680" cy="2676600"/>
          </a:xfrm>
          <a:prstGeom prst="rect">
            <a:avLst/>
          </a:prstGeom>
          <a:noFill/>
          <a:ln w="0">
            <a:noFill/>
          </a:ln>
        </p:spPr>
        <p:txBody>
          <a:bodyPr lIns="0" tIns="0" rIns="0" bIns="0" anchor="t">
            <a:noAutofit/>
          </a:bodyPr>
          <a:lstStyle/>
          <a:p>
            <a:pPr indent="0">
              <a:spcBef>
                <a:spcPts val="451"/>
              </a:spcBef>
              <a:buNone/>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endParaRPr lang="en-US" sz="1200" b="0" strike="noStrike" spc="-1">
              <a:solidFill>
                <a:srgbClr val="000000"/>
              </a:solidFill>
              <a:latin typeface="Calibri"/>
            </a:endParaRPr>
          </a:p>
        </p:txBody>
      </p:sp>
      <p:sp>
        <p:nvSpPr>
          <p:cNvPr id="1056" name="Номер слайда 3"/>
          <p:cNvSpPr/>
          <p:nvPr/>
        </p:nvSpPr>
        <p:spPr>
          <a:xfrm>
            <a:off x="5591160" y="6456240"/>
            <a:ext cx="4280040" cy="341280"/>
          </a:xfrm>
          <a:prstGeom prst="rect">
            <a:avLst/>
          </a:prstGeom>
          <a:noFill/>
          <a:ln w="0">
            <a:noFill/>
          </a:ln>
        </p:spPr>
        <p:style>
          <a:lnRef idx="0">
            <a:scrgbClr r="0" g="0" b="0"/>
          </a:lnRef>
          <a:fillRef idx="0">
            <a:scrgbClr r="0" g="0" b="0"/>
          </a:fillRef>
          <a:effectRef idx="0">
            <a:scrgbClr r="0" g="0" b="0"/>
          </a:effectRef>
          <a:fontRef idx="minor"/>
        </p:style>
        <p:txBody>
          <a:bodyPr lIns="91080" rIns="91080" anchor="b">
            <a:noAutofit/>
          </a:bodyPr>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478C930-3AC9-47A8-9D3F-83C62AC2BB76}" type="slidenum">
              <a:rPr lang="ru-RU" sz="1200" b="0" strike="noStrike" spc="-1">
                <a:solidFill>
                  <a:srgbClr val="333333"/>
                </a:solidFill>
                <a:latin typeface="Calibri"/>
              </a:rPr>
              <a:t>1</a:t>
            </a:fld>
            <a:endParaRPr lang="en-US" sz="1200" b="0" strike="noStrike" spc="-1">
              <a:solidFill>
                <a:srgbClr val="333333"/>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PlaceHolder 1"/>
          <p:cNvSpPr>
            <a:spLocks noGrp="1" noRot="1" noChangeAspect="1"/>
          </p:cNvSpPr>
          <p:nvPr>
            <p:ph type="sldImg"/>
          </p:nvPr>
        </p:nvSpPr>
        <p:spPr>
          <a:xfrm>
            <a:off x="2895480" y="849240"/>
            <a:ext cx="4081680" cy="2295720"/>
          </a:xfrm>
          <a:prstGeom prst="rect">
            <a:avLst/>
          </a:prstGeom>
          <a:ln w="0">
            <a:noFill/>
          </a:ln>
        </p:spPr>
      </p:sp>
      <p:sp>
        <p:nvSpPr>
          <p:cNvPr id="1058" name="PlaceHolder 2"/>
          <p:cNvSpPr>
            <a:spLocks noGrp="1"/>
          </p:cNvSpPr>
          <p:nvPr>
            <p:ph type="body"/>
          </p:nvPr>
        </p:nvSpPr>
        <p:spPr>
          <a:xfrm>
            <a:off x="987480" y="3271320"/>
            <a:ext cx="7897680" cy="2676600"/>
          </a:xfrm>
          <a:prstGeom prst="rect">
            <a:avLst/>
          </a:prstGeom>
          <a:noFill/>
          <a:ln w="0">
            <a:noFill/>
          </a:ln>
        </p:spPr>
        <p:txBody>
          <a:bodyPr lIns="0" tIns="0" rIns="0" bIns="0" anchor="t">
            <a:noAutofit/>
          </a:bodyPr>
          <a:lstStyle/>
          <a:p>
            <a:pPr indent="0">
              <a:spcBef>
                <a:spcPts val="451"/>
              </a:spcBef>
              <a:buNone/>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endParaRPr lang="ru-RU" sz="1200" b="0" strike="noStrike" spc="-1">
              <a:solidFill>
                <a:srgbClr val="000000"/>
              </a:solidFill>
              <a:latin typeface="Calibri"/>
            </a:endParaRPr>
          </a:p>
        </p:txBody>
      </p:sp>
      <p:sp>
        <p:nvSpPr>
          <p:cNvPr id="1059" name="Номер слайда 3"/>
          <p:cNvSpPr/>
          <p:nvPr/>
        </p:nvSpPr>
        <p:spPr>
          <a:xfrm>
            <a:off x="5591160" y="6456240"/>
            <a:ext cx="4280040" cy="341280"/>
          </a:xfrm>
          <a:prstGeom prst="rect">
            <a:avLst/>
          </a:prstGeom>
          <a:noFill/>
          <a:ln w="0">
            <a:noFill/>
          </a:ln>
        </p:spPr>
        <p:style>
          <a:lnRef idx="0">
            <a:scrgbClr r="0" g="0" b="0"/>
          </a:lnRef>
          <a:fillRef idx="0">
            <a:scrgbClr r="0" g="0" b="0"/>
          </a:fillRef>
          <a:effectRef idx="0">
            <a:scrgbClr r="0" g="0" b="0"/>
          </a:effectRef>
          <a:fontRef idx="minor"/>
        </p:style>
        <p:txBody>
          <a:bodyPr lIns="91080" rIns="91080" anchor="b">
            <a:noAutofit/>
          </a:bodyPr>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A6D713-7672-4A5A-9130-BD0244305EF2}" type="slidenum">
              <a:rPr lang="ru-RU" sz="1200" b="0" strike="noStrike" spc="-1">
                <a:solidFill>
                  <a:srgbClr val="333333"/>
                </a:solidFill>
                <a:latin typeface="Calibri"/>
              </a:rPr>
              <a:t>249</a:t>
            </a:fld>
            <a:endParaRPr lang="en-US" sz="1200" b="0" strike="noStrike" spc="-1">
              <a:solidFill>
                <a:srgbClr val="333333"/>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23"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4"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26"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8"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9"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31"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32"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33"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34"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35"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36"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39"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lnSpc>
                <a:spcPct val="90000"/>
              </a:lnSpc>
              <a:spcBef>
                <a:spcPts val="1137"/>
              </a:spcBef>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41"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43"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44"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48"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49"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50"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2"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lnSpc>
                <a:spcPct val="90000"/>
              </a:lnSpc>
              <a:spcBef>
                <a:spcPts val="1137"/>
              </a:spcBef>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52"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5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54"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56"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5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58"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60"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61"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63"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65"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66"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68"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69"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70"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71"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72"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73"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79"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lnSpc>
                <a:spcPct val="90000"/>
              </a:lnSpc>
              <a:spcBef>
                <a:spcPts val="1137"/>
              </a:spcBef>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81"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83"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84"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4"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88"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89"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90"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92"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9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94"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96"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9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98"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00"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01"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03"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04"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05"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06"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08"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09"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10"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11"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12"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13"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17"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lnSpc>
                <a:spcPct val="90000"/>
              </a:lnSpc>
              <a:spcBef>
                <a:spcPts val="1137"/>
              </a:spcBef>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19"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6"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7"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21"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22"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26"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27"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28"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30"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3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32"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3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35"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36"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38"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39"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41"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42"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43"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44"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46"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47"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48"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49"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50"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51"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1"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3"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5"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6"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17"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sp>
        <p:nvSpPr>
          <p:cNvPr id="1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1"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lnSpc>
                <a:spcPct val="90000"/>
              </a:lnSpc>
              <a:spcBef>
                <a:spcPts val="1137"/>
              </a:spcBef>
              <a:buNone/>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1"/>
          <p:cNvSpPr/>
          <p:nvPr/>
        </p:nvSpPr>
        <p:spPr>
          <a:xfrm>
            <a:off x="11177640" y="6264360"/>
            <a:ext cx="460440" cy="214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0000"/>
              </a:lnSpc>
              <a:spcBef>
                <a:spcPts val="1001"/>
              </a:spcBef>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fld id="{7C596F25-5695-48DA-B4A1-31D8E893D9BC}" type="slidenum">
              <a:rPr lang="ru-RU" sz="1600" b="1" strike="noStrike" spc="-1">
                <a:solidFill>
                  <a:srgbClr val="333333"/>
                </a:solidFill>
                <a:latin typeface="Arial"/>
              </a:rPr>
              <a:t>‹#›</a:t>
            </a:fld>
            <a:endParaRPr lang="en-US" sz="1600" b="0" strike="noStrike" spc="-1">
              <a:solidFill>
                <a:srgbClr val="333333"/>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Текст 1"/>
          <p:cNvSpPr/>
          <p:nvPr/>
        </p:nvSpPr>
        <p:spPr>
          <a:xfrm>
            <a:off x="11158560" y="6381720"/>
            <a:ext cx="460440" cy="216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0000"/>
              </a:lnSpc>
              <a:spcBef>
                <a:spcPts val="1001"/>
              </a:spcBef>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fld id="{E4707917-9D48-4C55-849A-05AB8AE6397B}" type="slidenum">
              <a:rPr lang="ru-RU" sz="1200" b="0" strike="noStrike" spc="-1">
                <a:solidFill>
                  <a:srgbClr val="333333"/>
                </a:solidFill>
                <a:latin typeface="Arial"/>
              </a:rPr>
              <a:t>‹#›</a:t>
            </a:fld>
            <a:endParaRPr lang="en-US" sz="1200" b="0" strike="noStrike" spc="-1">
              <a:solidFill>
                <a:srgbClr val="333333"/>
              </a:solid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Текст 1"/>
          <p:cNvSpPr/>
          <p:nvPr/>
        </p:nvSpPr>
        <p:spPr>
          <a:xfrm>
            <a:off x="11177640" y="6264360"/>
            <a:ext cx="460440" cy="214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0000"/>
              </a:lnSpc>
              <a:spcBef>
                <a:spcPts val="1001"/>
              </a:spcBef>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fld id="{87437504-6A55-4FA8-B379-D19BDA24508B}" type="slidenum">
              <a:rPr lang="ru-RU" sz="1600" b="1" strike="noStrike" spc="-1">
                <a:solidFill>
                  <a:srgbClr val="333333"/>
                </a:solidFill>
                <a:latin typeface="Arial"/>
              </a:rPr>
              <a:t>‹#›</a:t>
            </a:fld>
            <a:endParaRPr lang="en-US" sz="1600" b="0" strike="noStrike" spc="-1">
              <a:solidFill>
                <a:srgbClr val="333333"/>
              </a:solidFill>
              <a:latin typeface="Arial"/>
            </a:endParaRPr>
          </a:p>
        </p:txBody>
      </p:sp>
      <p:pic>
        <p:nvPicPr>
          <p:cNvPr id="75" name="Picture 6"/>
          <p:cNvPicPr/>
          <p:nvPr/>
        </p:nvPicPr>
        <p:blipFill>
          <a:blip r:embed="rId14"/>
          <a:stretch/>
        </p:blipFill>
        <p:spPr>
          <a:xfrm>
            <a:off x="0" y="0"/>
            <a:ext cx="12192120" cy="6870600"/>
          </a:xfrm>
          <a:prstGeom prst="rect">
            <a:avLst/>
          </a:prstGeom>
          <a:ln w="0">
            <a:noFill/>
          </a:ln>
        </p:spPr>
      </p:pic>
      <p:sp>
        <p:nvSpPr>
          <p:cNvPr id="7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en-US" sz="5000" b="0" strike="noStrike" spc="-1">
                <a:solidFill>
                  <a:srgbClr val="333333"/>
                </a:solidFill>
                <a:latin typeface="Arial"/>
              </a:rPr>
              <a:t>Click to edit the title text format</a:t>
            </a:r>
          </a:p>
        </p:txBody>
      </p:sp>
      <p:sp>
        <p:nvSpPr>
          <p:cNvPr id="77"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260280" indent="-260280">
              <a:lnSpc>
                <a:spcPct val="90000"/>
              </a:lnSpc>
              <a:spcBef>
                <a:spcPts val="1137"/>
              </a:spcBef>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en-US" sz="3100" b="0" strike="noStrike" spc="-1">
                <a:solidFill>
                  <a:srgbClr val="333333"/>
                </a:solidFill>
                <a:latin typeface="Arial"/>
              </a:rPr>
              <a:t>Click to edit the outline text format</a:t>
            </a:r>
          </a:p>
          <a:p>
            <a:pPr marL="781200" lvl="1" indent="-260640">
              <a:lnSpc>
                <a:spcPct val="90000"/>
              </a:lnSpc>
              <a:spcBef>
                <a:spcPts val="575"/>
              </a:spcBef>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en-US" sz="2700" b="0" strike="noStrike" spc="-1">
                <a:solidFill>
                  <a:srgbClr val="333333"/>
                </a:solidFill>
                <a:latin typeface="Arial"/>
              </a:rPr>
              <a:t>Second Outline Level</a:t>
            </a:r>
          </a:p>
          <a:p>
            <a:pPr marL="1303200" lvl="2" indent="-260280">
              <a:lnSpc>
                <a:spcPct val="90000"/>
              </a:lnSpc>
              <a:spcBef>
                <a:spcPts val="575"/>
              </a:spcBef>
              <a:buClr>
                <a:srgbClr val="333333"/>
              </a:buClr>
              <a:buFont typeface="Arial"/>
              <a:buChar char="•"/>
              <a:tabLst>
                <a:tab pos="2082960" algn="l"/>
                <a:tab pos="3124080" algn="l"/>
                <a:tab pos="4165560" algn="l"/>
                <a:tab pos="5207040" algn="l"/>
                <a:tab pos="6248520" algn="l"/>
                <a:tab pos="7289640" algn="l"/>
                <a:tab pos="8331120" algn="l"/>
                <a:tab pos="9372600" algn="l"/>
                <a:tab pos="10414080" algn="l"/>
              </a:tabLst>
            </a:pPr>
            <a:r>
              <a:rPr lang="en-US" sz="2200" b="0" strike="noStrike" spc="-1">
                <a:solidFill>
                  <a:srgbClr val="333333"/>
                </a:solidFill>
                <a:latin typeface="Arial"/>
              </a:rPr>
              <a:t>Third Outline Level</a:t>
            </a:r>
          </a:p>
          <a:p>
            <a:pPr marL="1824120" lvl="3" indent="-260280">
              <a:lnSpc>
                <a:spcPct val="90000"/>
              </a:lnSpc>
              <a:spcBef>
                <a:spcPts val="575"/>
              </a:spcBef>
              <a:buClr>
                <a:srgbClr val="333333"/>
              </a:buClr>
              <a:buFont typeface="Arial"/>
              <a:buChar char="•"/>
              <a:tabLst>
                <a:tab pos="2082960" algn="l"/>
                <a:tab pos="3124080" algn="l"/>
                <a:tab pos="4165560" algn="l"/>
                <a:tab pos="5207040" algn="l"/>
                <a:tab pos="6248520" algn="l"/>
                <a:tab pos="7289640" algn="l"/>
                <a:tab pos="8331120" algn="l"/>
                <a:tab pos="9372600" algn="l"/>
                <a:tab pos="10414080" algn="l"/>
              </a:tabLst>
            </a:pPr>
            <a:r>
              <a:rPr lang="en-US" sz="2000" b="0" strike="noStrike" spc="-1">
                <a:solidFill>
                  <a:srgbClr val="333333"/>
                </a:solidFill>
                <a:latin typeface="Arial"/>
              </a:rPr>
              <a:t>Fourth Outline Level</a:t>
            </a:r>
          </a:p>
          <a:p>
            <a:pPr marL="2344680" lvl="4" indent="-260280">
              <a:lnSpc>
                <a:spcPct val="90000"/>
              </a:lnSpc>
              <a:spcBef>
                <a:spcPts val="575"/>
              </a:spcBef>
              <a:buClr>
                <a:srgbClr val="333333"/>
              </a:buClr>
              <a:buFont typeface="Arial"/>
              <a:buChar char="•"/>
              <a:tabLst>
                <a:tab pos="3124080" algn="l"/>
                <a:tab pos="4165560" algn="l"/>
                <a:tab pos="5207040" algn="l"/>
                <a:tab pos="6248520" algn="l"/>
                <a:tab pos="7289640" algn="l"/>
                <a:tab pos="8331120" algn="l"/>
                <a:tab pos="9372600" algn="l"/>
                <a:tab pos="10414080" algn="l"/>
              </a:tabLst>
            </a:pPr>
            <a:r>
              <a:rPr lang="en-US" sz="2000" b="0" strike="noStrike" spc="-1">
                <a:solidFill>
                  <a:srgbClr val="333333"/>
                </a:solidFill>
                <a:latin typeface="Arial"/>
              </a:rPr>
              <a:t>Fifth Outline Level</a:t>
            </a:r>
          </a:p>
          <a:p>
            <a:pPr marL="2344680" lvl="5" indent="-260280">
              <a:spcBef>
                <a:spcPts val="499"/>
              </a:spcBef>
              <a:buClr>
                <a:srgbClr val="333333"/>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333333"/>
                </a:solidFill>
                <a:latin typeface="Arial"/>
              </a:rPr>
              <a:t>Sixth Outline Level</a:t>
            </a:r>
          </a:p>
          <a:p>
            <a:pPr marL="2344680" lvl="6" indent="-260280">
              <a:spcBef>
                <a:spcPts val="499"/>
              </a:spcBef>
              <a:buClr>
                <a:srgbClr val="333333"/>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strike="noStrike" spc="-1">
                <a:solidFill>
                  <a:srgbClr val="333333"/>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Текст 1"/>
          <p:cNvSpPr/>
          <p:nvPr/>
        </p:nvSpPr>
        <p:spPr>
          <a:xfrm>
            <a:off x="11177640" y="6264360"/>
            <a:ext cx="460440" cy="214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0000"/>
              </a:lnSpc>
              <a:spcBef>
                <a:spcPts val="1001"/>
              </a:spcBef>
              <a:tabLst>
                <a:tab pos="0" algn="l"/>
                <a:tab pos="912960" algn="l"/>
                <a:tab pos="1825560" algn="l"/>
                <a:tab pos="2738520" algn="l"/>
                <a:tab pos="3651120" algn="l"/>
                <a:tab pos="4564080" algn="l"/>
                <a:tab pos="5477040" algn="l"/>
                <a:tab pos="6389640" algn="l"/>
                <a:tab pos="7302600" algn="l"/>
                <a:tab pos="8215200" algn="l"/>
                <a:tab pos="9128160" algn="l"/>
                <a:tab pos="10040760" algn="l"/>
                <a:tab pos="10953720" algn="l"/>
              </a:tabLst>
            </a:pPr>
            <a:fld id="{D6804883-AA86-4887-9249-82BA904CFF0E}" type="slidenum">
              <a:rPr lang="ru-RU" sz="1600" b="1" strike="noStrike" spc="-1">
                <a:solidFill>
                  <a:srgbClr val="333333"/>
                </a:solidFill>
                <a:latin typeface="Arial"/>
              </a:rPr>
              <a:t>‹#›</a:t>
            </a:fld>
            <a:endParaRPr lang="en-US" sz="1600" b="0" strike="noStrike" spc="-1">
              <a:solidFill>
                <a:srgbClr val="333333"/>
              </a:solidFill>
              <a:latin typeface="Arial"/>
            </a:endParaRPr>
          </a:p>
        </p:txBody>
      </p:sp>
      <p:sp>
        <p:nvSpPr>
          <p:cNvPr id="115" name="TextBox 3"/>
          <p:cNvSpPr/>
          <p:nvPr/>
        </p:nvSpPr>
        <p:spPr>
          <a:xfrm>
            <a:off x="442800" y="1911240"/>
            <a:ext cx="6373800" cy="1481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5400" b="1" strike="noStrike" spc="-1">
                <a:solidFill>
                  <a:srgbClr val="333333"/>
                </a:solidFill>
                <a:latin typeface="Calibri"/>
              </a:rPr>
              <a:t>Спасибо </a:t>
            </a:r>
            <a:br>
              <a:rPr sz="5400"/>
            </a:br>
            <a:r>
              <a:rPr lang="ru-RU" sz="5400" b="1" strike="noStrike" spc="-1">
                <a:solidFill>
                  <a:srgbClr val="333333"/>
                </a:solidFill>
                <a:latin typeface="Calibri"/>
              </a:rPr>
              <a:t>за внимание!</a:t>
            </a:r>
            <a:endParaRPr lang="en-US" sz="5400" b="0" strike="noStrike" spc="-1">
              <a:solidFill>
                <a:srgbClr val="333333"/>
              </a:solidFill>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hyperlink" Target="https://1gl.ru/" TargetMode="Externa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hyperlink" Target="https://1gl.ru/" TargetMode="External"/><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3" Type="http://schemas.openxmlformats.org/officeDocument/2006/relationships/hyperlink" Target="https://1gl.ru/#/document/16/144051/" TargetMode="External"/><Relationship Id="rId2" Type="http://schemas.openxmlformats.org/officeDocument/2006/relationships/hyperlink" Target="https://1gl.ru/#/document/16/144050/" TargetMode="External"/><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571320" y="704880"/>
            <a:ext cx="11010600" cy="4492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0" strike="noStrike" spc="-1" dirty="0">
                <a:solidFill>
                  <a:srgbClr val="025EA1"/>
                </a:solidFill>
                <a:latin typeface="Arial"/>
              </a:rPr>
              <a:t>Масштабные изменения в НК</a:t>
            </a:r>
            <a:endParaRPr lang="en-US" sz="4400" b="0" strike="noStrike" spc="-1" dirty="0">
              <a:solidFill>
                <a:srgbClr val="333333"/>
              </a:solidFill>
              <a:latin typeface="Arial"/>
            </a:endParaRPr>
          </a:p>
        </p:txBody>
      </p:sp>
      <p:sp>
        <p:nvSpPr>
          <p:cNvPr id="163" name="TextBox 162"/>
          <p:cNvSpPr txBox="1"/>
          <p:nvPr/>
        </p:nvSpPr>
        <p:spPr>
          <a:xfrm>
            <a:off x="476280" y="1884240"/>
            <a:ext cx="11106000" cy="44402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1. Федеральный закон от 12.07.2024 №176-ФЗ </a:t>
            </a:r>
            <a:r>
              <a:rPr lang="ru-RU" sz="2000" b="0" strike="noStrike" spc="-1" dirty="0">
                <a:solidFill>
                  <a:srgbClr val="333333"/>
                </a:solidFill>
                <a:latin typeface="Arial"/>
              </a:rPr>
              <a:t>«О внесении изменений в части в части первую и вторую НК РФ и отдельные законодательные акты РФ о налогах и сборах»</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2. Федеральный закон от 08.08.2024 №259-ФЗ </a:t>
            </a:r>
            <a:r>
              <a:rPr lang="ru-RU" sz="2000" b="0" strike="noStrike" spc="-1" dirty="0">
                <a:solidFill>
                  <a:srgbClr val="333333"/>
                </a:solidFill>
                <a:latin typeface="Arial"/>
              </a:rPr>
              <a:t>«О внесении изменений в части первую и вторую НК РФ и отдельные законодательные акты РФ о налогах и сборах"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3.Письмо ФНС от 15.07.2024 №БС-4-21/7995 </a:t>
            </a:r>
            <a:r>
              <a:rPr lang="ru-RU" sz="2000" b="0" strike="noStrike" spc="-1" dirty="0">
                <a:solidFill>
                  <a:srgbClr val="333333"/>
                </a:solidFill>
                <a:latin typeface="Arial"/>
              </a:rPr>
              <a:t>«О реализации Федерального закона от 12.07.2024 № 176 ФЗ (в части, касающейся налогообложения имущества)" (вместе с "Обзором положений Федерального закона от 12.07.2024 № 176 (в части, касающейся налогообложения имущества)").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4.Приказ ФНС от 09.08.2024 №ЕД-7-21/634 </a:t>
            </a:r>
            <a:r>
              <a:rPr lang="ru-RU" sz="2000" b="0" strike="noStrike" spc="-1" dirty="0">
                <a:solidFill>
                  <a:srgbClr val="333333"/>
                </a:solidFill>
                <a:latin typeface="Arial"/>
              </a:rPr>
              <a:t>«Об организации обработки и хранения сведений, представленных в ФНС в соответствии с абзацем первым пункта 11 статьи 408 НК РФ и  частью 32 статьи 19 ФЗ от 08.08.2024 N 259-ФЗ.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dirty="0">
              <a:solidFill>
                <a:srgbClr val="333333"/>
              </a:solidFill>
              <a:latin typeface="Arial"/>
            </a:endParaRPr>
          </a:p>
        </p:txBody>
      </p:sp>
      <p:sp>
        <p:nvSpPr>
          <p:cNvPr id="16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005383C-6B5B-4729-B4A3-B3F0308FF1D6}" type="slidenum">
              <a:rPr lang="ru-RU" sz="1800" b="0" strike="noStrike" spc="-1">
                <a:solidFill>
                  <a:srgbClr val="333333"/>
                </a:solidFill>
                <a:latin typeface="Arial"/>
              </a:rPr>
              <a:t>1</a:t>
            </a:fld>
            <a:endParaRPr lang="en-US" sz="1800" b="0" strike="noStrike" spc="-1">
              <a:solidFill>
                <a:srgbClr val="333333"/>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704520"/>
            <a:ext cx="10972800" cy="9558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Новое в электронном документообороте </a:t>
            </a:r>
            <a:br>
              <a:rPr sz="3200" dirty="0"/>
            </a:br>
            <a:r>
              <a:rPr lang="ru-RU" sz="3200" b="0" strike="noStrike" spc="-1" dirty="0">
                <a:solidFill>
                  <a:srgbClr val="003274"/>
                </a:solidFill>
                <a:latin typeface="Arial"/>
              </a:rPr>
              <a:t>с ФНС России (п.5.1 ст. 23 и п.4 ст.31 НК РФ)</a:t>
            </a:r>
            <a:br>
              <a:rPr sz="3200" dirty="0"/>
            </a:br>
            <a:endParaRPr lang="en-US" sz="3200" b="0" strike="noStrike" spc="-1" dirty="0">
              <a:solidFill>
                <a:srgbClr val="333333"/>
              </a:solidFill>
              <a:latin typeface="Arial"/>
            </a:endParaRPr>
          </a:p>
        </p:txBody>
      </p:sp>
      <p:sp>
        <p:nvSpPr>
          <p:cNvPr id="185" name="TextBox 184"/>
          <p:cNvSpPr txBox="1"/>
          <p:nvPr/>
        </p:nvSpPr>
        <p:spPr>
          <a:xfrm>
            <a:off x="609480" y="1660320"/>
            <a:ext cx="10972800" cy="4663800"/>
          </a:xfrm>
          <a:prstGeom prst="rect">
            <a:avLst/>
          </a:prstGeom>
          <a:noFill/>
          <a:ln w="0">
            <a:noFill/>
          </a:ln>
        </p:spPr>
        <p:txBody>
          <a:bodyPr lIns="90000" tIns="46800" rIns="90000" bIns="46800" anchor="t">
            <a:normAutofit fontScale="97000"/>
          </a:bodyPr>
          <a:lstStyle/>
          <a:p>
            <a:pPr marL="252360" indent="-252360" algn="ct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FF0000"/>
                </a:solidFill>
                <a:latin typeface="Arial"/>
              </a:rPr>
              <a:t>И так, с 5 февраля 2025г. квитанций о приеме налоговых требований и уведомлений больше не будет! </a:t>
            </a:r>
            <a:endParaRPr lang="en-US" sz="2000" b="0" strike="noStrike" spc="-1" dirty="0">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У бухгалтеров станет одной обязанностью меньше — не надо будет отправлять квитанцию, требование перейдет в статус принятого на шестой рабочий день (п. 8 ст. 1 Закона № 259-ФЗ, п.4 ст. 31 НК). Счет не заморозят. </a:t>
            </a:r>
            <a:endParaRPr lang="en-US" sz="2000" b="0" strike="noStrike" spc="-1" dirty="0">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Но поправка выгодна только на первый взгляд. </a:t>
            </a:r>
            <a:r>
              <a:rPr lang="ru-RU" sz="2000" b="0" strike="noStrike" spc="-1" dirty="0">
                <a:solidFill>
                  <a:srgbClr val="333333"/>
                </a:solidFill>
                <a:latin typeface="Arial"/>
              </a:rPr>
              <a:t>Сейчас, если  бухгалтер увидел требование через две недели, как оно поступило. Счет могли еще не заблокировать: на это у ИФНС есть 10 рабочих дней по истечении шести дней на квитанцию (пп.2 п.3 ст.76 НК). Когда бухгалтер ее вышлет, пойдет срок на ответ (приказ ФНС от 16.07.2020 №ЕД-7-2/448). Можно избежать и блокировки, и штрафа, хотя с квитанцией опоздали.</a:t>
            </a:r>
            <a:endParaRPr lang="en-US" sz="2000" b="0" strike="noStrike" spc="-1" dirty="0">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В будущем требование станут считать полученным, даже если бухгалтер его еще не видел. Если не успеть ответить, возможен штраф.</a:t>
            </a:r>
            <a:endParaRPr lang="en-US" sz="2000" b="0" strike="noStrike" spc="-1" dirty="0">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Для </a:t>
            </a:r>
            <a:r>
              <a:rPr lang="ru-RU" sz="2000" b="1" strike="noStrike" spc="-1" dirty="0" err="1">
                <a:solidFill>
                  <a:srgbClr val="333333"/>
                </a:solidFill>
                <a:latin typeface="Arial"/>
              </a:rPr>
              <a:t>избежания</a:t>
            </a:r>
            <a:r>
              <a:rPr lang="ru-RU" sz="2000" b="1" strike="noStrike" spc="-1" dirty="0">
                <a:solidFill>
                  <a:srgbClr val="333333"/>
                </a:solidFill>
                <a:latin typeface="Arial"/>
              </a:rPr>
              <a:t> штрафа можно подключить оповещение о корреспонденции из ИФНС. </a:t>
            </a:r>
            <a:r>
              <a:rPr lang="ru-RU" sz="2000" b="0" strike="noStrike" spc="-1" dirty="0">
                <a:solidFill>
                  <a:srgbClr val="333333"/>
                </a:solidFill>
                <a:latin typeface="Arial"/>
              </a:rPr>
              <a:t>Оператор ЭДО будет присылать уведомления вам на </a:t>
            </a:r>
            <a:r>
              <a:rPr lang="ru-RU" sz="2000" b="0" strike="noStrike" spc="-1" dirty="0" err="1">
                <a:solidFill>
                  <a:srgbClr val="333333"/>
                </a:solidFill>
                <a:latin typeface="Arial"/>
              </a:rPr>
              <a:t>e-mail</a:t>
            </a:r>
            <a:r>
              <a:rPr lang="ru-RU" sz="2000" b="0" strike="noStrike" spc="-1" dirty="0">
                <a:solidFill>
                  <a:srgbClr val="333333"/>
                </a:solidFill>
                <a:latin typeface="Arial"/>
              </a:rPr>
              <a:t> или на рабочем столе станут появляться всплывающие окна о новом документе.</a:t>
            </a:r>
            <a:endParaRPr lang="en-US" sz="2000" b="0" strike="noStrike" spc="-1" dirty="0">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a:p>
            <a:pPr marL="252360" indent="-252360" algn="ct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ФНС  об изменении методики расчета численности организации общественного питания в целях применения освобождения от НДС</a:t>
            </a:r>
            <a:br>
              <a:rPr sz="3200"/>
            </a:br>
            <a:endParaRPr lang="en-US" sz="2800" b="0" strike="noStrike" spc="-1">
              <a:solidFill>
                <a:srgbClr val="333333"/>
              </a:solidFill>
              <a:latin typeface="Arial"/>
            </a:endParaRPr>
          </a:p>
        </p:txBody>
      </p:sp>
      <p:sp>
        <p:nvSpPr>
          <p:cNvPr id="372" name="TextBox 371"/>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gn="ct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 Информация ФНС России</a:t>
            </a:r>
            <a:endParaRPr lang="en-US" sz="18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2024 года уточнен порядок расчета среднемесячного размера выплат при применении освобождения от НДС в сфере общественного питания"</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С 1 января 2024 года вступили  в силу изменения в </a:t>
            </a:r>
            <a:r>
              <a:rPr lang="ru-RU" sz="2000" b="1" strike="noStrike" spc="-1">
                <a:solidFill>
                  <a:srgbClr val="333333"/>
                </a:solidFill>
                <a:latin typeface="Arial"/>
              </a:rPr>
              <a:t>подпункт 38 пункта 3 статьи 149 НК </a:t>
            </a:r>
            <a:r>
              <a:rPr lang="ru-RU" sz="2000" b="0" strike="noStrike" spc="-1">
                <a:solidFill>
                  <a:srgbClr val="333333"/>
                </a:solidFill>
                <a:latin typeface="Arial"/>
              </a:rPr>
              <a:t>РФ, внесенные Законом от 27.11.2023 N 539-ФЗ, предусматривающие уточнение условий применения освобождения от НДС организациями и ИП, оказывающими услуги общепита.</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учетом внесенных поправок, указанные налогоплательщики при определении среднемесячного размера выплат и иных вознаграждений, начисленных в пользу физических лиц, </a:t>
            </a:r>
            <a:r>
              <a:rPr lang="ru-RU" sz="2000" b="1" strike="noStrike" spc="-1">
                <a:solidFill>
                  <a:srgbClr val="333333"/>
                </a:solidFill>
                <a:latin typeface="Arial"/>
              </a:rPr>
              <a:t>будут использовать показатель среднесписочной численности работников, </a:t>
            </a:r>
            <a:r>
              <a:rPr lang="ru-RU" sz="2000" b="0" strike="noStrike" spc="-1">
                <a:solidFill>
                  <a:srgbClr val="333333"/>
                </a:solidFill>
                <a:latin typeface="Arial"/>
              </a:rPr>
              <a:t>а не показатель списочной численности, как это было до внесения поправок.</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Благодаря изменению методики расчета большее число предпринимателей в сфере общепита смогут применить освобождение от НДС.</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838080" y="681120"/>
            <a:ext cx="10753920" cy="10238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Освобождение от НДС услуг общепита с 01.01.2024 г</a:t>
            </a:r>
            <a:br>
              <a:rPr sz="3600"/>
            </a:br>
            <a:endParaRPr lang="en-US" sz="3600" b="0" strike="noStrike" spc="-1">
              <a:solidFill>
                <a:srgbClr val="333333"/>
              </a:solidFill>
              <a:latin typeface="Arial"/>
            </a:endParaRPr>
          </a:p>
        </p:txBody>
      </p:sp>
      <p:sp>
        <p:nvSpPr>
          <p:cNvPr id="374" name="TextBox 373"/>
          <p:cNvSpPr txBox="1"/>
          <p:nvPr/>
        </p:nvSpPr>
        <p:spPr>
          <a:xfrm>
            <a:off x="609480" y="1934640"/>
            <a:ext cx="10972800" cy="438948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     </a:t>
            </a:r>
            <a:r>
              <a:rPr lang="ru-RU" sz="3200" b="0" strike="noStrike" spc="-1">
                <a:solidFill>
                  <a:srgbClr val="333333"/>
                </a:solidFill>
                <a:latin typeface="Arial"/>
              </a:rPr>
              <a:t> Федеральный закон от </a:t>
            </a:r>
            <a:r>
              <a:rPr lang="ru-RU" sz="3200" b="1" strike="noStrike" spc="-1">
                <a:solidFill>
                  <a:srgbClr val="333333"/>
                </a:solidFill>
                <a:latin typeface="Arial"/>
              </a:rPr>
              <a:t>27.11.2023 № 539-ФЗ</a:t>
            </a:r>
            <a:endParaRPr lang="en-US" sz="3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333333"/>
                </a:solidFill>
                <a:latin typeface="Arial"/>
              </a:rPr>
              <a:t>       </a:t>
            </a:r>
            <a:endParaRPr lang="en-US" sz="3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333333"/>
                </a:solidFill>
                <a:latin typeface="Arial"/>
              </a:rPr>
              <a:t> Вновь созданные организации и ИП общественного питания вправе применять льготу в налоговых периодах календарного года, в котором создана указанная организация и ИП, </a:t>
            </a:r>
            <a:r>
              <a:rPr lang="ru-RU" sz="3200" b="1" strike="noStrike" spc="-1">
                <a:solidFill>
                  <a:srgbClr val="333333"/>
                </a:solidFill>
                <a:latin typeface="Arial"/>
              </a:rPr>
              <a:t>без ограничений</a:t>
            </a:r>
            <a:r>
              <a:rPr lang="ru-RU" sz="3200" b="0" strike="noStrike" spc="-1">
                <a:solidFill>
                  <a:srgbClr val="333333"/>
                </a:solidFill>
                <a:latin typeface="Arial"/>
              </a:rPr>
              <a:t>.</a:t>
            </a:r>
            <a:endParaRPr lang="en-US" sz="3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333333"/>
                </a:solidFill>
                <a:latin typeface="Arial"/>
              </a:rPr>
              <a:t>                               </a:t>
            </a:r>
            <a:endParaRPr lang="en-US" sz="3200" b="0" strike="noStrike" spc="-1">
              <a:solidFill>
                <a:srgbClr val="333333"/>
              </a:solidFill>
              <a:latin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Освобождение от НДС услуг общепита с 01.01.2024 г</a:t>
            </a:r>
            <a:endParaRPr lang="en-US" sz="3600" b="0" strike="noStrike" spc="-1">
              <a:solidFill>
                <a:srgbClr val="333333"/>
              </a:solidFill>
              <a:latin typeface="Arial"/>
            </a:endParaRPr>
          </a:p>
        </p:txBody>
      </p:sp>
      <p:sp>
        <p:nvSpPr>
          <p:cNvPr id="376" name="TextBox 37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05.07.2024 №03-07-07/63241 </a:t>
            </a:r>
            <a:r>
              <a:rPr lang="ru-RU" sz="2400" b="0" strike="noStrike" spc="-1">
                <a:solidFill>
                  <a:srgbClr val="333333"/>
                </a:solidFill>
                <a:latin typeface="Arial"/>
              </a:rPr>
              <a:t>- для льготы по НДС в общепите доход текущего года не имеет значение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Есть определенные условия для освобождения от НДС услуг общепита. Одно из них – доходы за предыдущий год должны быть менее 2 млрд рублей.</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 прошлом году доход был менее 2 млрд, компания не платит НДС в текущем году.</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же в прошлом году доход был менее 2 млрд, а в текущем году он превысил 2 млрд, то право на льготу по НДС в текущем году не утрачивается.  </a:t>
            </a:r>
            <a:r>
              <a:rPr lang="ru-RU" sz="2400" b="1" strike="noStrike" spc="-1">
                <a:solidFill>
                  <a:srgbClr val="333333"/>
                </a:solidFill>
                <a:latin typeface="Arial"/>
              </a:rPr>
              <a:t>До конца года компания вправе не платить НДС.</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838080" y="365040"/>
            <a:ext cx="10515600" cy="6732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03274"/>
                </a:solidFill>
                <a:latin typeface="Arial"/>
              </a:rPr>
              <a:t>Услуги туроператора</a:t>
            </a:r>
            <a:endParaRPr lang="en-US" sz="4000" b="0" strike="noStrike" spc="-1">
              <a:solidFill>
                <a:srgbClr val="333333"/>
              </a:solidFill>
              <a:latin typeface="Arial"/>
            </a:endParaRPr>
          </a:p>
        </p:txBody>
      </p:sp>
      <p:sp>
        <p:nvSpPr>
          <p:cNvPr id="378" name="TextBox 377"/>
          <p:cNvSpPr txBox="1"/>
          <p:nvPr/>
        </p:nvSpPr>
        <p:spPr>
          <a:xfrm>
            <a:off x="571680" y="1276200"/>
            <a:ext cx="11144160" cy="536256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0000"/>
                </a:solidFill>
                <a:latin typeface="Arial"/>
              </a:rPr>
              <a:t>   </a:t>
            </a:r>
            <a:r>
              <a:rPr lang="ru-RU" sz="2400" b="0" strike="noStrike" spc="-1">
                <a:solidFill>
                  <a:srgbClr val="000000"/>
                </a:solidFill>
                <a:latin typeface="Arial"/>
              </a:rPr>
              <a:t>     </a:t>
            </a:r>
            <a:r>
              <a:rPr lang="ru-RU" sz="2400" b="0" strike="noStrike" spc="-1">
                <a:solidFill>
                  <a:srgbClr val="333333"/>
                </a:solidFill>
                <a:latin typeface="Arial"/>
              </a:rPr>
              <a:t> </a:t>
            </a:r>
            <a:r>
              <a:rPr lang="ru-RU" sz="2400" b="0" strike="noStrike" spc="-1">
                <a:solidFill>
                  <a:srgbClr val="333333"/>
                </a:solidFill>
                <a:latin typeface="Arial"/>
                <a:ea typeface="Calibri"/>
              </a:rPr>
              <a:t>Федеральный закон от </a:t>
            </a:r>
            <a:r>
              <a:rPr lang="ru-RU" sz="2400" b="1" strike="noStrike" spc="-1">
                <a:solidFill>
                  <a:srgbClr val="333333"/>
                </a:solidFill>
                <a:latin typeface="Arial"/>
                <a:ea typeface="Calibri"/>
              </a:rPr>
              <a:t>31.07.2023 N 389-ФЗ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0000"/>
                </a:solidFill>
                <a:latin typeface="Arial"/>
              </a:rPr>
              <a:t>С </a:t>
            </a:r>
            <a:r>
              <a:rPr lang="ru-RU" sz="2400" b="1" strike="noStrike" spc="-1">
                <a:solidFill>
                  <a:srgbClr val="000000"/>
                </a:solidFill>
                <a:latin typeface="Arial"/>
              </a:rPr>
              <a:t>1 июля 2023 г.</a:t>
            </a:r>
            <a:r>
              <a:rPr lang="ru-RU" sz="2400" b="1" strike="noStrike" spc="-1">
                <a:solidFill>
                  <a:srgbClr val="333333"/>
                </a:solidFill>
                <a:latin typeface="Arial"/>
              </a:rPr>
              <a:t> </a:t>
            </a:r>
            <a:r>
              <a:rPr lang="ru-RU" sz="2400" b="0" strike="noStrike" spc="-1">
                <a:solidFill>
                  <a:srgbClr val="333333"/>
                </a:solidFill>
                <a:latin typeface="Arial"/>
              </a:rPr>
              <a:t>освобождаются услуги туроператора при реализации туристского продукта в сфере внутреннего и (или) въездного туризма (п.п.39 п.3 ст.149 НК РФ).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91B1D"/>
                </a:solidFill>
                <a:latin typeface="Arial"/>
              </a:rPr>
              <a:t>     Воспользоваться освобождением можно по путёвкам, реализованным с 1 июля 2023 года.</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91B1D"/>
                </a:solidFill>
                <a:latin typeface="Arial"/>
              </a:rPr>
              <a:t>      Освобождение будет действовать по 30 июня 2027 года включительно.</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 </a:t>
            </a:r>
            <a:r>
              <a:rPr lang="ru-RU" sz="2400" b="1" i="1" strike="noStrike" spc="-1">
                <a:solidFill>
                  <a:srgbClr val="333333"/>
                </a:solidFill>
                <a:latin typeface="Arial"/>
              </a:rPr>
              <a:t>Письмо МФ от 25.10.2023 №03-07-07/101374 </a:t>
            </a:r>
            <a:r>
              <a:rPr lang="ru-RU" sz="2400" b="0" i="1" strike="noStrike" spc="-1">
                <a:solidFill>
                  <a:srgbClr val="333333"/>
                </a:solidFill>
                <a:latin typeface="Arial"/>
              </a:rPr>
              <a:t>- услуги (вознаграждение) агента подлежат обложению НДС по ставке 20%. </a:t>
            </a:r>
            <a:br>
              <a:rPr sz="2400"/>
            </a:b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838080" y="365040"/>
            <a:ext cx="10515600" cy="7495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Применение ставки НДС 0% в туриндустрии</a:t>
            </a:r>
            <a:endParaRPr lang="en-US" sz="3600" b="0" strike="noStrike" spc="-1">
              <a:solidFill>
                <a:srgbClr val="333333"/>
              </a:solidFill>
              <a:latin typeface="Arial"/>
            </a:endParaRPr>
          </a:p>
        </p:txBody>
      </p:sp>
      <p:sp>
        <p:nvSpPr>
          <p:cNvPr id="380" name="TextBox 379"/>
          <p:cNvSpPr txBox="1"/>
          <p:nvPr/>
        </p:nvSpPr>
        <p:spPr>
          <a:xfrm>
            <a:off x="838080" y="1114560"/>
            <a:ext cx="10515600" cy="5378400"/>
          </a:xfrm>
          <a:prstGeom prst="rect">
            <a:avLst/>
          </a:prstGeom>
          <a:noFill/>
          <a:ln w="0">
            <a:noFill/>
          </a:ln>
        </p:spPr>
        <p:txBody>
          <a:bodyPr lIns="90000" tIns="46800" rIns="90000" bIns="46800" anchor="t">
            <a:normAutofit/>
          </a:bodyPr>
          <a:lstStyle/>
          <a:p>
            <a:pPr>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r>
              <a:rPr lang="ru-RU" sz="2000" b="1" strike="noStrike" spc="-1">
                <a:solidFill>
                  <a:srgbClr val="333333"/>
                </a:solidFill>
                <a:latin typeface="Arial"/>
              </a:rPr>
              <a:t> Письмо МФ от 21.12.2023 г. N 03-07-07/124607</a:t>
            </a:r>
            <a:br>
              <a:rPr sz="1000"/>
            </a:br>
            <a:r>
              <a:rPr lang="ru-RU" sz="2000" b="0" strike="noStrike" spc="-1">
                <a:solidFill>
                  <a:srgbClr val="333333"/>
                </a:solidFill>
                <a:latin typeface="Arial"/>
              </a:rPr>
              <a:t> </a:t>
            </a:r>
            <a:endParaRPr lang="en-US" sz="20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r>
              <a:rPr lang="ru-RU" sz="2000" b="0" strike="noStrike" spc="-1">
                <a:solidFill>
                  <a:srgbClr val="333333"/>
                </a:solidFill>
                <a:latin typeface="Calibri"/>
                <a:ea typeface="BrowalliaUPC"/>
              </a:rPr>
              <a:t>Согласно ст. 1 ФЗ от 24 ноября 1996 г. N 132-ФЗ "Об основах туристской деятельности в РФ" туристский продукт - комплекс услуг по перевозке и размещению, оказываемых за общую цену (независимо от включения в общую цену стоимости экскурсионного обслуживания и (или) других услуг) по договору о реализации туристского продукта. </a:t>
            </a:r>
            <a:endParaRPr lang="en-US" sz="20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Calibri"/>
                <a:ea typeface="BrowalliaUPC"/>
              </a:rPr>
              <a:t>       Туристским продуктом также является реализуемый по разным договорам одним юридическим лицом комплекс услуг, включающий </a:t>
            </a:r>
            <a:r>
              <a:rPr lang="ru-RU" sz="2000" b="1" strike="noStrike" spc="-1">
                <a:solidFill>
                  <a:srgbClr val="333333"/>
                </a:solidFill>
                <a:latin typeface="Calibri"/>
                <a:ea typeface="BrowalliaUPC"/>
              </a:rPr>
              <a:t>перевозку туриста и его размещение в гостинице или ином средстве размещения на аналогичный срок. </a:t>
            </a:r>
            <a:endParaRPr lang="en-US" sz="20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Calibri"/>
                <a:ea typeface="BrowalliaUPC"/>
              </a:rPr>
              <a:t>        При этом под перевозкой необходимо понимать перевозку туриста из страны (места) постоянного жительства в страну (место) временного пребывания воздушным, морским, речным, железнодорожным, автомобильным транспортом. </a:t>
            </a:r>
            <a:endParaRPr lang="en-US" sz="20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Calibri"/>
                <a:ea typeface="BrowalliaUPC"/>
              </a:rPr>
              <a:t>       Одновременно отмечаем, что предоставление туристских услуг без одновременного размещения туриста в стране (месте) временного пребывания и его перевозки из страны (места) постоянного жительства в страну (место) временного пребывания, по мнению вышепоименованного Департамента Минэкономразвития России, не может рассматриваться как реализация туристского продукта. </a:t>
            </a:r>
            <a:endParaRPr lang="en-US" sz="20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Calibri"/>
                <a:ea typeface="BrowalliaUPC"/>
              </a:rPr>
              <a:t>      Т.о., освобождение от НДС, предусмотренное вышеуказанным п.п. 39 п. 3 ст. 149 НК РФ, в отношении </a:t>
            </a:r>
            <a:r>
              <a:rPr lang="ru-RU" sz="2000" b="1" strike="noStrike" spc="-1">
                <a:solidFill>
                  <a:srgbClr val="333333"/>
                </a:solidFill>
                <a:latin typeface="Calibri"/>
                <a:ea typeface="BrowalliaUPC"/>
              </a:rPr>
              <a:t>реализуемых туроператором туристских продуктов, не содержащих услуги проезда, не применяется. </a:t>
            </a:r>
            <a:endParaRPr lang="en-US" sz="2000" b="0" strike="noStrike" spc="-1">
              <a:solidFill>
                <a:srgbClr val="333333"/>
              </a:solidFill>
              <a:latin typeface="Arial"/>
            </a:endParaRPr>
          </a:p>
          <a:p>
            <a:pPr>
              <a:lnSpc>
                <a:spcPct val="7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Box 380"/>
          <p:cNvSpPr txBox="1"/>
          <p:nvPr/>
        </p:nvSpPr>
        <p:spPr>
          <a:xfrm>
            <a:off x="461880" y="1344240"/>
            <a:ext cx="1136016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Установили нулевую ставку для услуг по </a:t>
            </a:r>
            <a:r>
              <a:rPr lang="ru-RU" sz="2400" b="1" strike="noStrike" spc="-1">
                <a:solidFill>
                  <a:srgbClr val="333333"/>
                </a:solidFill>
                <a:latin typeface="Arial"/>
              </a:rPr>
              <a:t>предоставлению мест для временного проживания</a:t>
            </a:r>
            <a:r>
              <a:rPr lang="ru-RU" sz="2400" b="0" strike="noStrike" spc="-1">
                <a:solidFill>
                  <a:srgbClr val="333333"/>
                </a:solidFill>
                <a:latin typeface="Arial"/>
              </a:rPr>
              <a:t> в гостиницах и иных средствах размещения . Применяют ее с 1 июля 2022 по 30 июня 2027 года включительно.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этом налогоплательщик может пользоваться нулевой ставкой до истечения 20 последовательных кварталов, следующих за налоговым периодом введения объекта туристской индустрии в эксплуатацию.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Чтобы подтвердить право на ставку, организации и ИП должны подавать в инспекцию отчет о доходах от оказания этих услуг, а также подтверждение ввода объекта в эксплуатацию .</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382"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 - ФЗ от 26.03.2022 №67-ФЗ</a:t>
            </a:r>
            <a:endParaRPr lang="en-US" sz="2600" b="0" strike="noStrike" spc="-1">
              <a:solidFill>
                <a:srgbClr val="333333"/>
              </a:solidFill>
              <a:latin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585720" y="262080"/>
            <a:ext cx="8258400" cy="7236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 для гостиниц</a:t>
            </a:r>
            <a:endParaRPr lang="en-US" sz="2600" b="0" strike="noStrike" spc="-1">
              <a:solidFill>
                <a:srgbClr val="333333"/>
              </a:solidFill>
              <a:latin typeface="Arial"/>
            </a:endParaRPr>
          </a:p>
        </p:txBody>
      </p:sp>
      <p:sp>
        <p:nvSpPr>
          <p:cNvPr id="384" name="TextBox 383"/>
          <p:cNvSpPr txBox="1"/>
          <p:nvPr/>
        </p:nvSpPr>
        <p:spPr>
          <a:xfrm>
            <a:off x="248760" y="985680"/>
            <a:ext cx="11526840" cy="49672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28.11.2022 №СД-4-3/15979</a:t>
            </a:r>
            <a:r>
              <a:rPr lang="ru-RU" sz="2400" b="0" strike="noStrike" spc="-1">
                <a:solidFill>
                  <a:srgbClr val="333333"/>
                </a:solidFill>
                <a:latin typeface="Arial"/>
              </a:rPr>
              <a:t>.  Нулевая ставка НДС для гостиниц: если </a:t>
            </a:r>
            <a:r>
              <a:rPr lang="ru-RU" sz="2400" b="1" strike="noStrike" spc="-1">
                <a:solidFill>
                  <a:srgbClr val="333333"/>
                </a:solidFill>
                <a:latin typeface="Arial"/>
              </a:rPr>
              <a:t>питание </a:t>
            </a:r>
            <a:r>
              <a:rPr lang="ru-RU" sz="2400" b="0" strike="noStrike" spc="-1">
                <a:solidFill>
                  <a:srgbClr val="333333"/>
                </a:solidFill>
                <a:latin typeface="Arial"/>
              </a:rPr>
              <a:t>включено в цену проживания, оно попадает под льготу</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ФНС разъяснила порядок обложения НДС услуг общепита, которые оказывают в гостиницах и иных местах временного проживания.</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Перечень гостиничных услуг, в т.ч. сопутствующих, установило правительство в разд. </a:t>
            </a:r>
            <a:r>
              <a:rPr lang="en-US" sz="2400" b="0" strike="noStrike" spc="-1">
                <a:solidFill>
                  <a:srgbClr val="333333"/>
                </a:solidFill>
                <a:latin typeface="Arial"/>
              </a:rPr>
              <a:t>VII</a:t>
            </a:r>
            <a:r>
              <a:rPr lang="ru-RU" sz="2400" b="0" strike="noStrike" spc="-1">
                <a:solidFill>
                  <a:srgbClr val="333333"/>
                </a:solidFill>
                <a:latin typeface="Arial"/>
              </a:rPr>
              <a:t> - </a:t>
            </a:r>
            <a:r>
              <a:rPr lang="en-US" sz="2400" b="0" strike="noStrike" spc="-1">
                <a:solidFill>
                  <a:srgbClr val="333333"/>
                </a:solidFill>
                <a:latin typeface="Arial"/>
              </a:rPr>
              <a:t>VIII</a:t>
            </a:r>
            <a:r>
              <a:rPr lang="ru-RU" sz="2400" b="0" strike="noStrike" spc="-1">
                <a:solidFill>
                  <a:srgbClr val="333333"/>
                </a:solidFill>
                <a:latin typeface="Arial"/>
              </a:rPr>
              <a:t> приложения к положению  о классификации гостиниц. Среди таких услуг есть и питание. Получается, если услуги проживания и питания оказывают за единую цену, одинаковую для всех потребителей, кроме льготных категорий, то нулевую  ставку применяют  к этой цене.</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же питание не включили в стоимость номера, то нулевая ставка для таких услуг не действует. Но как  услуги общепита могут не облагаться НДС.  Для этого нужно соблюсти ряд условий (доходы за год, удельный вес поступлений от общепита и т.д.).</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48888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Услуги по временному размещению</a:t>
            </a:r>
            <a:endParaRPr lang="en-US" sz="2600" b="0" strike="noStrike" spc="-1">
              <a:solidFill>
                <a:srgbClr val="333333"/>
              </a:solidFill>
              <a:latin typeface="Arial"/>
            </a:endParaRPr>
          </a:p>
        </p:txBody>
      </p:sp>
      <p:sp>
        <p:nvSpPr>
          <p:cNvPr id="386" name="TextBox 385"/>
          <p:cNvSpPr txBox="1"/>
          <p:nvPr/>
        </p:nvSpPr>
        <p:spPr>
          <a:xfrm>
            <a:off x="479520" y="1405080"/>
            <a:ext cx="10972800" cy="438912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Письма МФ от 14.06.2022 №03-07-11/56055,  от 20.07.2022 №03-07-11/70246 и от 25.10.2022 N 03-07-11/103440 </a:t>
            </a:r>
            <a:r>
              <a:rPr lang="ru-RU" sz="2800" b="0" strike="noStrike" spc="-1">
                <a:solidFill>
                  <a:srgbClr val="333333"/>
                </a:solidFill>
                <a:latin typeface="Arial"/>
              </a:rPr>
              <a:t>- вычеты сумм НДС, предъявленных после 1 июля 2022 года по товарам, работам, услугам, которые использовали при оказании облагаемых по ставке НДС 0% услуг по временному размещению, производят  на последнее число каждого квартала. </a:t>
            </a:r>
            <a:endParaRPr lang="en-US" sz="28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Нужно вести  раздельный учет предъявленных сумм НДС при реализации услуг, облагаемых по ставкам НДС 0% и 20%.</a:t>
            </a:r>
            <a:endParaRPr lang="en-US" sz="28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За услуги гостиниц нет НДС или есть ставка 0%</a:t>
            </a:r>
            <a:endParaRPr lang="en-US" sz="3600" b="0" strike="noStrike" spc="-1">
              <a:solidFill>
                <a:srgbClr val="333333"/>
              </a:solidFill>
              <a:latin typeface="Arial"/>
            </a:endParaRPr>
          </a:p>
        </p:txBody>
      </p:sp>
      <p:sp>
        <p:nvSpPr>
          <p:cNvPr id="388" name="TextBox 38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08.07.2024 №03-07-11/63736 </a:t>
            </a:r>
            <a:r>
              <a:rPr lang="ru-RU" sz="2400" b="0" strike="noStrike" spc="-1">
                <a:solidFill>
                  <a:srgbClr val="333333"/>
                </a:solidFill>
                <a:latin typeface="Arial"/>
              </a:rPr>
              <a:t>- проживание в гостинице облагается НДС по ставке 0%. Но если проживание идет по путевке, то будет освобождение от НДС.</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Ставка НДС 0% по услугам гостиниц применяется на основании пп. 19 п.1 ст.164 НК.</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 на основании пп.18 п.3 ст.149 НК услуги организаций отдыха, оформленные путевками и курсовками на бланках строгой отчетности, освобождены от НДС.</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компания использует гостиницу для оказания услуг отдыха, оформленных путевками, то при реализации данных услуг применяется освобождение от НДС, а не ставка 0%.</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НДС 0% для гостиниц: как определять необлагаемую базу при предоставлении алкоголя</a:t>
            </a:r>
            <a:br>
              <a:rPr sz="3200"/>
            </a:br>
            <a:endParaRPr lang="en-US" sz="3200" b="0" strike="noStrike" spc="-1">
              <a:solidFill>
                <a:srgbClr val="333333"/>
              </a:solidFill>
              <a:latin typeface="Arial"/>
            </a:endParaRPr>
          </a:p>
        </p:txBody>
      </p:sp>
      <p:sp>
        <p:nvSpPr>
          <p:cNvPr id="390" name="TextBox 38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20.12.2023 №03-07-11/123518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Гостиница вправе применять  нулевую ставку, если оказывает услуги проживания и сопутствующие услуги за единую цену, одинаковую для всех потребителей, кроме льготных категорий. Перечень гостиничных услуг, в т.ч. сопутствующих, установлен в разделах </a:t>
            </a:r>
            <a:r>
              <a:rPr lang="en-US" sz="2400" b="0" strike="noStrike" spc="-1">
                <a:solidFill>
                  <a:srgbClr val="333333"/>
                </a:solidFill>
                <a:latin typeface="Arial"/>
              </a:rPr>
              <a:t>VII</a:t>
            </a:r>
            <a:r>
              <a:rPr lang="ru-RU" sz="2400" b="0" strike="noStrike" spc="-1">
                <a:solidFill>
                  <a:srgbClr val="333333"/>
                </a:solidFill>
                <a:latin typeface="Arial"/>
              </a:rPr>
              <a:t> - </a:t>
            </a:r>
            <a:r>
              <a:rPr lang="en-US" sz="2400" b="0" strike="noStrike" spc="-1">
                <a:solidFill>
                  <a:srgbClr val="333333"/>
                </a:solidFill>
                <a:latin typeface="Arial"/>
              </a:rPr>
              <a:t> VIII</a:t>
            </a:r>
            <a:r>
              <a:rPr lang="ru-RU" sz="2400" b="0" strike="noStrike" spc="-1">
                <a:solidFill>
                  <a:srgbClr val="333333"/>
                </a:solidFill>
                <a:latin typeface="Arial"/>
              </a:rPr>
              <a:t> приложения к Положению  о классификации гостиниц.</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гостиница оказывает такие услуги и при этом неограниченно предоставляет российский алкоголь на шведском столе и в точке доппитания, то налоговую базу по НДС для ставки 0% определяют  исходя из цены услуг из разделов VII - VIII приложения.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dirty="0">
                <a:solidFill>
                  <a:srgbClr val="003274"/>
                </a:solidFill>
                <a:latin typeface="Arial"/>
              </a:rPr>
              <a:t>ФНС ограничила срок на блокировку за отчетность</a:t>
            </a:r>
            <a:br>
              <a:rPr sz="3600" dirty="0"/>
            </a:br>
            <a:endParaRPr lang="en-US" sz="3600" b="0" strike="noStrike" spc="-1" dirty="0">
              <a:solidFill>
                <a:srgbClr val="333333"/>
              </a:solidFill>
              <a:latin typeface="Arial"/>
            </a:endParaRPr>
          </a:p>
        </p:txBody>
      </p:sp>
      <p:sp>
        <p:nvSpPr>
          <p:cNvPr id="187" name="TextBox 18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FF0000"/>
                </a:solidFill>
                <a:latin typeface="Arial"/>
              </a:rPr>
              <a:t>Письмо ФНС от 13.08.2024 №ЗГ-2-15/11593 </a:t>
            </a:r>
            <a:r>
              <a:rPr lang="ru-RU" sz="2400" b="0" strike="noStrike" spc="-1" dirty="0">
                <a:solidFill>
                  <a:srgbClr val="333333"/>
                </a:solidFill>
                <a:latin typeface="Arial"/>
              </a:rPr>
              <a:t>- за непредставление декларации счет могут заблокировать в </a:t>
            </a:r>
            <a:r>
              <a:rPr lang="ru-RU" sz="2400" b="1" strike="noStrike" spc="-1" dirty="0">
                <a:solidFill>
                  <a:srgbClr val="333333"/>
                </a:solidFill>
                <a:latin typeface="Arial"/>
              </a:rPr>
              <a:t>течение трех лет </a:t>
            </a:r>
            <a:r>
              <a:rPr lang="ru-RU" sz="2400" b="0" strike="noStrike" spc="-1" dirty="0">
                <a:solidFill>
                  <a:srgbClr val="333333"/>
                </a:solidFill>
                <a:latin typeface="Arial"/>
              </a:rPr>
              <a:t>по истечении 21-го дня после срока сдачи (пп.1 п.3 ст.76 НК.  Для  6-НДФЛ и РСВ  трехлетний срок хоть и не закреплен (п.3.2 ст.76 НК), но он так же ограничен тремя годами, как и по декларациям.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i="1" strike="noStrike" spc="-1" dirty="0">
                <a:solidFill>
                  <a:srgbClr val="333333"/>
                </a:solidFill>
                <a:latin typeface="Arial"/>
              </a:rPr>
              <a:t>На практике налоговики иногда заявляют, что компания не представила отчетность несколько лет назад, хотя бухгалтер уверен, что все сдано. Тогда приостанавливают операции по счетам. Если читать НК буквально, то выходит, что за непредставление РСВ и 6-НДФЛ компании могут заморозить счет без срока давности, через любое количество лет после срока сдачи. Этим письмом ФНС защитила компании от бесконечных блокировок. </a:t>
            </a:r>
            <a:endParaRPr lang="en-US" sz="2400" b="0" strike="noStrike" spc="-1" dirty="0">
              <a:solidFill>
                <a:srgbClr val="333333"/>
              </a:solidFill>
              <a:latin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НДС 0% для гостиниц: когда льгота применима к континентальному завтраку</a:t>
            </a:r>
            <a:br>
              <a:rPr sz="3200"/>
            </a:br>
            <a:endParaRPr lang="en-US" sz="3200" b="0" strike="noStrike" spc="-1">
              <a:solidFill>
                <a:srgbClr val="333333"/>
              </a:solidFill>
              <a:latin typeface="Arial"/>
            </a:endParaRPr>
          </a:p>
        </p:txBody>
      </p:sp>
      <p:sp>
        <p:nvSpPr>
          <p:cNvPr id="392" name="TextBox 391"/>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12.01.2024 №03-07-11/1486</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Гостиница может применять  нулевую ставку, если оказывает услуги проживания и сопутствующие услуги за единую цену, одинаковую для всех потребителей, кроме льготных категорий. Перечень гостиничных услуг, в т.ч. сопутствующих, приведен в разд. </a:t>
            </a:r>
            <a:r>
              <a:rPr lang="en-US" sz="2000" b="0" strike="noStrike" spc="-1">
                <a:solidFill>
                  <a:srgbClr val="333333"/>
                </a:solidFill>
                <a:latin typeface="Arial"/>
              </a:rPr>
              <a:t>VII - VIII</a:t>
            </a:r>
            <a:r>
              <a:rPr lang="ru-RU" sz="2000" b="0" strike="noStrike" spc="-1">
                <a:solidFill>
                  <a:srgbClr val="333333"/>
                </a:solidFill>
                <a:latin typeface="Arial"/>
              </a:rPr>
              <a:t> приложения к Положению о классификации гостиниц утв. Постановлением Правительства  РФ от 18.11.2020 N 1860 (ред. от 28.12.2023).</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гостиница оказывает такие услуги и предоставляет питание в виде континентального завтрака с другими продуктами, кулинарией и напитками, то базу по НДС для ставки 0% определяют на основе цены услуг из разд. VII - VIII, включая услуги питания.</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i="1" strike="noStrike" spc="-1">
                <a:solidFill>
                  <a:srgbClr val="FF0000"/>
                </a:solidFill>
                <a:latin typeface="Arial"/>
              </a:rPr>
              <a:t>Континентальный завтрак </a:t>
            </a:r>
            <a:r>
              <a:rPr lang="ru-RU" sz="2000" b="0" i="1" strike="noStrike" spc="-1">
                <a:solidFill>
                  <a:srgbClr val="333333"/>
                </a:solidFill>
                <a:latin typeface="Arial"/>
              </a:rPr>
              <a:t>- завтрак, обязательно включающий в себя следующие позиции: хлеб, масло, джем и (или) варенье и горячий напиток. Продолжительность завтрака не менее 2 часов</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03274"/>
                </a:solidFill>
                <a:latin typeface="Arial"/>
              </a:rPr>
              <a:t>Услуги пансионатов</a:t>
            </a:r>
            <a:endParaRPr lang="en-US" sz="5000" b="0" strike="noStrike" spc="-1">
              <a:solidFill>
                <a:srgbClr val="333333"/>
              </a:solidFill>
              <a:latin typeface="Arial"/>
            </a:endParaRPr>
          </a:p>
        </p:txBody>
      </p:sp>
      <p:sp>
        <p:nvSpPr>
          <p:cNvPr id="394" name="TextBox 393"/>
          <p:cNvSpPr txBox="1"/>
          <p:nvPr/>
        </p:nvSpPr>
        <p:spPr>
          <a:xfrm>
            <a:off x="609120" y="1934640"/>
            <a:ext cx="11247480" cy="438948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08.06.2022 №СД-3-3/5996 – пансионаты могут применять НДС 0% при предоставлении койко-мест</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1 июля 2022 г. пп. 19 п 1 ст 164 НК устанавливает ставку НДС 0% в отношении услуг по предоставлению мест для временного проживания в гостиницах и иных средствах размещения. По закону гостиница —это средство размещения, в котором предоставляются гостиничные услуги и которое относится к одному из видов гостиниц, предусмотренных положением о классификации гостиниц и распространяется, в том числе и на такой вид гостиниц, как пансионат.</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Соответственно, услуги по предоставлению койко –мест для временного проживания в пансионате, классифицированном как гостиница с присвоением соответствующей категории, облагаются НДС  по ставке 0% с 1июля 2022 года</a:t>
            </a:r>
            <a:r>
              <a:rPr lang="ru-RU" sz="2000" b="1" strike="noStrike" spc="-1">
                <a:solidFill>
                  <a:srgbClr val="333333"/>
                </a:solidFill>
                <a:latin typeface="Arial"/>
              </a:rPr>
              <a:t>.</a:t>
            </a:r>
            <a:endParaRPr lang="en-US" sz="2000" b="0" strike="noStrike" spc="-1">
              <a:solidFill>
                <a:srgbClr val="333333"/>
              </a:solidFill>
              <a:latin typeface="Arial"/>
            </a:endParaRPr>
          </a:p>
        </p:txBody>
      </p:sp>
      <p:sp>
        <p:nvSpPr>
          <p:cNvPr id="395"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CA50F2C-DA0E-43B3-B1F1-596B9E8A7B43}" type="slidenum">
              <a:rPr lang="ru-RU" sz="1800" b="0" strike="noStrike" spc="-1">
                <a:solidFill>
                  <a:srgbClr val="045C75"/>
                </a:solidFill>
                <a:latin typeface="Arial"/>
              </a:rPr>
              <a:t>111</a:t>
            </a:fld>
            <a:endParaRPr lang="en-US" sz="1800" b="0" strike="noStrike" spc="-1">
              <a:solidFill>
                <a:srgbClr val="333333"/>
              </a:solidFill>
              <a:latin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Санаторий не может применять ставку НДС 0% к услугам временного проживания</a:t>
            </a:r>
            <a:endParaRPr lang="en-US" sz="2800" b="0" strike="noStrike" spc="-1">
              <a:solidFill>
                <a:srgbClr val="333333"/>
              </a:solidFill>
              <a:latin typeface="Arial"/>
            </a:endParaRPr>
          </a:p>
        </p:txBody>
      </p:sp>
      <p:sp>
        <p:nvSpPr>
          <p:cNvPr id="397" name="TextBox 396"/>
          <p:cNvSpPr txBox="1"/>
          <p:nvPr/>
        </p:nvSpPr>
        <p:spPr>
          <a:xfrm>
            <a:off x="609480" y="193464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России от 07.10.2022 N СД-4-3/13328@</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Объекты санаторно-курортного лечения и отдыха по Закону  об основах туристической деятельности отделяют от гостиниц и иных средств размещения. Поэтому применять нулевую ставку НДС  к услугам по предоставлению мест для временного проживания они не могут.</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санаториев есть другая льгота : их услуги не облагаются НДС, если они оформлены путевками или курсовками. Получается, если есть путевка, то услуги по предоставлению мест для временного проживания освобождают от налогообложения. Если же путевки нет, то придется платить НДС по ставке 20%.</a:t>
            </a:r>
            <a:endParaRPr lang="en-US" sz="20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39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B9D2F18-CDF9-444B-9FFA-83E236FCAA88}" type="slidenum">
              <a:rPr lang="ru-RU" sz="1800" b="0" strike="noStrike" spc="-1">
                <a:solidFill>
                  <a:srgbClr val="045C75"/>
                </a:solidFill>
                <a:latin typeface="Arial"/>
              </a:rPr>
              <a:t>112</a:t>
            </a:fld>
            <a:endParaRPr lang="en-US" sz="1800" b="0" strike="noStrike" spc="-1">
              <a:solidFill>
                <a:srgbClr val="333333"/>
              </a:solidFill>
              <a:latin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Санаторий не может применять ставку НДС 0% к услугам временного проживания</a:t>
            </a:r>
            <a:endParaRPr lang="en-US" sz="3200" b="0" strike="noStrike" spc="-1">
              <a:solidFill>
                <a:srgbClr val="333333"/>
              </a:solidFill>
              <a:latin typeface="Arial"/>
            </a:endParaRPr>
          </a:p>
        </p:txBody>
      </p:sp>
      <p:sp>
        <p:nvSpPr>
          <p:cNvPr id="400" name="TextBox 39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10.08.2023 №03-07-11/75024 -  к услугам временного проживания санаторий не вправе применять льготу</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санаторно-курортные организации предоставляют места для временного проживания, правило  о </a:t>
            </a:r>
            <a:r>
              <a:rPr lang="ru-RU" sz="2000" b="1" strike="noStrike" spc="-1">
                <a:solidFill>
                  <a:srgbClr val="333333"/>
                </a:solidFill>
                <a:latin typeface="Arial"/>
              </a:rPr>
              <a:t>нулевой ставке</a:t>
            </a:r>
            <a:r>
              <a:rPr lang="ru-RU" sz="2000" b="0" strike="noStrike" spc="-1">
                <a:solidFill>
                  <a:srgbClr val="333333"/>
                </a:solidFill>
                <a:latin typeface="Arial"/>
              </a:rPr>
              <a:t> не действует. Это касается и ситуации, когда услуги по размещению оказывают отдельно от услуг по лечению и питанию.</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Закону об основах туристической деятельности объекты санаторно-курортного лечения относят к туристской индустрии. Однако на них не распространяются требования для гостиниц и иных средств размещения.</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401"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3A28073-85D5-4B74-97EE-209FA3109B78}" type="slidenum">
              <a:rPr lang="ru-RU" sz="1800" b="0" strike="noStrike" spc="-1">
                <a:solidFill>
                  <a:srgbClr val="333333"/>
                </a:solidFill>
                <a:latin typeface="Arial"/>
              </a:rPr>
              <a:t>113</a:t>
            </a:fld>
            <a:endParaRPr lang="en-US" sz="1800" b="0" strike="noStrike" spc="-1">
              <a:solidFill>
                <a:srgbClr val="333333"/>
              </a:solidFill>
              <a:latin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Льгота по НДС для санаторно-курортных организаций</a:t>
            </a:r>
            <a:endParaRPr lang="en-US" sz="2800" b="0" strike="noStrike" spc="-1">
              <a:solidFill>
                <a:srgbClr val="333333"/>
              </a:solidFill>
              <a:latin typeface="Arial"/>
            </a:endParaRPr>
          </a:p>
        </p:txBody>
      </p:sp>
      <p:sp>
        <p:nvSpPr>
          <p:cNvPr id="403" name="TextBox 40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 </a:t>
            </a:r>
            <a:r>
              <a:rPr lang="ru-RU" sz="2000" b="1" strike="noStrike" spc="-1">
                <a:solidFill>
                  <a:srgbClr val="333333"/>
                </a:solidFill>
                <a:latin typeface="Arial"/>
              </a:rPr>
              <a:t>Письмо Минфина России от 09.09.2021 N 03-07-07/73113 - Льгота по НДС для санаторно-курортных организаций: как </a:t>
            </a:r>
            <a:r>
              <a:rPr lang="ru-RU" sz="2000" b="0" strike="noStrike" spc="-1">
                <a:solidFill>
                  <a:srgbClr val="333333"/>
                </a:solidFill>
                <a:latin typeface="Arial"/>
              </a:rPr>
              <a:t>подтвердить расчет за услуги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Санаторно-курортные, оздоровительные организации не платят НДС по услугам, которые оформлены БСО (путевками или курсовками). Из разъяснения ведомства следует: чтобы применить эту льготу, расчет  можно подтвердить такими документами: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БСО, который сформировали на ККТ. В него можно включить дополнительные реквизиты, исходя из сферы деятельности организации;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путевкой (курсовкой), которую выдали одновременно с кассовым чеком (БСО);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путевкой (курсовкой) с реквизитами кассового чека (БСО): QR-код или дата и время расчета, порядковый номер фискального документа, признак расчета, сумма расчета, заводской номер фискального накопителя и фискальный признак документа.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Налогоплательщик вправе отказаться  от данной льготы.</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40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530A590-4716-41FB-B9BE-2BEB33220F78}" type="slidenum">
              <a:rPr lang="ru-RU" sz="1800" b="0" strike="noStrike" spc="-1">
                <a:solidFill>
                  <a:srgbClr val="333333"/>
                </a:solidFill>
                <a:latin typeface="Arial"/>
              </a:rPr>
              <a:t>114</a:t>
            </a:fld>
            <a:endParaRPr lang="en-US" sz="1800" b="0" strike="noStrike" spc="-1">
              <a:solidFill>
                <a:srgbClr val="333333"/>
              </a:solidFill>
              <a:latin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p:cNvSpPr>
          <p:nvPr>
            <p:ph type="title"/>
          </p:nvPr>
        </p:nvSpPr>
        <p:spPr>
          <a:xfrm>
            <a:off x="61920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Заполняем декларацию по гостиничным услугам </a:t>
            </a:r>
            <a:endParaRPr lang="en-US" sz="2600" b="0" strike="noStrike" spc="-1">
              <a:solidFill>
                <a:srgbClr val="333333"/>
              </a:solidFill>
              <a:latin typeface="Arial"/>
            </a:endParaRPr>
          </a:p>
        </p:txBody>
      </p:sp>
      <p:sp>
        <p:nvSpPr>
          <p:cNvPr id="406" name="TextBox 405"/>
          <p:cNvSpPr txBox="1"/>
          <p:nvPr/>
        </p:nvSpPr>
        <p:spPr>
          <a:xfrm>
            <a:off x="166320" y="1344240"/>
            <a:ext cx="1182204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Гостиницы   применяют ставку НДС 0% и 20%.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налоговой  декларации гостиницы должны отражать вычеты входного НДС так</a:t>
            </a:r>
            <a:r>
              <a:rPr lang="en-US" sz="2400" b="0" strike="noStrike" spc="-1">
                <a:solidFill>
                  <a:srgbClr val="333333"/>
                </a:solidFill>
                <a:latin typeface="Arial"/>
              </a:rPr>
              <a:t>:</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услуги гостиниц облагаются НДС по ставке 0% (пп.19 п. 1 ст. 164 НК)  вычеты входного НДС нужно отразить в разделе 4 декларации. Код операции будет 1011456 или 1011457 – письмо ФНС от 07.04.2022 №СД-4-3/4214.</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услуги гостиниц облагаются по ставке 20%, то вычеты нужно показать в разделе 3 декларации по НДС.</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p:cNvSpPr>
          <p:nvPr>
            <p:ph type="title"/>
          </p:nvPr>
        </p:nvSpPr>
        <p:spPr>
          <a:xfrm>
            <a:off x="585720" y="379440"/>
            <a:ext cx="8258400" cy="6523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Раздельный учет по НДС </a:t>
            </a:r>
            <a:endParaRPr lang="en-US" sz="2600" b="0" strike="noStrike" spc="-1">
              <a:solidFill>
                <a:srgbClr val="333333"/>
              </a:solidFill>
              <a:latin typeface="Arial"/>
            </a:endParaRPr>
          </a:p>
        </p:txBody>
      </p:sp>
      <p:sp>
        <p:nvSpPr>
          <p:cNvPr id="408" name="TextBox 407"/>
          <p:cNvSpPr txBox="1"/>
          <p:nvPr/>
        </p:nvSpPr>
        <p:spPr>
          <a:xfrm>
            <a:off x="275760" y="923760"/>
            <a:ext cx="11749320" cy="4967280"/>
          </a:xfrm>
          <a:prstGeom prst="rect">
            <a:avLst/>
          </a:prstGeom>
          <a:noFill/>
          <a:ln w="0">
            <a:noFill/>
          </a:ln>
        </p:spPr>
        <p:txBody>
          <a:bodyPr lIns="90000" tIns="46800" rIns="90000" bIns="46800" anchor="t">
            <a:normAutofit fontScale="78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1" strike="noStrike" spc="-1">
                <a:solidFill>
                  <a:srgbClr val="333333"/>
                </a:solidFill>
                <a:latin typeface="Arial"/>
              </a:rPr>
              <a:t>Письмо МФ от 06.02.2023№03-07-11/9081 – правило 5% (например, розничная торговля и услуги </a:t>
            </a:r>
            <a:r>
              <a:rPr lang="ru-RU" sz="2100" b="0" strike="noStrike" spc="-1">
                <a:solidFill>
                  <a:srgbClr val="333333"/>
                </a:solidFill>
                <a:latin typeface="Arial"/>
              </a:rPr>
              <a:t>общепита (облагаемый и не облагаемый НДС виды деятельности).</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Не распределять входной НДС можно только в одном случае</a:t>
            </a:r>
            <a:r>
              <a:rPr lang="en-US" sz="2100" b="0" strike="noStrike" spc="-1">
                <a:solidFill>
                  <a:srgbClr val="333333"/>
                </a:solidFill>
                <a:latin typeface="Arial"/>
              </a:rPr>
              <a:t>: </a:t>
            </a:r>
            <a:r>
              <a:rPr lang="ru-RU" sz="2100" b="0" strike="noStrike" spc="-1">
                <a:solidFill>
                  <a:srgbClr val="333333"/>
                </a:solidFill>
                <a:latin typeface="Arial"/>
              </a:rPr>
              <a:t>если за квартал доля расходов на покупку, производство или продажу товаров, не облагаемых НДС, не превышает 5</a:t>
            </a:r>
            <a:r>
              <a:rPr lang="en-US" sz="2100" b="0" strike="noStrike" spc="-1">
                <a:solidFill>
                  <a:srgbClr val="333333"/>
                </a:solidFill>
                <a:latin typeface="Arial"/>
              </a:rPr>
              <a:t>% (</a:t>
            </a:r>
            <a:r>
              <a:rPr lang="ru-RU" sz="2100" b="0" strike="noStrike" spc="-1">
                <a:solidFill>
                  <a:srgbClr val="333333"/>
                </a:solidFill>
                <a:latin typeface="Arial"/>
              </a:rPr>
              <a:t>п. </a:t>
            </a:r>
            <a:r>
              <a:rPr lang="en-US" sz="2100" b="0" strike="noStrike" spc="-1">
                <a:solidFill>
                  <a:srgbClr val="333333"/>
                </a:solidFill>
                <a:latin typeface="Arial"/>
              </a:rPr>
              <a:t>4 c</a:t>
            </a:r>
            <a:r>
              <a:rPr lang="ru-RU" sz="2100" b="0" strike="noStrike" spc="-1">
                <a:solidFill>
                  <a:srgbClr val="333333"/>
                </a:solidFill>
                <a:latin typeface="Arial"/>
              </a:rPr>
              <a:t>т. </a:t>
            </a:r>
            <a:r>
              <a:rPr lang="en-US" sz="2100" b="0" strike="noStrike" spc="-1">
                <a:solidFill>
                  <a:srgbClr val="333333"/>
                </a:solidFill>
                <a:latin typeface="Arial"/>
              </a:rPr>
              <a:t>170</a:t>
            </a:r>
            <a:r>
              <a:rPr lang="ru-RU" sz="2100" b="0" strike="noStrike" spc="-1">
                <a:solidFill>
                  <a:srgbClr val="333333"/>
                </a:solidFill>
                <a:latin typeface="Arial"/>
              </a:rPr>
              <a:t> НК).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Тогда всю сумму входного налога, предъявленную поставщиками активов, участвующих в обоих видах бизнеса, можно принять к вычету.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При расчете пятипроцентного лимита берут  в числителе:</a:t>
            </a:r>
            <a:endParaRPr lang="en-US" sz="21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все затраты по необлагаемым операциям;</a:t>
            </a:r>
            <a:endParaRPr lang="en-US" sz="21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относящуюся к этим операциям часть расходов, приходящихся на оба вида деятельности, — ее рассчитайте пропорционально показателю, который закреплен у вас в учетной политике (к примеру, сумма прямых затрат, численность персонала и т. п.).</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Соответственно, в знаменателе у вас будет сумма всех совокупных расходов за квартал.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Если получившийся результат не более 5%, не распределяйте входной налог по покупкам, которые предназначены одновременно для облагаемых и необлагаемых операций.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В остальных случаях придется распределять входной налог.</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100"/>
            </a:br>
            <a:endParaRPr lang="en-US" sz="2100" b="0" strike="noStrike" spc="-1">
              <a:solidFill>
                <a:srgbClr val="333333"/>
              </a:solidFill>
              <a:latin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0" strike="noStrike" spc="-1">
                <a:solidFill>
                  <a:srgbClr val="025EA1"/>
                </a:solidFill>
                <a:latin typeface="Arial"/>
              </a:rPr>
              <a:t>Налоговая реформа 2025 – НДС и УСН</a:t>
            </a:r>
            <a:endParaRPr lang="en-US" sz="4400" b="0" strike="noStrike" spc="-1">
              <a:solidFill>
                <a:srgbClr val="333333"/>
              </a:solidFill>
              <a:latin typeface="Arial"/>
            </a:endParaRPr>
          </a:p>
        </p:txBody>
      </p:sp>
      <p:sp>
        <p:nvSpPr>
          <p:cNvPr id="410" name="TextBox 40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С 2025 года компании и ИП на упрощенке смогут в рамках спецрежима зарабатывать до 450 млн руб. в год, а порог по остаточной стоимость основных средств подняли со 150 млн до 200 млн руб. Одновременно упрощенцы с оборотом свыше 60 млн руб. станут плательщиками НДС.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i="1" strike="noStrike" spc="-1">
                <a:solidFill>
                  <a:srgbClr val="333333"/>
                </a:solidFill>
                <a:latin typeface="Arial"/>
              </a:rPr>
              <a:t>Больше компаний смогут применять упрощенку, поскольку лимиты доходов и стоимости основных средств увеличены. </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
        <p:nvSpPr>
          <p:cNvPr id="411"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4E087AA-15AF-4ED9-A386-8AF9700AD63D}" type="slidenum">
              <a:rPr lang="ru-RU" sz="1800" b="0" strike="noStrike" spc="-1">
                <a:solidFill>
                  <a:srgbClr val="333333"/>
                </a:solidFill>
                <a:latin typeface="Arial"/>
              </a:rPr>
              <a:t>117</a:t>
            </a:fld>
            <a:endParaRPr lang="en-US" sz="1800" b="0" strike="noStrike" spc="-1">
              <a:solidFill>
                <a:srgbClr val="333333"/>
              </a:solidFill>
              <a:latin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Как изменится УСН с 2025 года</a:t>
            </a:r>
            <a:br>
              <a:rPr sz="4000"/>
            </a:br>
            <a:endParaRPr lang="en-US" sz="3200" b="0" strike="noStrike" spc="-1">
              <a:solidFill>
                <a:srgbClr val="333333"/>
              </a:solidFill>
              <a:latin typeface="Arial"/>
            </a:endParaRPr>
          </a:p>
        </p:txBody>
      </p:sp>
      <p:graphicFrame>
        <p:nvGraphicFramePr>
          <p:cNvPr id="413" name="Таблица 412"/>
          <p:cNvGraphicFramePr/>
          <p:nvPr/>
        </p:nvGraphicFramePr>
        <p:xfrm>
          <a:off x="609480" y="1214280"/>
          <a:ext cx="10972800" cy="5145120"/>
        </p:xfrm>
        <a:graphic>
          <a:graphicData uri="http://schemas.openxmlformats.org/drawingml/2006/table">
            <a:tbl>
              <a:tblPr/>
              <a:tblGrid>
                <a:gridCol w="2724120">
                  <a:extLst>
                    <a:ext uri="{9D8B030D-6E8A-4147-A177-3AD203B41FA5}">
                      <a16:colId xmlns:a16="http://schemas.microsoft.com/office/drawing/2014/main" val="20000"/>
                    </a:ext>
                  </a:extLst>
                </a:gridCol>
                <a:gridCol w="459108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36760">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Что меняется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Как сейчас, в 2024 году</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Как будет с 2025 года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50012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Лимит доходов организаций за 9 месяцев прошлого года для перехода на УСН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Для перехода на упрощенку с 2024 года лимит составлял 149,51 млн руб. (112,5 млн </a:t>
                      </a:r>
                      <a:r>
                        <a:rPr lang="ru-RU" sz="2000" b="0" strike="noStrike" spc="-1">
                          <a:solidFill>
                            <a:srgbClr val="333333"/>
                          </a:solidFill>
                          <a:latin typeface="Calibri"/>
                          <a:ea typeface="Times New Roman"/>
                        </a:rPr>
                        <a:t> × 1,329</a:t>
                      </a:r>
                      <a:r>
                        <a:rPr lang="ru-RU" sz="2000" b="0" strike="noStrike" spc="-1">
                          <a:solidFill>
                            <a:srgbClr val="333333"/>
                          </a:solidFill>
                          <a:latin typeface="HelveticaNeueCyr"/>
                          <a:ea typeface="Times New Roman"/>
                        </a:rPr>
                        <a:t>)</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Для перехода на упрощенку с 2025 года лимит составит 337,5 млн руб. с учетом коэффициента-дефлятора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78444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Лимит доходов для работы на УСН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265,8 млн руб. (200 млн </a:t>
                      </a:r>
                      <a:r>
                        <a:rPr lang="ru-RU" sz="2000" b="0" strike="noStrike" spc="-1">
                          <a:solidFill>
                            <a:srgbClr val="333333"/>
                          </a:solidFill>
                          <a:latin typeface="Calibri"/>
                          <a:ea typeface="Times New Roman"/>
                        </a:rPr>
                        <a:t> × 1,329</a:t>
                      </a:r>
                      <a:r>
                        <a:rPr lang="ru-RU" sz="2000" b="0" strike="noStrike" spc="-1">
                          <a:solidFill>
                            <a:srgbClr val="333333"/>
                          </a:solidFill>
                          <a:latin typeface="HelveticaNeueCyr"/>
                          <a:ea typeface="Times New Roman"/>
                        </a:rPr>
                        <a:t>)</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450 млн руб. с учетом коэффициента-дефлятора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22868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Предельная остаточная стоимость основных средств</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150 млн руб.</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200 млн руб.</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109512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Лимит по средней численности работников</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100 человек — для обычной ставки налога. 130 человек — для повышенной ставки налога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130 человек</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bl>
          </a:graphicData>
        </a:graphic>
      </p:graphicFrame>
      <p:sp>
        <p:nvSpPr>
          <p:cNvPr id="41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1BD966E-3D4F-477A-99C7-81A93D0A918E}" type="slidenum">
              <a:rPr lang="ru-RU" sz="1800" b="0" strike="noStrike" spc="-1">
                <a:solidFill>
                  <a:srgbClr val="333333"/>
                </a:solidFill>
                <a:latin typeface="Arial"/>
              </a:rPr>
              <a:t>118</a:t>
            </a:fld>
            <a:endParaRPr lang="en-US" sz="1800" b="0" strike="noStrike" spc="-1">
              <a:solidFill>
                <a:srgbClr val="333333"/>
              </a:solidFill>
              <a:latin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571320" y="704880"/>
            <a:ext cx="11010600" cy="8668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Как изменится УСН с 2025 года</a:t>
            </a:r>
            <a:endParaRPr lang="en-US" sz="3600" b="0" strike="noStrike" spc="-1">
              <a:solidFill>
                <a:srgbClr val="333333"/>
              </a:solidFill>
              <a:latin typeface="Arial"/>
            </a:endParaRPr>
          </a:p>
        </p:txBody>
      </p:sp>
      <p:graphicFrame>
        <p:nvGraphicFramePr>
          <p:cNvPr id="416" name="Таблица 415"/>
          <p:cNvGraphicFramePr/>
          <p:nvPr/>
        </p:nvGraphicFramePr>
        <p:xfrm>
          <a:off x="609480" y="1643040"/>
          <a:ext cx="10972800" cy="4856040"/>
        </p:xfrm>
        <a:graphic>
          <a:graphicData uri="http://schemas.openxmlformats.org/drawingml/2006/table">
            <a:tbl>
              <a:tblPr/>
              <a:tblGrid>
                <a:gridCol w="2914920">
                  <a:extLst>
                    <a:ext uri="{9D8B030D-6E8A-4147-A177-3AD203B41FA5}">
                      <a16:colId xmlns:a16="http://schemas.microsoft.com/office/drawing/2014/main" val="20000"/>
                    </a:ext>
                  </a:extLst>
                </a:gridCol>
                <a:gridCol w="440028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76160">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Что меняется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Как сейчас, в 2024 году</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Как будет с 2025 года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204012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Повышенные ставки по УСН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Применяются, если доходы превысили 199,35 млн руб. или средняя численность работников больше 100 человек, но не более 130 человек</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Не применяются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203976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Обязанности по НДС</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Компании и ИП на УСН не обязаны платить НДС, если не выставляют счета-фактуры с НДС</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Все упрощенцы станут плательщиками НДС, но можно будет его платить по пониженной ставке 5 или 7 процентов либо освободиться от налога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
        <p:nvSpPr>
          <p:cNvPr id="41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1A96606-6C02-4EBF-A38F-CE27F654E84C}" type="slidenum">
              <a:rPr lang="ru-RU" sz="1800" b="0" strike="noStrike" spc="-1">
                <a:solidFill>
                  <a:srgbClr val="333333"/>
                </a:solidFill>
                <a:latin typeface="Arial"/>
              </a:rPr>
              <a:t>119</a:t>
            </a:fld>
            <a:endParaRPr lang="en-US" sz="1800" b="0" strike="noStrike" spc="-1">
              <a:solidFill>
                <a:srgbClr val="333333"/>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dirty="0">
                <a:solidFill>
                  <a:srgbClr val="003274"/>
                </a:solidFill>
                <a:latin typeface="Arial"/>
              </a:rPr>
              <a:t>Предпринимателям меняют сроки уплаты НДФЛ и взносов ( действует с </a:t>
            </a:r>
            <a:r>
              <a:rPr lang="ru-RU" sz="3200" b="0" strike="noStrike" spc="-1" dirty="0">
                <a:solidFill>
                  <a:srgbClr val="003274"/>
                </a:solidFill>
                <a:latin typeface="Arial"/>
              </a:rPr>
              <a:t>1 января 2025 года)</a:t>
            </a:r>
            <a:endParaRPr lang="en-US" sz="3200" b="0" strike="noStrike" spc="-1" dirty="0">
              <a:solidFill>
                <a:srgbClr val="333333"/>
              </a:solidFill>
              <a:latin typeface="Arial"/>
            </a:endParaRPr>
          </a:p>
        </p:txBody>
      </p:sp>
      <p:graphicFrame>
        <p:nvGraphicFramePr>
          <p:cNvPr id="189" name="Таблица 188"/>
          <p:cNvGraphicFramePr/>
          <p:nvPr/>
        </p:nvGraphicFramePr>
        <p:xfrm>
          <a:off x="609480" y="1935000"/>
          <a:ext cx="10972800" cy="3959280"/>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5584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Как станет</a:t>
                      </a:r>
                      <a:endParaRPr lang="en-US" sz="2000" b="0" strike="noStrike" spc="-1">
                        <a:solidFill>
                          <a:srgbClr val="333333"/>
                        </a:solidFill>
                        <a:latin typeface="Arial"/>
                      </a:endParaRPr>
                    </a:p>
                  </a:txBody>
                  <a:tcPr marL="122040" marR="44460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Как сейчас</a:t>
                      </a:r>
                      <a:endParaRPr lang="en-US" sz="2000" b="0" strike="noStrike" spc="-1">
                        <a:solidFill>
                          <a:srgbClr val="333333"/>
                        </a:solidFill>
                        <a:latin typeface="Arial"/>
                      </a:endParaRPr>
                    </a:p>
                  </a:txBody>
                  <a:tcPr marL="122040" marR="44460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34034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Фиксированные страховые взносы за себя предприниматель будет обязан заплатить до 28 декабря. ИП, адвокаты, нотариусы и те, кто ведет частную практику, будут платить НДФЛ за себя до 28-го числа месяца, следующего за отчетным кварталом</a:t>
                      </a:r>
                      <a:endParaRPr lang="en-US" sz="2400" b="0" strike="noStrike" spc="-1" dirty="0">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Срок уплаты фиксированных взносов ИП — 31 декабря. Срок для авансов по НДФЛ для ИП, адвокатов, нотариусов и тех, кто ведет частную практику, — 25-е число месяца, следующего за отчетным кварталом</a:t>
                      </a:r>
                      <a:endParaRPr lang="en-US" sz="2400" b="0" strike="noStrike" spc="-1" dirty="0">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Какие доходы будут учитывать для перехода на УСН в 2025 году</a:t>
            </a:r>
            <a:br>
              <a:rPr sz="4000"/>
            </a:br>
            <a:endParaRPr lang="en-US" sz="3200" b="0" strike="noStrike" spc="-1">
              <a:solidFill>
                <a:srgbClr val="333333"/>
              </a:solidFill>
              <a:latin typeface="Arial"/>
            </a:endParaRPr>
          </a:p>
        </p:txBody>
      </p:sp>
      <p:sp>
        <p:nvSpPr>
          <p:cNvPr id="419" name="TextBox 418"/>
          <p:cNvSpPr txBox="1"/>
          <p:nvPr/>
        </p:nvSpPr>
        <p:spPr>
          <a:xfrm>
            <a:off x="571320" y="1643040"/>
            <a:ext cx="11010600" cy="46814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перехода на УСН с 1 января доходы организации за 9 месяцев предшествующего года должны быть не более лимита. Лимит с 2025 года меняется, состав учитываемых доходов – тоже.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Сейчас лимит дохода для перехода на УСН – 112,5 млн руб. х 1,329 = 149,51 млн руб.</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2025 года лимит – </a:t>
            </a:r>
            <a:r>
              <a:rPr lang="ru-RU" sz="2000" b="1" strike="noStrike" spc="-1">
                <a:solidFill>
                  <a:srgbClr val="333333"/>
                </a:solidFill>
                <a:latin typeface="Arial"/>
              </a:rPr>
              <a:t>337,5 млн руб.</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этом коэффициент-дефлятор к этому лимиту будет применяться по -новому: к доходам того года, на который он установлен.</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Т.о., по новой норме НК получается так, что лимит для перехода на УСН с 01.01.2025 и 01.01.2026 будет одинаковый – 337,5 млн рублей.</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Потому что на 2025 года дефлятора не будет, так как лимиты новые. На 2026 дефлятор будет, но он будет применяться только для перехода на УСН с 2027 года.</a:t>
            </a:r>
            <a:endParaRPr lang="en-US" sz="2000" b="0" strike="noStrike" spc="-1">
              <a:solidFill>
                <a:srgbClr val="333333"/>
              </a:solidFill>
              <a:latin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p:cNvSpPr>
          <p:nvPr>
            <p:ph type="title"/>
          </p:nvPr>
        </p:nvSpPr>
        <p:spPr>
          <a:xfrm>
            <a:off x="571320" y="704880"/>
            <a:ext cx="11010600" cy="652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Перечень доходов, которые учитывают для лимита по переходу на УСН тоже меняется</a:t>
            </a:r>
            <a:endParaRPr lang="en-US" sz="2800" b="0" strike="noStrike" spc="-1">
              <a:solidFill>
                <a:srgbClr val="333333"/>
              </a:solidFill>
              <a:latin typeface="Arial"/>
            </a:endParaRPr>
          </a:p>
        </p:txBody>
      </p:sp>
      <p:graphicFrame>
        <p:nvGraphicFramePr>
          <p:cNvPr id="421" name="Таблица 420"/>
          <p:cNvGraphicFramePr/>
          <p:nvPr/>
        </p:nvGraphicFramePr>
        <p:xfrm>
          <a:off x="609480" y="1886040"/>
          <a:ext cx="10972800" cy="4732200"/>
        </p:xfrm>
        <a:graphic>
          <a:graphicData uri="http://schemas.openxmlformats.org/drawingml/2006/table">
            <a:tbl>
              <a:tblPr/>
              <a:tblGrid>
                <a:gridCol w="4807080">
                  <a:extLst>
                    <a:ext uri="{9D8B030D-6E8A-4147-A177-3AD203B41FA5}">
                      <a16:colId xmlns:a16="http://schemas.microsoft.com/office/drawing/2014/main" val="20000"/>
                    </a:ext>
                  </a:extLst>
                </a:gridCol>
                <a:gridCol w="6165720">
                  <a:extLst>
                    <a:ext uri="{9D8B030D-6E8A-4147-A177-3AD203B41FA5}">
                      <a16:colId xmlns:a16="http://schemas.microsoft.com/office/drawing/2014/main" val="20001"/>
                    </a:ext>
                  </a:extLst>
                </a:gridCol>
              </a:tblGrid>
              <a:tr h="428400">
                <a:tc>
                  <a:txBody>
                    <a:bodyP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FFFFFF"/>
                          </a:solidFill>
                          <a:latin typeface="Calibri"/>
                          <a:ea typeface="Times New Roman"/>
                        </a:rPr>
                        <a:t>В 2024 году</a:t>
                      </a:r>
                      <a:endParaRPr lang="en-US" sz="24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FFFFFF"/>
                          </a:solidFill>
                          <a:latin typeface="Calibri"/>
                          <a:ea typeface="Times New Roman"/>
                        </a:rPr>
                        <a:t>В 2025 году</a:t>
                      </a:r>
                      <a:endParaRPr lang="en-US" sz="24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4303800">
                <a:tc>
                  <a: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Calibri"/>
                          <a:ea typeface="Times New Roman"/>
                        </a:rPr>
                        <a:t>доходы, определяемые в соответствии со ст. 248 НК</a:t>
                      </a:r>
                      <a:endParaRPr lang="en-US" sz="2400" b="0" strike="noStrike" spc="-1">
                        <a:solidFill>
                          <a:srgbClr val="333333"/>
                        </a:solidFill>
                        <a:latin typeface="Arial"/>
                      </a:endParaRPr>
                    </a:p>
                  </a:txBody>
                  <a:tcPr marL="9360" marR="9360">
                    <a:lnL w="5760">
                      <a:solidFill>
                        <a:srgbClr val="FFFFFF"/>
                      </a:solidFill>
                    </a:lnL>
                    <a:lnR w="5760">
                      <a:solidFill>
                        <a:srgbClr val="FFFFFF"/>
                      </a:solidFill>
                    </a:lnR>
                    <a:lnT w="18720">
                      <a:solidFill>
                        <a:srgbClr val="FFFFFF"/>
                      </a:solidFill>
                    </a:lnT>
                    <a:lnB w="5760">
                      <a:solidFill>
                        <a:srgbClr val="FFFFFF"/>
                      </a:solidFill>
                    </a:lnB>
                    <a:solidFill>
                      <a:srgbClr val="CCD5EA"/>
                    </a:solidFill>
                  </a:tcPr>
                </a:tc>
                <a:tc>
                  <a: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Calibri"/>
                          <a:ea typeface="Times New Roman"/>
                        </a:rPr>
                        <a:t>Доходы, учитываемые при определении налоговой базы по налогу на прибыль</a:t>
                      </a:r>
                      <a:endParaRPr lang="en-US" sz="2400" b="0" strike="noStrike" spc="-1">
                        <a:solidFill>
                          <a:srgbClr val="333333"/>
                        </a:solidFill>
                        <a:latin typeface="Arial"/>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Calibri"/>
                          <a:ea typeface="Times New Roman"/>
                        </a:rPr>
                        <a:t>(без учета доходов в виде положительной курсовой разницы, предусмотренных п. 11 ч. 2 ст. 250 НК, и доходов в виде субсидий, признаваемых в порядке, установленном п. 4.1 ст. 271 НК, при безвозмездной передаче в государственную и муниципальную собственность имущества, имущественных прав)</a:t>
                      </a:r>
                      <a:endParaRPr lang="en-US" sz="2400" b="0" strike="noStrike" spc="-1">
                        <a:solidFill>
                          <a:srgbClr val="333333"/>
                        </a:solidFill>
                        <a:latin typeface="Arial"/>
                      </a:endParaRPr>
                    </a:p>
                  </a:txBody>
                  <a:tcPr marL="9360" marR="9360">
                    <a:lnL w="5760">
                      <a:solidFill>
                        <a:srgbClr val="FFFFFF"/>
                      </a:solidFill>
                    </a:lnL>
                    <a:lnR w="5760">
                      <a:solidFill>
                        <a:srgbClr val="FFFFFF"/>
                      </a:solidFill>
                    </a:lnR>
                    <a:lnT w="18720">
                      <a:solidFill>
                        <a:srgbClr val="FFFFFF"/>
                      </a:solidFill>
                    </a:lnT>
                    <a:lnB w="5760">
                      <a:solidFill>
                        <a:srgbClr val="FFFFFF"/>
                      </a:solidFill>
                    </a:lnB>
                    <a:solidFill>
                      <a:srgbClr val="CCD5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Какой НДС будет на упрощенке к 2025 году</a:t>
            </a:r>
            <a:br>
              <a:rPr sz="3200"/>
            </a:br>
            <a:endParaRPr lang="en-US" sz="3200" b="0" strike="noStrike" spc="-1">
              <a:solidFill>
                <a:srgbClr val="333333"/>
              </a:solidFill>
              <a:latin typeface="Arial"/>
            </a:endParaRPr>
          </a:p>
        </p:txBody>
      </p:sp>
      <p:graphicFrame>
        <p:nvGraphicFramePr>
          <p:cNvPr id="423" name="Таблица 422"/>
          <p:cNvGraphicFramePr/>
          <p:nvPr/>
        </p:nvGraphicFramePr>
        <p:xfrm>
          <a:off x="609480" y="1322280"/>
          <a:ext cx="10972800" cy="5092920"/>
        </p:xfrm>
        <a:graphic>
          <a:graphicData uri="http://schemas.openxmlformats.org/drawingml/2006/table">
            <a:tbl>
              <a:tblPr/>
              <a:tblGrid>
                <a:gridCol w="2194200">
                  <a:extLst>
                    <a:ext uri="{9D8B030D-6E8A-4147-A177-3AD203B41FA5}">
                      <a16:colId xmlns:a16="http://schemas.microsoft.com/office/drawing/2014/main" val="20000"/>
                    </a:ext>
                  </a:extLst>
                </a:gridCol>
                <a:gridCol w="2195280">
                  <a:extLst>
                    <a:ext uri="{9D8B030D-6E8A-4147-A177-3AD203B41FA5}">
                      <a16:colId xmlns:a16="http://schemas.microsoft.com/office/drawing/2014/main" val="20001"/>
                    </a:ext>
                  </a:extLst>
                </a:gridCol>
                <a:gridCol w="2193840">
                  <a:extLst>
                    <a:ext uri="{9D8B030D-6E8A-4147-A177-3AD203B41FA5}">
                      <a16:colId xmlns:a16="http://schemas.microsoft.com/office/drawing/2014/main" val="20002"/>
                    </a:ext>
                  </a:extLst>
                </a:gridCol>
                <a:gridCol w="2195640">
                  <a:extLst>
                    <a:ext uri="{9D8B030D-6E8A-4147-A177-3AD203B41FA5}">
                      <a16:colId xmlns:a16="http://schemas.microsoft.com/office/drawing/2014/main" val="20003"/>
                    </a:ext>
                  </a:extLst>
                </a:gridCol>
                <a:gridCol w="2193840">
                  <a:extLst>
                    <a:ext uri="{9D8B030D-6E8A-4147-A177-3AD203B41FA5}">
                      <a16:colId xmlns:a16="http://schemas.microsoft.com/office/drawing/2014/main" val="20004"/>
                    </a:ext>
                  </a:extLst>
                </a:gridCol>
              </a:tblGrid>
              <a:tr h="717480">
                <a:tc rowSpan="2">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Доход за 2024 год, руб.</a:t>
                      </a:r>
                      <a:endParaRPr lang="en-US" sz="2000" b="0" strike="noStrike" spc="-1">
                        <a:solidFill>
                          <a:srgbClr val="333333"/>
                        </a:solidFill>
                        <a:latin typeface="Arial"/>
                      </a:endParaRPr>
                    </a:p>
                  </a:txBody>
                  <a:tcPr marL="90000" marR="3333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rowSpan="2">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Ставка</a:t>
                      </a:r>
                      <a:endParaRPr lang="en-US" sz="2000" b="0" strike="noStrike" spc="-1">
                        <a:solidFill>
                          <a:srgbClr val="333333"/>
                        </a:solidFill>
                        <a:latin typeface="Arial"/>
                      </a:endParaRPr>
                    </a:p>
                  </a:txBody>
                  <a:tcPr marL="90000" marR="3333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rowSpan="2">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Условие</a:t>
                      </a:r>
                      <a:endParaRPr lang="en-US" sz="2000" b="0" strike="noStrike" spc="-1">
                        <a:solidFill>
                          <a:srgbClr val="333333"/>
                        </a:solidFill>
                        <a:latin typeface="Arial"/>
                      </a:endParaRPr>
                    </a:p>
                  </a:txBody>
                  <a:tcPr marL="90000" marR="333360" anchor="ctr">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2">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Право на вычет</a:t>
                      </a:r>
                      <a:endParaRPr lang="en-US" sz="2000" b="0" strike="noStrike" spc="-1">
                        <a:solidFill>
                          <a:srgbClr val="333333"/>
                        </a:solidFill>
                        <a:latin typeface="Arial"/>
                      </a:endParaRPr>
                    </a:p>
                  </a:txBody>
                  <a:tcPr marL="90000" marR="333360" anchor="ctr">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121932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TextbookNewWeb"/>
                        </a:rPr>
                        <a:t>входного НДС</a:t>
                      </a:r>
                      <a:endParaRPr lang="en-US" sz="2000" b="0" strike="noStrike" spc="-1">
                        <a:solidFill>
                          <a:srgbClr val="333333"/>
                        </a:solidFill>
                        <a:latin typeface="Arial"/>
                      </a:endParaRPr>
                    </a:p>
                  </a:txBody>
                  <a:tcPr marL="90000" marR="333360" anchor="ctr">
                    <a:lnL w="1872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TextbookNewWeb"/>
                        </a:rPr>
                        <a:t>с полученного аванса</a:t>
                      </a:r>
                      <a:endParaRPr lang="en-US" sz="2000" b="0" strike="noStrike" spc="-1">
                        <a:solidFill>
                          <a:srgbClr val="333333"/>
                        </a:solidFill>
                        <a:latin typeface="Arial"/>
                      </a:endParaRPr>
                    </a:p>
                  </a:txBody>
                  <a:tcPr marL="90000" marR="333360" anchor="ctr">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7160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 60 млн</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Освобождение</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Автоматически</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2207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Свыше 60 млн до 250 млн</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Показать в декларации</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Есть</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1219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Свыше 250 млн до 450 млн</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7%</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Показать в декларации</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Есть</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704520"/>
            <a:ext cx="10972800" cy="7858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FF0000"/>
                </a:solidFill>
                <a:latin typeface="Arial"/>
              </a:rPr>
              <a:t>Пониженные ставки НДС 5 и 7%(п.8 ст.164 НК)</a:t>
            </a:r>
            <a:br>
              <a:rPr sz="3600"/>
            </a:br>
            <a:endParaRPr lang="en-US" sz="3600" b="0" strike="noStrike" spc="-1">
              <a:solidFill>
                <a:srgbClr val="333333"/>
              </a:solidFill>
              <a:latin typeface="Arial"/>
            </a:endParaRPr>
          </a:p>
        </p:txBody>
      </p:sp>
      <p:sp>
        <p:nvSpPr>
          <p:cNvPr id="425" name="TextBox 424"/>
          <p:cNvSpPr txBox="1"/>
          <p:nvPr/>
        </p:nvSpPr>
        <p:spPr>
          <a:xfrm>
            <a:off x="609480" y="1279440"/>
            <a:ext cx="10972800" cy="5045040"/>
          </a:xfrm>
          <a:prstGeom prst="rect">
            <a:avLst/>
          </a:prstGeom>
          <a:noFill/>
          <a:ln w="0">
            <a:noFill/>
          </a:ln>
        </p:spPr>
        <p:txBody>
          <a:bodyPr lIns="90000" tIns="46800" rIns="90000" bIns="46800" anchor="t">
            <a:normAutofit fontScale="93000"/>
          </a:bodyPr>
          <a:lstStyle/>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FF0000"/>
                </a:solidFill>
                <a:latin typeface="Arial"/>
              </a:rPr>
              <a:t>Ставку 5% при УСН можно применять в следующих случаях: </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сумма доходов за предыдущий год составила больше 60 млн руб., но не превысила 250 млн руб.  независимо от того, какой налоговый режим (режимы) применялся в предыдущем году;</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после утраты права на освобождение от НДС в текущем году, т.к. сумма доходов превысила 60 млн руб. с начала года., применяется до 250 млн руб. </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FF0000"/>
                </a:solidFill>
                <a:latin typeface="Arial"/>
              </a:rPr>
              <a:t>Ставку 7% при УСН можно применять в следующих случаях: </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сумма доходов за предыдущий год составила больше 250 млн руб., но не превысила 450 млн руб.  независимо от того, какой налоговый режим (режимы) применялся в предыдущем году;</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в текущем году утрачено право на применение ставки 5%, так как сумма доходов с начала года превысила 250 млн руб.</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право на применение ставки 7% утрачивается начиная с 1-го числа месяца, в котором произошло превышение доходов 450 млн руб. Если лимит доходов будет превышен, право на применение ставки 7% утрачивается с 1-го числа месяца такого превышения. </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Но! Право на УСН считается утраченным с 1-го числа квартала, в котором доходы превысили указанную сумму (п. 4 ст. 346.13 НК РФ).</a:t>
            </a:r>
            <a:endParaRPr lang="en-US" sz="18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Применять пониженные ставки НДС нужно непрерывно в </a:t>
            </a:r>
            <a:r>
              <a:rPr lang="ru-RU" sz="1600" b="1" strike="noStrike" spc="-1">
                <a:solidFill>
                  <a:srgbClr val="333333"/>
                </a:solidFill>
                <a:latin typeface="Arial"/>
              </a:rPr>
              <a:t>течение 12 кварталов</a:t>
            </a:r>
            <a:r>
              <a:rPr lang="ru-RU" sz="1600" b="0" strike="noStrike" spc="-1">
                <a:solidFill>
                  <a:srgbClr val="333333"/>
                </a:solidFill>
                <a:latin typeface="Arial"/>
              </a:rPr>
              <a:t>. Прекратить применять их раньше можно только в случае утраты права на эти ставки. </a:t>
            </a:r>
            <a:endParaRPr lang="en-US" sz="1600" b="0" strike="noStrike" spc="-1">
              <a:solidFill>
                <a:srgbClr val="333333"/>
              </a:solidFill>
              <a:latin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333333"/>
                </a:solidFill>
                <a:latin typeface="Arial"/>
              </a:rPr>
              <a:t>Кто не будет платить НДС на УСН</a:t>
            </a:r>
            <a:endParaRPr lang="en-US" sz="5000" b="0" strike="noStrike" spc="-1">
              <a:solidFill>
                <a:srgbClr val="333333"/>
              </a:solidFill>
              <a:latin typeface="Arial"/>
            </a:endParaRPr>
          </a:p>
        </p:txBody>
      </p:sp>
      <p:sp>
        <p:nvSpPr>
          <p:cNvPr id="427" name="TextBox 426"/>
          <p:cNvSpPr txBox="1"/>
          <p:nvPr/>
        </p:nvSpPr>
        <p:spPr>
          <a:xfrm>
            <a:off x="609480" y="1934640"/>
            <a:ext cx="10972800" cy="4389480"/>
          </a:xfrm>
          <a:prstGeom prst="rect">
            <a:avLst/>
          </a:prstGeom>
          <a:noFill/>
          <a:ln w="0">
            <a:noFill/>
          </a:ln>
        </p:spPr>
        <p:txBody>
          <a:bodyPr lIns="90000" tIns="46800" rIns="90000" bIns="46800" anchor="t">
            <a:normAutofit fontScale="85000"/>
          </a:bodyPr>
          <a:lstStyle/>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На упрощенке компания или ИП независимо от объекта налогообложения не платят в 2025 году НДС в двух случаях. </a:t>
            </a:r>
            <a:r>
              <a:rPr lang="ru-RU" sz="2800" b="1" strike="noStrike" spc="-1">
                <a:solidFill>
                  <a:srgbClr val="333333"/>
                </a:solidFill>
                <a:latin typeface="Arial"/>
              </a:rPr>
              <a:t>Первый случай </a:t>
            </a:r>
            <a:r>
              <a:rPr lang="ru-RU" sz="2800" b="0" strike="noStrike" spc="-1">
                <a:solidFill>
                  <a:srgbClr val="333333"/>
                </a:solidFill>
                <a:latin typeface="Arial"/>
              </a:rPr>
              <a:t>– доходы компании или ИП по правилам УСН не превышают </a:t>
            </a:r>
            <a:r>
              <a:rPr lang="ru-RU" sz="2800" b="1" strike="noStrike" spc="-1">
                <a:solidFill>
                  <a:srgbClr val="333333"/>
                </a:solidFill>
                <a:latin typeface="Arial"/>
              </a:rPr>
              <a:t>60 млн руб., </a:t>
            </a:r>
            <a:r>
              <a:rPr lang="ru-RU" sz="2800" b="0" strike="noStrike" spc="-1">
                <a:solidFill>
                  <a:srgbClr val="333333"/>
                </a:solidFill>
                <a:latin typeface="Arial"/>
              </a:rPr>
              <a:t>в таком случае упрощенец  применяет освобождение от НДС по статье 145 НК. </a:t>
            </a:r>
            <a:endParaRPr lang="en-US" sz="2800" b="0" strike="noStrike" spc="-1">
              <a:solidFill>
                <a:srgbClr val="333333"/>
              </a:solidFill>
              <a:latin typeface="Arial"/>
            </a:endParaRPr>
          </a:p>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Второй случай </a:t>
            </a:r>
            <a:r>
              <a:rPr lang="ru-RU" sz="2800" b="0" strike="noStrike" spc="-1">
                <a:solidFill>
                  <a:srgbClr val="333333"/>
                </a:solidFill>
                <a:latin typeface="Arial"/>
              </a:rPr>
              <a:t>– операции компании или ИП перечисленные в статье 149 НК и освобождены от НДС.</a:t>
            </a:r>
            <a:endParaRPr lang="en-US" sz="2800" b="0" strike="noStrike" spc="-1">
              <a:solidFill>
                <a:srgbClr val="333333"/>
              </a:solidFill>
              <a:latin typeface="Arial"/>
            </a:endParaRPr>
          </a:p>
          <a:p>
            <a:pPr marL="221040" indent="-2210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23.07.2024 №03-07-11/68747 </a:t>
            </a:r>
            <a:r>
              <a:rPr lang="ru-RU" sz="2400" b="0" strike="noStrike" spc="-1">
                <a:solidFill>
                  <a:srgbClr val="333333"/>
                </a:solidFill>
                <a:latin typeface="Arial"/>
              </a:rPr>
              <a:t>- при УСН тоже будут льготы по НДС. Если компания на УСН проводит операции, не облагаемые НДС по ст. 149 НК,  такие операции будут освобождаться от налогообложения НДС.</a:t>
            </a:r>
            <a:endParaRPr lang="en-US" sz="2400" b="0" strike="noStrike" spc="-1">
              <a:solidFill>
                <a:srgbClr val="333333"/>
              </a:solidFill>
              <a:latin typeface="Arial"/>
            </a:endParaRPr>
          </a:p>
          <a:p>
            <a:pPr marL="221040" indent="-2210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marL="221040" indent="-221040">
              <a:lnSpc>
                <a:spcPct val="90000"/>
              </a:lnSpc>
              <a:spcBef>
                <a:spcPts val="1137"/>
              </a:spcBef>
              <a:buClr>
                <a:srgbClr val="0070C0"/>
              </a:buClr>
              <a:buFont typeface="Arial"/>
              <a:buAutoNum type="arabicPeriod"/>
              <a:tabLst>
                <a:tab pos="1041480" algn="l"/>
                <a:tab pos="2082960" algn="l"/>
                <a:tab pos="3124080" algn="l"/>
                <a:tab pos="4165560" algn="l"/>
                <a:tab pos="5207040" algn="l"/>
                <a:tab pos="6248520" algn="l"/>
                <a:tab pos="7289640" algn="l"/>
                <a:tab pos="8331120" algn="l"/>
                <a:tab pos="9372600" algn="l"/>
                <a:tab pos="10414080" algn="l"/>
              </a:tabLst>
            </a:pPr>
            <a:br>
              <a:rPr sz="2800"/>
            </a:br>
            <a:r>
              <a:rPr lang="ru-RU" sz="2800" b="0" strike="noStrike" spc="-1">
                <a:solidFill>
                  <a:srgbClr val="333333"/>
                </a:solidFill>
                <a:latin typeface="Arial"/>
              </a:rPr>
              <a:t> </a:t>
            </a:r>
            <a:endParaRPr lang="en-US" sz="2800" b="0" strike="noStrike" spc="-1">
              <a:solidFill>
                <a:srgbClr val="333333"/>
              </a:solidFill>
              <a:latin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704520"/>
            <a:ext cx="10972800" cy="4762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333333"/>
                </a:solidFill>
                <a:latin typeface="Arial"/>
              </a:rPr>
              <a:t>Условия для освобождения от НДС на УСН</a:t>
            </a:r>
            <a:endParaRPr lang="en-US" sz="3200" b="0" strike="noStrike" spc="-1">
              <a:solidFill>
                <a:srgbClr val="333333"/>
              </a:solidFill>
              <a:latin typeface="Arial"/>
            </a:endParaRPr>
          </a:p>
        </p:txBody>
      </p:sp>
      <p:graphicFrame>
        <p:nvGraphicFramePr>
          <p:cNvPr id="429" name="Таблица 428"/>
          <p:cNvGraphicFramePr/>
          <p:nvPr/>
        </p:nvGraphicFramePr>
        <p:xfrm>
          <a:off x="609480" y="1181160"/>
          <a:ext cx="10972800" cy="5405400"/>
        </p:xfrm>
        <a:graphic>
          <a:graphicData uri="http://schemas.openxmlformats.org/drawingml/2006/table">
            <a:tbl>
              <a:tblPr/>
              <a:tblGrid>
                <a:gridCol w="1373400">
                  <a:extLst>
                    <a:ext uri="{9D8B030D-6E8A-4147-A177-3AD203B41FA5}">
                      <a16:colId xmlns:a16="http://schemas.microsoft.com/office/drawing/2014/main" val="20000"/>
                    </a:ext>
                  </a:extLst>
                </a:gridCol>
                <a:gridCol w="1674720">
                  <a:extLst>
                    <a:ext uri="{9D8B030D-6E8A-4147-A177-3AD203B41FA5}">
                      <a16:colId xmlns:a16="http://schemas.microsoft.com/office/drawing/2014/main" val="20001"/>
                    </a:ext>
                  </a:extLst>
                </a:gridCol>
                <a:gridCol w="2390760">
                  <a:extLst>
                    <a:ext uri="{9D8B030D-6E8A-4147-A177-3AD203B41FA5}">
                      <a16:colId xmlns:a16="http://schemas.microsoft.com/office/drawing/2014/main" val="20002"/>
                    </a:ext>
                  </a:extLst>
                </a:gridCol>
                <a:gridCol w="1562040">
                  <a:extLst>
                    <a:ext uri="{9D8B030D-6E8A-4147-A177-3AD203B41FA5}">
                      <a16:colId xmlns:a16="http://schemas.microsoft.com/office/drawing/2014/main" val="20003"/>
                    </a:ext>
                  </a:extLst>
                </a:gridCol>
                <a:gridCol w="1744560">
                  <a:extLst>
                    <a:ext uri="{9D8B030D-6E8A-4147-A177-3AD203B41FA5}">
                      <a16:colId xmlns:a16="http://schemas.microsoft.com/office/drawing/2014/main" val="20004"/>
                    </a:ext>
                  </a:extLst>
                </a:gridCol>
                <a:gridCol w="2227320">
                  <a:extLst>
                    <a:ext uri="{9D8B030D-6E8A-4147-A177-3AD203B41FA5}">
                      <a16:colId xmlns:a16="http://schemas.microsoft.com/office/drawing/2014/main" val="20005"/>
                    </a:ext>
                  </a:extLst>
                </a:gridCol>
              </a:tblGrid>
              <a:tr h="64260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Основание освобождения от НДС</a:t>
                      </a:r>
                      <a:endParaRPr lang="en-US" sz="2000" b="0" strike="noStrike" spc="-1">
                        <a:solidFill>
                          <a:srgbClr val="333333"/>
                        </a:solidFill>
                        <a:latin typeface="Arial"/>
                      </a:endParaRPr>
                    </a:p>
                  </a:txBody>
                  <a:tcPr marL="90000" marR="90000">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Arial"/>
                        </a:rPr>
                        <a:t>Ограничения</a:t>
                      </a:r>
                      <a:endParaRPr lang="en-US" sz="1800" b="0" strike="noStrike" spc="-1">
                        <a:solidFill>
                          <a:srgbClr val="333333"/>
                        </a:solidFill>
                        <a:latin typeface="Arial"/>
                      </a:endParaRPr>
                    </a:p>
                  </a:txBody>
                  <a:tcPr marL="90000" marR="90000">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Arial"/>
                        </a:rPr>
                        <a:t>Обязанности плательщика НДС</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Arial"/>
                        </a:rPr>
                        <a:t>Как и на какой срок можно получить освобождение</a:t>
                      </a:r>
                      <a:endParaRPr lang="en-US" sz="1800" b="0" strike="noStrike" spc="-1">
                        <a:solidFill>
                          <a:srgbClr val="333333"/>
                        </a:solidFill>
                        <a:latin typeface="Arial"/>
                      </a:endParaRPr>
                    </a:p>
                  </a:txBody>
                  <a:tcPr marL="90000" marR="90000">
                    <a:lnL w="576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61856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Размер дохода</a:t>
                      </a:r>
                      <a:endParaRPr lang="en-US" sz="1800" b="0" strike="noStrike" spc="-1">
                        <a:solidFill>
                          <a:srgbClr val="333333"/>
                        </a:solidFill>
                        <a:latin typeface="Arial"/>
                      </a:endParaRPr>
                    </a:p>
                  </a:txBody>
                  <a:tcPr marL="90000" marR="90000">
                    <a:lnL w="1872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Вид деятельности</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Счета-фактуры</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Декларация</a:t>
                      </a:r>
                      <a:endParaRPr lang="en-US" sz="1800" b="0" strike="noStrike" spc="-1">
                        <a:solidFill>
                          <a:srgbClr val="333333"/>
                        </a:solidFill>
                        <a:latin typeface="Arial"/>
                      </a:endParaRPr>
                    </a:p>
                  </a:txBody>
                  <a:tcPr marL="90000" marR="90000">
                    <a:lnL w="5760">
                      <a:solidFill>
                        <a:srgbClr val="FFFFFF"/>
                      </a:solidFill>
                    </a:lnL>
                    <a:lnR w="18720">
                      <a:solidFill>
                        <a:srgbClr val="FFFFFF"/>
                      </a:solidFill>
                    </a:lnR>
                    <a:lnT w="18720">
                      <a:solidFill>
                        <a:srgbClr val="FFFFFF"/>
                      </a:solidFill>
                    </a:lnT>
                    <a:lnB w="5760">
                      <a:solidFill>
                        <a:srgbClr val="FFFFFF"/>
                      </a:solidFill>
                    </a:lnB>
                    <a:solidFill>
                      <a:srgbClr val="CBCDD6"/>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0142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Статья 145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Не выше 60 млн руб. за год</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Ограничений для УСН нет</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FF0000"/>
                          </a:solidFill>
                          <a:latin typeface="Arial"/>
                        </a:rPr>
                        <a:t>Нужно выставлять «Без НДС»</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Применяется в обязательном порядке, соблюдение условий проверяется ежегодно</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7398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Статья 149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Ограничений нет</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Под освобождение попадают только операции из статьи 149 НК</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Нужно сдавать, необлагаемые операции отражаются в разделе 7</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По умолчанию без уведомления, бессрочно</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Освобождение по статье 145 НК</a:t>
            </a:r>
            <a:endParaRPr lang="en-US" sz="4000" b="0" strike="noStrike" spc="-1">
              <a:solidFill>
                <a:srgbClr val="333333"/>
              </a:solidFill>
              <a:latin typeface="Arial"/>
            </a:endParaRPr>
          </a:p>
        </p:txBody>
      </p:sp>
      <p:sp>
        <p:nvSpPr>
          <p:cNvPr id="431" name="TextBox 430"/>
          <p:cNvSpPr txBox="1"/>
          <p:nvPr/>
        </p:nvSpPr>
        <p:spPr>
          <a:xfrm>
            <a:off x="609480" y="1504800"/>
            <a:ext cx="10972800" cy="4819680"/>
          </a:xfrm>
          <a:prstGeom prst="rect">
            <a:avLst/>
          </a:prstGeom>
          <a:noFill/>
          <a:ln w="0">
            <a:noFill/>
          </a:ln>
        </p:spPr>
        <p:txBody>
          <a:bodyPr lIns="90000" tIns="46800" rIns="90000" bIns="46800" anchor="t">
            <a:normAutofit fontScale="89000"/>
          </a:bodyPr>
          <a:lstStyle/>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Упрощенец освобождается от обязанностей плательщика НДС по статье 145  НК при доходе не выше 60 млн руб. в год. Вычет входного НДС в этом случае заявить нельзя. При объекте «доходы минус расходы» сумму входного налога можно учесть в расходах на УСН. При объекте «доходы» он не влияет на налог на УСН.</a:t>
            </a:r>
            <a:endParaRPr lang="en-US" sz="2000" b="0" strike="noStrike" spc="-1">
              <a:solidFill>
                <a:srgbClr val="333333"/>
              </a:solidFill>
              <a:latin typeface="Arial"/>
            </a:endParaRPr>
          </a:p>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Отказаться от освобождения по НДС на УСН нельзя. Упрощенец может только утратить на него право, если превысит лимит по доходам в 60 млн руб. В этом случае он должен платить НДС с 1-го числа следующего после нарушения месяца (п. 5 ст. 145 НК в ред. Закона от 12.07.2024 №176-ФЗ. </a:t>
            </a:r>
            <a:endParaRPr lang="en-US" sz="2000" b="0" strike="noStrike" spc="-1">
              <a:solidFill>
                <a:srgbClr val="333333"/>
              </a:solidFill>
              <a:latin typeface="Arial"/>
            </a:endParaRPr>
          </a:p>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этого момента нужно выбрать ставку 5, 7 или 20 процентов (п. 8 ст. 161 НК). Исключение – если операции имеют освобождение по статье 149 НК.</a:t>
            </a:r>
            <a:endParaRPr lang="en-US" sz="2000" b="0" strike="noStrike" spc="-1">
              <a:solidFill>
                <a:srgbClr val="333333"/>
              </a:solidFill>
              <a:latin typeface="Arial"/>
            </a:endParaRPr>
          </a:p>
          <a:p>
            <a:pPr marL="231480" indent="-2314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Упрощенец с доходами не выше 60 млн руб. в год не платит НДС на основании статьи 145 НК по умолчанию. Уведомление подавать не требуется. Если ИП применял одновременно УСН и ПСН, то доходы для проверки соблюдения лимита надо считать по двум режимам.</a:t>
            </a:r>
            <a:br>
              <a:rPr sz="2000"/>
            </a:br>
            <a:br>
              <a:rPr sz="2000"/>
            </a:br>
            <a:br>
              <a:rPr sz="2400"/>
            </a:br>
            <a:br>
              <a:rPr sz="2400"/>
            </a:br>
            <a:endParaRPr lang="en-US" sz="2000" b="0" strike="noStrike" spc="-1">
              <a:solidFill>
                <a:srgbClr val="333333"/>
              </a:solidFill>
              <a:latin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Налоговая реформа</a:t>
            </a:r>
            <a:r>
              <a:rPr lang="en-US" sz="3600" b="0" strike="noStrike" spc="-1">
                <a:solidFill>
                  <a:srgbClr val="025EA1"/>
                </a:solidFill>
                <a:latin typeface="Arial"/>
              </a:rPr>
              <a:t>: </a:t>
            </a:r>
            <a:r>
              <a:rPr lang="ru-RU" sz="3600" b="0" strike="noStrike" spc="-1">
                <a:solidFill>
                  <a:srgbClr val="025EA1"/>
                </a:solidFill>
                <a:latin typeface="Arial"/>
              </a:rPr>
              <a:t>НДС и УСН</a:t>
            </a:r>
            <a:endParaRPr lang="en-US" sz="3600" b="0" strike="noStrike" spc="-1">
              <a:solidFill>
                <a:srgbClr val="333333"/>
              </a:solidFill>
              <a:latin typeface="Arial"/>
            </a:endParaRPr>
          </a:p>
        </p:txBody>
      </p:sp>
      <p:sp>
        <p:nvSpPr>
          <p:cNvPr id="433" name="TextBox 43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Продажа подакцизных товаров не мешает с 2025 года освободиться от НДС на УСН</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отношении освобождения от НДС при реализация подакцизной продукции организацией или ИП на УСН закон 176-ФЗ о налоговой реформе-2025 с изменениями в НК ввел особое правило.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общему правилу п.2 ст.145 НК, освобождение от НДС не распространяется на компании и ИП, реализующие в течение трех предшествующих последовательных календарных месяцев подакцизные товары.</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  закон 176-ФЗ внес оговорку: упрощенцы могут применить освобождение от НДС без учета указанного общего правила правила (новый абзац 2).</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Таким образом, если на УСН на протяжении всего последнего квартала 2024 года продавали подакцизную продукцию и доходы не превысили 60 млн рублей, положено освобождение от исчисления и уплаты НДС.</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03274"/>
                </a:solidFill>
                <a:latin typeface="Arial"/>
              </a:rPr>
              <a:t>Освобождение по статье 145 НК</a:t>
            </a:r>
            <a:br>
              <a:rPr sz="4000"/>
            </a:br>
            <a:endParaRPr lang="en-US" sz="4000" b="0" strike="noStrike" spc="-1">
              <a:solidFill>
                <a:srgbClr val="333333"/>
              </a:solidFill>
              <a:latin typeface="Arial"/>
            </a:endParaRPr>
          </a:p>
        </p:txBody>
      </p:sp>
      <p:sp>
        <p:nvSpPr>
          <p:cNvPr id="435" name="TextBox 434"/>
          <p:cNvSpPr txBox="1"/>
          <p:nvPr/>
        </p:nvSpPr>
        <p:spPr>
          <a:xfrm>
            <a:off x="609480" y="1463760"/>
            <a:ext cx="10972800" cy="4773600"/>
          </a:xfrm>
          <a:prstGeom prst="rect">
            <a:avLst/>
          </a:prstGeom>
          <a:noFill/>
          <a:ln w="0">
            <a:noFill/>
          </a:ln>
        </p:spPr>
        <p:txBody>
          <a:bodyPr lIns="90000" tIns="46800" rIns="90000" bIns="46800" anchor="t">
            <a:normAutofit fontScale="89000"/>
          </a:bodyPr>
          <a:lstStyle/>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освобождении от НДС по статье 145 НК счета-фактуры на УСН надо выставлять.  В таких счетах-фактурах пишут «Без НДС» (п.5 ст.168 НК).</a:t>
            </a:r>
            <a:r>
              <a:rPr lang="ru-RU" sz="2400" b="0" strike="noStrike" spc="-1">
                <a:solidFill>
                  <a:srgbClr val="FF0000"/>
                </a:solidFill>
                <a:latin typeface="Arial"/>
              </a:rPr>
              <a:t> Ждем поправки! </a:t>
            </a:r>
            <a:endParaRPr lang="en-US" sz="2400" b="0" strike="noStrike" spc="-1">
              <a:solidFill>
                <a:srgbClr val="333333"/>
              </a:solidFill>
              <a:latin typeface="Arial"/>
            </a:endParaRPr>
          </a:p>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Декларацию по НДС при освобождении от НДС по статье 145 НК не сдают, так как компания или ИП в принципе освобождается от обязанностей плательщика НДС. Исключение — два случая: если упрощенец выставил счет-фактуру с выделенным НДС или он исполняет обязанности налогового агента. </a:t>
            </a:r>
            <a:endParaRPr lang="en-US" sz="2400" b="0" strike="noStrike" spc="-1">
              <a:solidFill>
                <a:srgbClr val="333333"/>
              </a:solidFill>
              <a:latin typeface="Arial"/>
            </a:endParaRPr>
          </a:p>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Те, кто использует освобождение от НДС по статье 145 НК, обязаны вести книгу продаж, чтобы подтвердить, что они не превысили лимит по доходам. Но лимит по доходам для упрощенцев считается по правилам УСН. Значит, они могут подтверждать сумму дохода книгой учета доходов и расходов. Не исключено, что в дальнейшем упрощенцев освободят от обязанности вести книгу продаж.</a:t>
            </a:r>
            <a:endParaRPr lang="en-US" sz="2400" b="0" strike="noStrike" spc="-1">
              <a:solidFill>
                <a:srgbClr val="333333"/>
              </a:solidFill>
              <a:latin typeface="Arial"/>
            </a:endParaRPr>
          </a:p>
          <a:p>
            <a:pPr marL="231480" indent="-2314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Необлагаемые операции по статье 149 НК</a:t>
            </a:r>
            <a:br>
              <a:rPr sz="3600"/>
            </a:br>
            <a:endParaRPr lang="en-US" sz="3600" b="0" strike="noStrike" spc="-1">
              <a:solidFill>
                <a:srgbClr val="333333"/>
              </a:solidFill>
              <a:latin typeface="Arial"/>
            </a:endParaRPr>
          </a:p>
        </p:txBody>
      </p:sp>
      <p:sp>
        <p:nvSpPr>
          <p:cNvPr id="437" name="TextBox 436"/>
          <p:cNvSpPr txBox="1"/>
          <p:nvPr/>
        </p:nvSpPr>
        <p:spPr>
          <a:xfrm>
            <a:off x="609480" y="1934640"/>
            <a:ext cx="10972800" cy="4389480"/>
          </a:xfrm>
          <a:prstGeom prst="rect">
            <a:avLst/>
          </a:prstGeom>
          <a:noFill/>
          <a:ln w="0">
            <a:noFill/>
          </a:ln>
        </p:spPr>
        <p:txBody>
          <a:bodyPr lIns="90000" tIns="46800" rIns="90000" bIns="46800" anchor="t">
            <a:normAutofit fontScale="90000"/>
          </a:bodyPr>
          <a:lstStyle/>
          <a:p>
            <a:pPr marL="234000" indent="-234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При совершении операций, освобожденных от НДС по статье 149 НК, составлять счета-фактуры не нужно (пп.1 п.3 ст.169НК). Но нужно ежеквартально сдавать декларацию по НДС, в т.ч. и по необлагаемым операциям. В декларации по НДС такие операции отражают в разделе 7.</a:t>
            </a:r>
            <a:endParaRPr lang="en-US" sz="2800" b="0" strike="noStrike" spc="-1">
              <a:solidFill>
                <a:srgbClr val="333333"/>
              </a:solidFill>
              <a:latin typeface="Arial"/>
            </a:endParaRPr>
          </a:p>
          <a:p>
            <a:pPr marL="234000" indent="-234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Когда у упрощенца есть одновременно освобождение от НДС по статье 145 НК и не облагаемые НДС операции по статье 149 НК, то сдавать декларацию не требуется. В данном случае действует приоритет нормы статьи 145 НК.</a:t>
            </a:r>
            <a:endParaRPr lang="en-US" sz="2800" b="0" strike="noStrike" spc="-1">
              <a:solidFill>
                <a:srgbClr val="333333"/>
              </a:solidFill>
              <a:latin typeface="Arial"/>
            </a:endParaRPr>
          </a:p>
          <a:p>
            <a:pPr marL="234000" indent="-2340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800"/>
            </a:br>
            <a:br>
              <a:rPr sz="2400"/>
            </a:br>
            <a:endParaRPr lang="en-US" sz="2800" b="0" strike="noStrike" spc="-1">
              <a:solidFill>
                <a:srgbClr val="333333"/>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03274"/>
                </a:solidFill>
                <a:latin typeface="Arial"/>
              </a:rPr>
              <a:t>Предпринимателям меняют сроки уплаты НДФЛ и взносов</a:t>
            </a:r>
            <a:br>
              <a:rPr sz="3600"/>
            </a:br>
            <a:endParaRPr lang="en-US" sz="3600" b="0" strike="noStrike" spc="-1">
              <a:solidFill>
                <a:srgbClr val="333333"/>
              </a:solidFill>
              <a:latin typeface="Arial"/>
            </a:endParaRPr>
          </a:p>
        </p:txBody>
      </p:sp>
      <p:sp>
        <p:nvSpPr>
          <p:cNvPr id="191" name="TextBox 19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Фиксированные взносы.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С 2025 года срок уплаты переносят. Фиксированные взносы за 2024 год понадобится перечислить </a:t>
            </a:r>
            <a:r>
              <a:rPr lang="ru-RU" sz="2400" b="1" strike="noStrike" spc="-1" dirty="0">
                <a:solidFill>
                  <a:srgbClr val="333333"/>
                </a:solidFill>
                <a:latin typeface="Arial"/>
              </a:rPr>
              <a:t>до 9 января 2025 года</a:t>
            </a:r>
            <a:r>
              <a:rPr lang="ru-RU" sz="2400" b="0" strike="noStrike" spc="-1" dirty="0">
                <a:solidFill>
                  <a:srgbClr val="333333"/>
                </a:solidFill>
                <a:latin typeface="Arial"/>
              </a:rPr>
              <a:t>. А вот со следующего года надо будет уже ориентироваться на 28-е число декабря (п.85 ст. 2 Закона № 259-ФЗ, п.2  ст. 432 НК).</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Перенос потребовался, чтобы избежать ситуаций, когда уплата попадает на следующий год. Это неудобно налоговикам.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Кроме того, срок привели к общей дате налоговых платежей. Взносы понадобится платить не только раньше на четыре дня, </a:t>
            </a:r>
            <a:r>
              <a:rPr lang="ru-RU" sz="2400" b="1" strike="noStrike" spc="-1" dirty="0">
                <a:solidFill>
                  <a:srgbClr val="333333"/>
                </a:solidFill>
                <a:latin typeface="Arial"/>
              </a:rPr>
              <a:t>но и в большей сумме</a:t>
            </a:r>
            <a:r>
              <a:rPr lang="ru-RU" sz="2000" b="1" strike="noStrike" spc="-1" dirty="0">
                <a:solidFill>
                  <a:srgbClr val="333333"/>
                </a:solidFill>
                <a:latin typeface="Arial"/>
              </a:rPr>
              <a:t>.</a:t>
            </a:r>
            <a:endParaRPr lang="en-US" sz="2000" b="0" strike="noStrike" spc="-1" dirty="0">
              <a:solidFill>
                <a:srgbClr val="333333"/>
              </a:solidFill>
              <a:latin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Какой НДС будут платить компании и ИП на упрощенке с 2025 года</a:t>
            </a:r>
            <a:br>
              <a:rPr sz="3200"/>
            </a:br>
            <a:endParaRPr lang="en-US" sz="3200" b="0" strike="noStrike" spc="-1">
              <a:solidFill>
                <a:srgbClr val="333333"/>
              </a:solidFill>
              <a:latin typeface="Arial"/>
            </a:endParaRPr>
          </a:p>
        </p:txBody>
      </p:sp>
      <p:graphicFrame>
        <p:nvGraphicFramePr>
          <p:cNvPr id="439" name="Таблица 438"/>
          <p:cNvGraphicFramePr/>
          <p:nvPr/>
        </p:nvGraphicFramePr>
        <p:xfrm>
          <a:off x="571680" y="1847880"/>
          <a:ext cx="11188440" cy="4508640"/>
        </p:xfrm>
        <a:graphic>
          <a:graphicData uri="http://schemas.openxmlformats.org/drawingml/2006/table">
            <a:tbl>
              <a:tblPr/>
              <a:tblGrid>
                <a:gridCol w="3728880">
                  <a:extLst>
                    <a:ext uri="{9D8B030D-6E8A-4147-A177-3AD203B41FA5}">
                      <a16:colId xmlns:a16="http://schemas.microsoft.com/office/drawing/2014/main" val="20000"/>
                    </a:ext>
                  </a:extLst>
                </a:gridCol>
                <a:gridCol w="3730680">
                  <a:extLst>
                    <a:ext uri="{9D8B030D-6E8A-4147-A177-3AD203B41FA5}">
                      <a16:colId xmlns:a16="http://schemas.microsoft.com/office/drawing/2014/main" val="20001"/>
                    </a:ext>
                  </a:extLst>
                </a:gridCol>
                <a:gridCol w="3728880">
                  <a:extLst>
                    <a:ext uri="{9D8B030D-6E8A-4147-A177-3AD203B41FA5}">
                      <a16:colId xmlns:a16="http://schemas.microsoft.com/office/drawing/2014/main" val="20002"/>
                    </a:ext>
                  </a:extLst>
                </a:gridCol>
              </a:tblGrid>
              <a:tr h="1380960">
                <a:tc>
                  <a:txBody>
                    <a:bodyPr/>
                    <a:lstStyle/>
                    <a:p>
                      <a:pPr algn="ct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gn="ct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Доход за 2024 год, руб.</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gn="ct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Освобождение/ставки</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gn="ct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Calibri"/>
                        </a:rPr>
                        <a:t>Право на вычет входного НДС</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043280">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До 60 млн.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Освобождение</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Нет</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041120">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Не более 250 млн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5%</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Нет</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043280">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От 250 до 450 млн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7%</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474"/>
                        </a:lnSpc>
                        <a:spcAft>
                          <a:spcPts val="1001"/>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Calibri"/>
                        </a:rPr>
                        <a:t>Нет</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
        <p:nvSpPr>
          <p:cNvPr id="44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1FAF7DB-7ADB-4B87-8A29-790B1674A022}" type="slidenum">
              <a:rPr lang="ru-RU" sz="1800" b="0" strike="noStrike" spc="-1">
                <a:solidFill>
                  <a:srgbClr val="333333"/>
                </a:solidFill>
                <a:latin typeface="Arial"/>
              </a:rPr>
              <a:t>130</a:t>
            </a:fld>
            <a:endParaRPr lang="en-US" sz="1800" b="0" strike="noStrike" spc="-1">
              <a:solidFill>
                <a:srgbClr val="333333"/>
              </a:solidFill>
              <a:latin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Налоговая реформа</a:t>
            </a:r>
            <a:r>
              <a:rPr lang="en-US" sz="5000" b="0" strike="noStrike" spc="-1">
                <a:solidFill>
                  <a:srgbClr val="025EA1"/>
                </a:solidFill>
                <a:latin typeface="Arial"/>
              </a:rPr>
              <a:t>: </a:t>
            </a:r>
            <a:r>
              <a:rPr lang="ru-RU" sz="5000" b="0" strike="noStrike" spc="-1">
                <a:solidFill>
                  <a:srgbClr val="025EA1"/>
                </a:solidFill>
                <a:latin typeface="Arial"/>
              </a:rPr>
              <a:t>НДС и УСН</a:t>
            </a:r>
            <a:endParaRPr lang="en-US" sz="5000" b="0" strike="noStrike" spc="-1">
              <a:solidFill>
                <a:srgbClr val="333333"/>
              </a:solidFill>
              <a:latin typeface="Arial"/>
            </a:endParaRPr>
          </a:p>
        </p:txBody>
      </p:sp>
      <p:sp>
        <p:nvSpPr>
          <p:cNvPr id="442" name="TextBox 441"/>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Должны ли платить  НДС компании и ИП, созданные в начале 2025 года?</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 не должны. Освобождение действует с даты, указанной в свидетельстве о постановке на учет в налоговом органе. Но если в 2025 году доходы нового бизнеса превысят 60 млн, право на освобождение от НДС теряется. Переход на уплату по сниженным ставкам.</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Нужно ли подавать заявление в налоговую об освобождении от НДС, если доходы за 2024 год не превысят 60 млн?</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 не нужно. Это произойдет автоматически — на основании данных о доходах в распоряжении ИФНС.</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Если ИП совмещает УСН с ПСН и доходы по каждому режиму не более 35 млн, будет ли освобождение от НДС?</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Учитывают совокупный доход по обоим режимам. Если превысит за 2024 года 60 млн, НДС с 1 января 2025 будет.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Налоговая реформа</a:t>
            </a:r>
            <a:r>
              <a:rPr lang="en-US" sz="3200" b="0" strike="noStrike" spc="-1">
                <a:solidFill>
                  <a:srgbClr val="025EA1"/>
                </a:solidFill>
                <a:latin typeface="Arial"/>
              </a:rPr>
              <a:t>: </a:t>
            </a:r>
            <a:r>
              <a:rPr lang="ru-RU" sz="3200" b="0" strike="noStrike" spc="-1">
                <a:solidFill>
                  <a:srgbClr val="025EA1"/>
                </a:solidFill>
                <a:latin typeface="Arial"/>
              </a:rPr>
              <a:t>НДС и УСН</a:t>
            </a:r>
            <a:endParaRPr lang="en-US" sz="3200" b="0" strike="noStrike" spc="-1">
              <a:solidFill>
                <a:srgbClr val="333333"/>
              </a:solidFill>
              <a:latin typeface="Arial"/>
            </a:endParaRPr>
          </a:p>
        </p:txBody>
      </p:sp>
      <p:sp>
        <p:nvSpPr>
          <p:cNvPr id="444" name="TextBox 443"/>
          <p:cNvSpPr txBox="1"/>
          <p:nvPr/>
        </p:nvSpPr>
        <p:spPr>
          <a:xfrm>
            <a:off x="609480" y="1224000"/>
            <a:ext cx="10972800" cy="5100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Сколько действует освобождение от НДС на УСН, когда доходы до 60 млн, один год?</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 оно бессрочное.</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Когда возникнет обязанность платить НДС, если в 2025 году превысить лимит по доходам в 60 млн — с начала года или с месяца превышения?</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1 числа месяца, следующего за месяцем, в котором доходы в совокупности превысят 60 млн. Пересчитывать налогооблагаемую базу и доплачивать налог с 1 января 2025 не нужно.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На УСН будут доступны только ставки НДС 5%, 7% и 20%? А как же льготные 0% и 10%?</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Льготные ставки НДС 0% и 10% организации и ИП на УСН смогут применять по общим правилам наравне с прочими налогоплательщиками. Но право на применение этих ставок есть, если не переходить на ставки 5% и 7% и применять общую ставку 20%. Но в НК есть оговорки в отношении социально значимой продукции, экспорта, услуг международной перевозки.</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Как начислять НДС в 2025 году по переходным сделкам</a:t>
            </a:r>
            <a:endParaRPr lang="en-US" sz="3600" b="0" strike="noStrike" spc="-1">
              <a:solidFill>
                <a:srgbClr val="333333"/>
              </a:solidFill>
              <a:latin typeface="Arial"/>
            </a:endParaRPr>
          </a:p>
        </p:txBody>
      </p:sp>
      <p:sp>
        <p:nvSpPr>
          <p:cNvPr id="446" name="TextBox 445"/>
          <p:cNvSpPr txBox="1"/>
          <p:nvPr/>
        </p:nvSpPr>
        <p:spPr>
          <a:xfrm>
            <a:off x="609480" y="1660320"/>
            <a:ext cx="10972800" cy="466380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1.Договор с покупателем заключили в 2024 году. Товары отгрузите и выручку получите в 2025-м -  начислите налог при поступлении аванса и на дату отгрузки. НДС с аванса примите к вычету, когда реализуете товар.  </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2.Оплату от покупателя получили в 2024 году, товары отгрузите в 2025-м - начислите НДС только на дату отгрузки. Аванс вы получили в 2024 году, когда плательщиком НДС еще не были </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3.Товары отгрузили в 2024-м, оплату получите в 2025 году  - НДС не начисляйте, поскольку вы реализовали товар, когда не были плательщиком этого налога в 2024 году 4.В 2024 году заключили долгосрочный договор купли-продажи, который продолжит действовать в 2025-м - на авансы и реализации 2024 года НДС не начисляйте. Перед первым платежом или поставкой в 2025 году заключите допсоглашение и включите НДС в цену товара. С 1 января начисляйте НДС на дату поступления аванса и на дату отгрузки. НДС с аванса принимайте к вычету, когда реализуете товар. </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Окажете в 2025 году образовательные, медицинские или другие услуги, которые освобождены от НДС - по оказанным в 2025 году услугам и поступившим авансам НДС не начисляйте. Вы освобождены от уплаты этого налога (ст.149 НК).</a:t>
            </a:r>
            <a:endParaRPr lang="en-US" sz="2000" b="0" strike="noStrike" spc="-1">
              <a:solidFill>
                <a:srgbClr val="333333"/>
              </a:solidFill>
              <a:latin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Договоры с контрагентами 2024-2025</a:t>
            </a:r>
            <a:br>
              <a:rPr sz="4000"/>
            </a:br>
            <a:endParaRPr lang="en-US" sz="4000" b="0" strike="noStrike" spc="-1">
              <a:solidFill>
                <a:srgbClr val="333333"/>
              </a:solidFill>
              <a:latin typeface="Arial"/>
            </a:endParaRPr>
          </a:p>
        </p:txBody>
      </p:sp>
      <p:sp>
        <p:nvSpPr>
          <p:cNvPr id="448" name="TextBox 447"/>
          <p:cNvSpPr txBox="1"/>
          <p:nvPr/>
        </p:nvSpPr>
        <p:spPr>
          <a:xfrm>
            <a:off x="609480" y="1266480"/>
            <a:ext cx="10972800" cy="5057640"/>
          </a:xfrm>
          <a:prstGeom prst="rect">
            <a:avLst/>
          </a:prstGeom>
          <a:noFill/>
          <a:ln w="0">
            <a:noFill/>
          </a:ln>
        </p:spPr>
        <p:txBody>
          <a:bodyPr lIns="90000" tIns="46800" rIns="90000" bIns="46800" anchor="t">
            <a:normAutofit fontScale="98000"/>
          </a:bodyPr>
          <a:lstStyle/>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Чтобы стороны договора были защищены, надо заранее обсудить и зафиксировать, за чей счет вырастет цена. В договор можно внести специальную налоговую оговорку.  За сторонами можно оставить право, передоговориться   применительно к конкретной ситуации. </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Универсальная формулировка</a:t>
            </a:r>
            <a:r>
              <a:rPr lang="en-US" sz="2400" b="1" strike="noStrike" spc="-1">
                <a:solidFill>
                  <a:srgbClr val="333333"/>
                </a:solidFill>
                <a:latin typeface="Arial"/>
              </a:rPr>
              <a:t>:</a:t>
            </a:r>
            <a:r>
              <a:rPr lang="ru-RU" sz="2400" b="1" strike="noStrike" spc="-1">
                <a:solidFill>
                  <a:srgbClr val="333333"/>
                </a:solidFill>
                <a:latin typeface="Arial"/>
              </a:rPr>
              <a:t> </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i="1" strike="noStrike" spc="-1">
                <a:solidFill>
                  <a:srgbClr val="333333"/>
                </a:solidFill>
                <a:latin typeface="Arial"/>
              </a:rPr>
              <a:t>«Цена товаров, работ или  услуг подлежит увеличению на сумму подлежащего исчислению с нее НДС по установленной действующим законодательством ставке налога на дату реализации товаров, работ, услуг ( если реализация таких товаров, работ, услуг облагается НДС)». </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Покупателю </a:t>
            </a:r>
            <a:r>
              <a:rPr lang="ru-RU" sz="2000" b="0" strike="noStrike" spc="-1">
                <a:solidFill>
                  <a:srgbClr val="333333"/>
                </a:solidFill>
                <a:latin typeface="Arial"/>
              </a:rPr>
              <a:t>тоже не стоит забывать о своих интересах. Если он заранее не оговорит последствия повышения ставки, то ему будет сложно защититься от увеличения цены. Продавец сможет возложить НДС на его плечи (определение ВС от 04.04.2024 №305-ЭС23-26201). Поэтому позаботиться об оговорке надо не только продавцу на УСН, но и покупателю.</a:t>
            </a:r>
            <a:endParaRPr lang="en-US" sz="20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Договоры с контрагентами 2024-2025</a:t>
            </a:r>
            <a:endParaRPr lang="en-US" sz="4000" b="0" strike="noStrike" spc="-1">
              <a:solidFill>
                <a:srgbClr val="333333"/>
              </a:solidFill>
              <a:latin typeface="Arial"/>
            </a:endParaRPr>
          </a:p>
        </p:txBody>
      </p:sp>
      <p:sp>
        <p:nvSpPr>
          <p:cNvPr id="450" name="TextBox 449"/>
          <p:cNvSpPr txBox="1"/>
          <p:nvPr/>
        </p:nvSpPr>
        <p:spPr>
          <a:xfrm>
            <a:off x="609480" y="1449360"/>
            <a:ext cx="10972800" cy="487512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контрагент — плательщик НДС и имеет право на вычет, вопрос получится решить с наименьшими потерями. Клиент сможет принять входной налог к вычету, и увеличение цены будет для него экономически нейтральным.</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Когда же покупатель не платит НДС, он не сможет заявить вычет. Для него повышение цены за счет НДС приведет к прямому увеличению стоимости вашей продукции. Поэтому важно закрепить в договоре ситуации, при которых повышение ставки налога повлияет на окончательную цену.</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Пример. </a:t>
            </a:r>
            <a:r>
              <a:rPr lang="ru-RU" sz="2000" b="0" strike="noStrike" spc="-1">
                <a:solidFill>
                  <a:srgbClr val="333333"/>
                </a:solidFill>
                <a:latin typeface="Arial"/>
              </a:rPr>
              <a:t>Допустим, что стороны договорились о цене в 105 000 руб. за единицу товара, в том числе 5% НДС — 5000 руб. Если у продавца на УСН ставка НДС вырастает до 7%, то стороны должны заранее решить, будет ли увеличена цена.</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Первый вариант</a:t>
            </a:r>
            <a:r>
              <a:rPr lang="ru-RU" sz="2000" b="0" strike="noStrike" spc="-1">
                <a:solidFill>
                  <a:srgbClr val="333333"/>
                </a:solidFill>
                <a:latin typeface="Arial"/>
              </a:rPr>
              <a:t> — цену поднимают до 107 000 руб., в том числе НДС — 7000 руб. Повышение ставки оплатит покупатель.</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Второй вариант</a:t>
            </a:r>
            <a:r>
              <a:rPr lang="ru-RU" sz="2000" b="0" strike="noStrike" spc="-1">
                <a:solidFill>
                  <a:srgbClr val="333333"/>
                </a:solidFill>
                <a:latin typeface="Arial"/>
              </a:rPr>
              <a:t> — цену оставляют на уровне 105 000 руб. Продавец выделит НДС — 6869 руб. (105 000 ₽ × 7% : 107%.) В этом случае повышение ставки НДС он примет на себя.</a:t>
            </a:r>
            <a:endParaRPr lang="en-US" sz="2000" b="0" strike="noStrike" spc="-1">
              <a:solidFill>
                <a:srgbClr val="333333"/>
              </a:solidFill>
              <a:latin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выбрать ставку по НДС на УСН с 2025 года</a:t>
            </a:r>
            <a:endParaRPr lang="en-US" sz="3200" b="0" strike="noStrike" spc="-1">
              <a:solidFill>
                <a:srgbClr val="333333"/>
              </a:solidFill>
              <a:latin typeface="Arial"/>
            </a:endParaRPr>
          </a:p>
        </p:txBody>
      </p:sp>
      <p:sp>
        <p:nvSpPr>
          <p:cNvPr id="452" name="TextBox 451"/>
          <p:cNvSpPr txBox="1"/>
          <p:nvPr/>
        </p:nvSpPr>
        <p:spPr>
          <a:xfrm>
            <a:off x="609480" y="1617840"/>
            <a:ext cx="10972800" cy="47066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Ставки 5 и 7 процентов</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Ставка НДС в размере 5% доступна упрощенцу при доходах от 60 млн до 250 млн руб. Ставка 7 % — при доходах от 60 млн до 450 млн руб. (п.8 ст.164 НК). Основные условия применения ставок идентичны. Вычет входного НДС по товарам, работам, услугам, ОС и НМА заявить нельзя. При объекте «доходы минус расходы» его сумма учитывается в стоимости таких активов.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Упрощенец, выбравший ставки НДС 5 или 7 процентов, не вправе начислять НДС с разницы между ценой продажи и стоимостью покупки в тех случаях, которые предусмотрены для налогоплательщиков с общей ставкой НДС. Запрет прописали в п.12 статьи 154 НК.</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периоде получения </a:t>
            </a:r>
            <a:r>
              <a:rPr lang="ru-RU" sz="2000" b="1" strike="noStrike" spc="-1">
                <a:solidFill>
                  <a:srgbClr val="333333"/>
                </a:solidFill>
                <a:latin typeface="Arial"/>
              </a:rPr>
              <a:t>аванса</a:t>
            </a:r>
            <a:r>
              <a:rPr lang="ru-RU" sz="2000" b="0" strike="noStrike" spc="-1">
                <a:solidFill>
                  <a:srgbClr val="333333"/>
                </a:solidFill>
                <a:latin typeface="Arial"/>
              </a:rPr>
              <a:t> упрощенцы должны заплатить НДС с аванса по расчетной ставке 5/105 или 7/107 (п.4 ст.164 НК). В периоде отгрузки упрощенец сможет заявить вычет этого НДС в общем порядке (п.8 ст.171 НК).</a:t>
            </a:r>
            <a:endParaRPr lang="en-US" sz="2000" b="0" strike="noStrike" spc="-1">
              <a:solidFill>
                <a:srgbClr val="333333"/>
              </a:solidFill>
              <a:latin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выбрать ставку по НДС на УСН с 2025 года</a:t>
            </a:r>
            <a:endParaRPr lang="en-US" sz="3200" b="0" strike="noStrike" spc="-1">
              <a:solidFill>
                <a:srgbClr val="333333"/>
              </a:solidFill>
              <a:latin typeface="Arial"/>
            </a:endParaRPr>
          </a:p>
        </p:txBody>
      </p:sp>
      <p:sp>
        <p:nvSpPr>
          <p:cNvPr id="454" name="TextBox 453"/>
          <p:cNvSpPr txBox="1"/>
          <p:nvPr/>
        </p:nvSpPr>
        <p:spPr>
          <a:xfrm>
            <a:off x="609480" y="1224000"/>
            <a:ext cx="10972800" cy="5100480"/>
          </a:xfrm>
          <a:prstGeom prst="rect">
            <a:avLst/>
          </a:prstGeom>
          <a:noFill/>
          <a:ln w="0">
            <a:noFill/>
          </a:ln>
        </p:spPr>
        <p:txBody>
          <a:bodyPr lIns="90000" tIns="46800" rIns="90000" bIns="46800" anchor="t">
            <a:normAutofit fontScale="86000"/>
          </a:bodyPr>
          <a:lstStyle/>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входного НДС для компании или ИП со ставками 5 и 7 процентов ограничен. Упрощенец не вправе принять его по товарам, работам, услугам, ОС и НМА, а обязан включить налог в стоимость ( п.8  п.2  ст.170 НК).  Но разрешен вычет входного НДС</a:t>
            </a:r>
            <a:r>
              <a:rPr lang="en-US" sz="2000" b="0" strike="noStrike" spc="-1">
                <a:solidFill>
                  <a:srgbClr val="333333"/>
                </a:solidFill>
                <a:latin typeface="Arial"/>
              </a:rPr>
              <a:t>:</a:t>
            </a:r>
            <a:r>
              <a:rPr lang="ru-RU" sz="2000" b="0" strike="noStrike" spc="-1">
                <a:solidFill>
                  <a:srgbClr val="333333"/>
                </a:solidFill>
                <a:latin typeface="Arial"/>
              </a:rPr>
              <a:t> </a:t>
            </a:r>
            <a:endParaRPr lang="en-US" sz="2000" b="0" strike="noStrike" spc="-1">
              <a:solidFill>
                <a:srgbClr val="333333"/>
              </a:solidFill>
              <a:latin typeface="Arial"/>
            </a:endParaRP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возвращенным товарам (п.5 ст.171НК)</a:t>
            </a:r>
            <a:r>
              <a:rPr lang="en-US" sz="2000" b="0" strike="noStrike" spc="-1">
                <a:solidFill>
                  <a:srgbClr val="333333"/>
                </a:solidFill>
                <a:latin typeface="Arial"/>
              </a:rPr>
              <a:t>;</a:t>
            </a: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полученным авансам — при отгрузке в счет такого аванса или при его возврате (п.8 ст.171НК).</a:t>
            </a:r>
            <a:endParaRPr lang="en-US" sz="2000" b="0" strike="noStrike" spc="-1">
              <a:solidFill>
                <a:srgbClr val="333333"/>
              </a:solidFill>
              <a:latin typeface="Arial"/>
            </a:endParaRP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Упрощенец со ставкой 5 или 7 процентов должен выставлять счета-фактуры, вести книгу продаж и книгу покупок, а также сдавать декларацию по НДС. Это общие правила для всех плательщиков НДС (п.5 ст.168 НК).</a:t>
            </a:r>
            <a:endParaRPr lang="en-US" sz="2000" b="0" strike="noStrike" spc="-1">
              <a:solidFill>
                <a:srgbClr val="333333"/>
              </a:solidFill>
              <a:latin typeface="Arial"/>
            </a:endParaRP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Упрощенец вправе применять ставку 0 процентов по определенному перечню операций, по которым НК устанавливает такую ставку на общем режиме (п. 9 ст. 164 НК). </a:t>
            </a:r>
            <a:endParaRPr lang="en-US" sz="2000" b="0" strike="noStrike" spc="-1">
              <a:solidFill>
                <a:srgbClr val="333333"/>
              </a:solidFill>
              <a:latin typeface="Arial"/>
            </a:endParaRP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остальным операциям упрощенцы должны применять ставку 5 или 7 процентов, в том числе по услугам гостиниц (пп.19 п.1 ст.164НК). Операции, облагаемые по НК по ставкам 10 процентов, такие упрощенцы также облагают по своей выбранной ставке: 5 или 7 процентов (п.2 ст.164НК). </a:t>
            </a:r>
            <a:endParaRPr lang="en-US" sz="2000" b="0" strike="noStrike" spc="-1">
              <a:solidFill>
                <a:srgbClr val="333333"/>
              </a:solidFill>
              <a:latin typeface="Arial"/>
            </a:endParaRPr>
          </a:p>
          <a:p>
            <a:pPr marL="223560" indent="-2235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br>
              <a:rPr sz="2000"/>
            </a:br>
            <a:br>
              <a:rPr sz="2000"/>
            </a:br>
            <a:endParaRPr lang="en-US" sz="2000" b="0" strike="noStrike" spc="-1">
              <a:solidFill>
                <a:srgbClr val="333333"/>
              </a:solidFill>
              <a:latin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выбрать ставку по НДС на УСН с 2025 год</a:t>
            </a:r>
            <a:endParaRPr lang="en-US" sz="3200" b="0" strike="noStrike" spc="-1">
              <a:solidFill>
                <a:srgbClr val="333333"/>
              </a:solidFill>
              <a:latin typeface="Arial"/>
            </a:endParaRPr>
          </a:p>
        </p:txBody>
      </p:sp>
      <p:sp>
        <p:nvSpPr>
          <p:cNvPr id="456" name="TextBox 455"/>
          <p:cNvSpPr txBox="1"/>
          <p:nvPr/>
        </p:nvSpPr>
        <p:spPr>
          <a:xfrm>
            <a:off x="609480" y="1238400"/>
            <a:ext cx="10972800" cy="5086080"/>
          </a:xfrm>
          <a:prstGeom prst="rect">
            <a:avLst/>
          </a:prstGeom>
          <a:noFill/>
          <a:ln w="0">
            <a:noFill/>
          </a:ln>
        </p:spPr>
        <p:txBody>
          <a:bodyPr lIns="90000" tIns="46800" rIns="90000" bIns="46800" anchor="t">
            <a:normAutofit fontScale="88000"/>
          </a:bodyPr>
          <a:lstStyle/>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Ставка 20 процентов</a:t>
            </a:r>
            <a:endParaRPr lang="en-US" sz="20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Ставку НДС 20 процентов можно выбрать при доходах свыше 60 млн руб. (п. 1 и 5 ст. 145 НК) Упрощенцы применяют эту ставку точно в таком же порядке, что и компании на общей системе. Они вправе заявлять вычет входного НДС в общем порядке — при приобретении товаров, работ, услуг, ОС и НМА. Именно это ключевое отличие может сделать ставку 20% выгоднее, чем ставки 5 или 7 процентов. Выбор зависит от доли входного НДС.</a:t>
            </a:r>
            <a:endParaRPr lang="en-US" sz="20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Упрощенец со ставкой 20% должен выставлять счета-фактуры, вести книгу покупок и книгу продаж, сдавать декларацию по НДС. Также нужно проверять контрагентов и устранять разрывы по НДС.</a:t>
            </a:r>
            <a:endParaRPr lang="en-US" sz="20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наличии операций, облагаемых и не облагаемых НДС, упрощенцу со ставкой 20% придется вести раздельный учет (п.4 ст.149 НК). Чтобы избежать раздельного учета, от освобождения по п.3 статьи 149 НК можно отказаться.</a:t>
            </a:r>
            <a:endParaRPr lang="en-US" sz="20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решите отказаться от освобождения, то упрощенец должен уведомить об этом налоговую инспекцию (п.5 ст.149 НК). Сделать это надо до начала налогового периода по НДС, то есть квартала, с которого намерены отказаться от освобождения.</a:t>
            </a:r>
            <a:endParaRPr lang="en-US" sz="20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выбрать ставку по НДС на УСН с 2025 год</a:t>
            </a:r>
            <a:endParaRPr lang="en-US" sz="3200" b="0" strike="noStrike" spc="-1">
              <a:solidFill>
                <a:srgbClr val="333333"/>
              </a:solidFill>
              <a:latin typeface="Arial"/>
            </a:endParaRPr>
          </a:p>
        </p:txBody>
      </p:sp>
      <p:sp>
        <p:nvSpPr>
          <p:cNvPr id="458" name="TextBox 457"/>
          <p:cNvSpPr txBox="1"/>
          <p:nvPr/>
        </p:nvSpPr>
        <p:spPr>
          <a:xfrm>
            <a:off x="609480" y="1238400"/>
            <a:ext cx="10972800" cy="5086080"/>
          </a:xfrm>
          <a:prstGeom prst="rect">
            <a:avLst/>
          </a:prstGeom>
          <a:noFill/>
          <a:ln w="0">
            <a:noFill/>
          </a:ln>
        </p:spPr>
        <p:txBody>
          <a:bodyPr lIns="90000" tIns="46800" rIns="90000" bIns="46800" anchor="t">
            <a:normAutofit fontScale="75000"/>
          </a:bodyPr>
          <a:lstStyle/>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Чтобы определить, какая ставка НДС вам выгоднее на УСН, нужно:</a:t>
            </a:r>
            <a:endParaRPr lang="en-US" sz="20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оценить сумму предполагаемого дохода по итогам 2024 года и планируемых доходов по итогам 2025 года, например, исходя из дохода за последние 12 месяцев;</a:t>
            </a:r>
            <a:endParaRPr lang="en-US" sz="20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определить сумму НДС к уплате при каждой ставке исходя из возможных вариантов с учетом того, что НДС считают на раннюю из дат: отгрузки или получения аванса. Здесь важен анализ доли входного НДС;</a:t>
            </a:r>
            <a:endParaRPr lang="en-US" sz="20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оценить налоговую нагрузку при каждом объекте УСН и ставке НДС.</a:t>
            </a:r>
            <a:endParaRPr lang="en-US" sz="20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Результат выбора можно оформить бухгалтерской справкой. </a:t>
            </a:r>
            <a:endParaRPr lang="en-US" sz="20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Доходы, рассчитанные по правилам УСН, отличаются от доходов для целей начисления НДС. Начислять НДС надо на</a:t>
            </a:r>
            <a:r>
              <a:rPr lang="ru-RU" sz="2000" b="1" strike="noStrike" spc="-1">
                <a:solidFill>
                  <a:srgbClr val="333333"/>
                </a:solidFill>
                <a:latin typeface="Arial"/>
              </a:rPr>
              <a:t> дату отгрузки </a:t>
            </a:r>
            <a:r>
              <a:rPr lang="ru-RU" sz="2000" b="0" strike="noStrike" spc="-1">
                <a:solidFill>
                  <a:srgbClr val="333333"/>
                </a:solidFill>
                <a:latin typeface="Arial"/>
              </a:rPr>
              <a:t>или получения аванса (п.1 ст.167 НК). Если упрощенец реализует товары, работы или услуги на условиях постоплаты, то НДС он начисляет на момент реализации, а доход на УСН признает на дату получения оплаты.</a:t>
            </a:r>
            <a:endParaRPr lang="en-US" sz="20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Доходы для целей выбора ставки НДС на УСН считают по правилам для упрощенки, то есть кассовым методом. При одновременном применении ИП патента и УСН учитывают совокупные доходы по двум режимам (п. 9ст.164НК).</a:t>
            </a:r>
            <a:endParaRPr lang="en-US" sz="2000" b="0" strike="noStrike" spc="-1">
              <a:solidFill>
                <a:srgbClr val="333333"/>
              </a:solidFill>
              <a:latin typeface="Arial"/>
            </a:endParaRPr>
          </a:p>
          <a:p>
            <a:pPr marL="195120" indent="-19512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a:p>
            <a:pPr marL="195120" indent="-19512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dirty="0">
                <a:solidFill>
                  <a:srgbClr val="003274"/>
                </a:solidFill>
                <a:latin typeface="Arial"/>
              </a:rPr>
              <a:t>Сколько страховых взносов ИП будут платить за себя</a:t>
            </a:r>
            <a:endParaRPr lang="en-US" sz="3200" b="0" strike="noStrike" spc="-1" dirty="0">
              <a:solidFill>
                <a:srgbClr val="333333"/>
              </a:solidFill>
              <a:latin typeface="Arial"/>
            </a:endParaRPr>
          </a:p>
        </p:txBody>
      </p:sp>
      <p:graphicFrame>
        <p:nvGraphicFramePr>
          <p:cNvPr id="193" name="Таблица 192"/>
          <p:cNvGraphicFramePr/>
          <p:nvPr/>
        </p:nvGraphicFramePr>
        <p:xfrm>
          <a:off x="609480" y="1935000"/>
          <a:ext cx="11320560" cy="4565880"/>
        </p:xfrm>
        <a:graphic>
          <a:graphicData uri="http://schemas.openxmlformats.org/drawingml/2006/table">
            <a:tbl>
              <a:tblPr/>
              <a:tblGrid>
                <a:gridCol w="2194200">
                  <a:extLst>
                    <a:ext uri="{9D8B030D-6E8A-4147-A177-3AD203B41FA5}">
                      <a16:colId xmlns:a16="http://schemas.microsoft.com/office/drawing/2014/main" val="20000"/>
                    </a:ext>
                  </a:extLst>
                </a:gridCol>
                <a:gridCol w="2195280">
                  <a:extLst>
                    <a:ext uri="{9D8B030D-6E8A-4147-A177-3AD203B41FA5}">
                      <a16:colId xmlns:a16="http://schemas.microsoft.com/office/drawing/2014/main" val="20001"/>
                    </a:ext>
                  </a:extLst>
                </a:gridCol>
                <a:gridCol w="2193840">
                  <a:extLst>
                    <a:ext uri="{9D8B030D-6E8A-4147-A177-3AD203B41FA5}">
                      <a16:colId xmlns:a16="http://schemas.microsoft.com/office/drawing/2014/main" val="20002"/>
                    </a:ext>
                  </a:extLst>
                </a:gridCol>
                <a:gridCol w="2195640">
                  <a:extLst>
                    <a:ext uri="{9D8B030D-6E8A-4147-A177-3AD203B41FA5}">
                      <a16:colId xmlns:a16="http://schemas.microsoft.com/office/drawing/2014/main" val="20003"/>
                    </a:ext>
                  </a:extLst>
                </a:gridCol>
                <a:gridCol w="2541600">
                  <a:extLst>
                    <a:ext uri="{9D8B030D-6E8A-4147-A177-3AD203B41FA5}">
                      <a16:colId xmlns:a16="http://schemas.microsoft.com/office/drawing/2014/main" val="20004"/>
                    </a:ext>
                  </a:extLst>
                </a:gridCol>
              </a:tblGrid>
              <a:tr h="456840">
                <a:tc rowSpan="2">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FFFFFF"/>
                          </a:solidFill>
                          <a:latin typeface="TextbookNewWeb"/>
                        </a:rPr>
                        <a:t>Вид взносов</a:t>
                      </a:r>
                      <a:endParaRPr lang="en-US" sz="2000" b="0" strike="noStrike" spc="-1" dirty="0">
                        <a:solidFill>
                          <a:srgbClr val="333333"/>
                        </a:solidFill>
                        <a:latin typeface="Arial"/>
                      </a:endParaRPr>
                    </a:p>
                  </a:txBody>
                  <a:tcPr marL="122040" marR="444600" anchor="ctr">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4">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Год</a:t>
                      </a:r>
                      <a:endParaRPr lang="en-US" sz="2000" b="0" strike="noStrike" spc="-1">
                        <a:solidFill>
                          <a:srgbClr val="333333"/>
                        </a:solidFill>
                        <a:latin typeface="Arial"/>
                      </a:endParaRPr>
                    </a:p>
                  </a:txBody>
                  <a:tcPr marL="122040" marR="444600" anchor="ctr">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74340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TextbookNewWeb"/>
                        </a:rPr>
                        <a:t>2024</a:t>
                      </a:r>
                      <a:endParaRPr lang="en-US" sz="2000" b="0" strike="noStrike" spc="-1">
                        <a:solidFill>
                          <a:srgbClr val="333333"/>
                        </a:solidFill>
                        <a:latin typeface="Arial"/>
                      </a:endParaRPr>
                    </a:p>
                  </a:txBody>
                  <a:tcPr marL="122040" marR="444600" anchor="ctr">
                    <a:lnL w="1872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TextbookNewWeb"/>
                        </a:rPr>
                        <a:t>2025</a:t>
                      </a:r>
                      <a:endParaRPr lang="en-US" sz="2000" b="0" strike="noStrike" spc="-1">
                        <a:solidFill>
                          <a:srgbClr val="333333"/>
                        </a:solidFill>
                        <a:latin typeface="Arial"/>
                      </a:endParaRPr>
                    </a:p>
                  </a:txBody>
                  <a:tcPr marL="122040" marR="444600" anchor="ctr">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TextbookNewWeb"/>
                        </a:rPr>
                        <a:t>2026</a:t>
                      </a:r>
                      <a:endParaRPr lang="en-US" sz="2000" b="0" strike="noStrike" spc="-1">
                        <a:solidFill>
                          <a:srgbClr val="333333"/>
                        </a:solidFill>
                        <a:latin typeface="Arial"/>
                      </a:endParaRPr>
                    </a:p>
                  </a:txBody>
                  <a:tcPr marL="122040" marR="444600" anchor="ctr">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TextbookNewWeb"/>
                        </a:rPr>
                        <a:t>2027</a:t>
                      </a:r>
                      <a:endParaRPr lang="en-US" sz="2000" b="0" strike="noStrike" spc="-1">
                        <a:solidFill>
                          <a:srgbClr val="333333"/>
                        </a:solidFill>
                        <a:latin typeface="Arial"/>
                      </a:endParaRPr>
                    </a:p>
                  </a:txBody>
                  <a:tcPr marL="122040" marR="444600" anchor="ctr">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6837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Фиксированные взносы</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49 500 руб., срок уплаты — 9 января 2025 года</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53 658 руб., срок уплаты — 29 декабря 2025 года</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57 390 руб., срок уплаты — 28 декабря 2026 года</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61 154 руб., срок уплаты — 28 декабря 2027 года</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6819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 с дохода свыше 300 000 руб.</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 с дохода свыше 300 000 руб., но не более 277 571 руб.</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 с дохода свыше 300 000 руб., но не более 300 888 руб.</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 с дохода свыше 300 000 руб., но не более 321 818 руб.</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1% с дохода свыше 300 000 руб., но не более 342 923 руб.</a:t>
                      </a:r>
                      <a:endParaRPr lang="en-US" sz="2000" b="0" strike="noStrike" spc="-1" dirty="0">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
        <p:nvSpPr>
          <p:cNvPr id="19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B1ADEE1-CCC4-4D2C-A144-D9B13051D638}" type="slidenum">
              <a:rPr lang="ru-RU" sz="1800" b="0" strike="noStrike" spc="-1">
                <a:solidFill>
                  <a:srgbClr val="333333"/>
                </a:solidFill>
                <a:latin typeface="Arial"/>
              </a:rPr>
              <a:t>14</a:t>
            </a:fld>
            <a:endParaRPr lang="en-US" sz="1800" b="0" strike="noStrike" spc="-1">
              <a:solidFill>
                <a:srgbClr val="333333"/>
              </a:solidFill>
              <a:latin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Выгода ставки НДС на УСН в зависимости от доли входного НДС</a:t>
            </a:r>
            <a:endParaRPr lang="en-US" sz="3200" b="0" strike="noStrike" spc="-1">
              <a:solidFill>
                <a:srgbClr val="333333"/>
              </a:solidFill>
              <a:latin typeface="Arial"/>
            </a:endParaRPr>
          </a:p>
        </p:txBody>
      </p:sp>
      <p:sp>
        <p:nvSpPr>
          <p:cNvPr id="460" name="TextBox 459"/>
          <p:cNvSpPr txBox="1"/>
          <p:nvPr/>
        </p:nvSpPr>
        <p:spPr>
          <a:xfrm>
            <a:off x="609480" y="1645920"/>
            <a:ext cx="10972800" cy="467820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br>
              <a:rPr sz="2000"/>
            </a:br>
            <a:r>
              <a:rPr lang="ru-RU" sz="2000" b="0" strike="noStrike" spc="-1">
                <a:solidFill>
                  <a:srgbClr val="333333"/>
                </a:solidFill>
                <a:latin typeface="Arial"/>
              </a:rPr>
              <a:t>Чтобы понять, какая ставка НДС выгоднее, надо сравнить сумму НДС к уплате в бюджет. С одной стороны будет только начисленный НДС по ставкам 5 или 7 процентов. А с другой — начисленный НДС по ставке 20 процентов за вычетом входного НДС.</a:t>
            </a:r>
            <a:br>
              <a:rPr sz="2000"/>
            </a:br>
            <a:br>
              <a:rPr sz="2000"/>
            </a:br>
            <a:r>
              <a:rPr lang="ru-RU" sz="2000" b="0" strike="noStrike" spc="-1">
                <a:solidFill>
                  <a:srgbClr val="333333"/>
                </a:solidFill>
                <a:latin typeface="Arial"/>
              </a:rPr>
              <a:t>НДС к уплате при ставке 5 или 7 процентов = Доходы × 5% или 7%</a:t>
            </a:r>
            <a:endParaRPr lang="en-US" sz="2000" b="0" strike="noStrike" spc="-1">
              <a:solidFill>
                <a:srgbClr val="333333"/>
              </a:solidFill>
              <a:latin typeface="Arial"/>
            </a:endParaRPr>
          </a:p>
          <a:p>
            <a:pPr marL="260280" indent="-260280"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Больше или меньше?</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НДС к уплате при ставке 20 процентов = Доходы × 20% — </a:t>
            </a:r>
            <a:r>
              <a:rPr lang="ru-RU" sz="2000" b="1" strike="noStrike" spc="-1">
                <a:solidFill>
                  <a:srgbClr val="333333"/>
                </a:solidFill>
                <a:latin typeface="Arial"/>
              </a:rPr>
              <a:t>Входной НДС</a:t>
            </a:r>
            <a:br>
              <a:rPr sz="2000"/>
            </a:br>
            <a:r>
              <a:rPr lang="ru-RU" sz="2000" b="1" strike="noStrike" spc="-1">
                <a:solidFill>
                  <a:srgbClr val="333333"/>
                </a:solidFill>
                <a:latin typeface="Arial"/>
              </a:rPr>
              <a:t>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Обычно входной НДС оценивают не в виде абсолютных сумм, а в виде доли. Она равна отношению суммы входного НДС к сумме начисленного НДС.</a:t>
            </a:r>
            <a:br>
              <a:rPr sz="2000"/>
            </a:br>
            <a:r>
              <a:rPr lang="ru-RU" sz="2000" b="1" strike="noStrike" spc="-1">
                <a:solidFill>
                  <a:srgbClr val="333333"/>
                </a:solidFill>
                <a:latin typeface="Arial"/>
              </a:rPr>
              <a:t>Доля входного НДС = Сумма входного НДС / Сумма начисленного НДС х 100%</a:t>
            </a:r>
            <a:br>
              <a:rPr sz="2000"/>
            </a:br>
            <a:r>
              <a:rPr lang="ru-RU" sz="2000" b="1" strike="noStrike" spc="-1">
                <a:solidFill>
                  <a:srgbClr val="333333"/>
                </a:solidFill>
                <a:latin typeface="Arial"/>
              </a:rPr>
              <a:t> </a:t>
            </a:r>
            <a:endParaRPr lang="en-US" sz="2000" b="0" strike="noStrike" spc="-1">
              <a:solidFill>
                <a:srgbClr val="333333"/>
              </a:solidFill>
              <a:latin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Выгода ставки НДС на УСН в зависимости от доли входного НДС</a:t>
            </a:r>
            <a:endParaRPr lang="en-US" sz="3600" b="0" strike="noStrike" spc="-1">
              <a:solidFill>
                <a:srgbClr val="333333"/>
              </a:solidFill>
              <a:latin typeface="Arial"/>
            </a:endParaRPr>
          </a:p>
        </p:txBody>
      </p:sp>
      <p:graphicFrame>
        <p:nvGraphicFramePr>
          <p:cNvPr id="462" name="Таблица 461"/>
          <p:cNvGraphicFramePr/>
          <p:nvPr/>
        </p:nvGraphicFramePr>
        <p:xfrm>
          <a:off x="609480" y="1935000"/>
          <a:ext cx="10972800" cy="41706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83376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Доля входного НДС</a:t>
                      </a:r>
                      <a:endParaRPr lang="en-US" sz="2000" b="0" strike="noStrike" spc="-1">
                        <a:solidFill>
                          <a:srgbClr val="333333"/>
                        </a:solidFill>
                        <a:latin typeface="Arial"/>
                      </a:endParaRPr>
                    </a:p>
                  </a:txBody>
                  <a:tcPr marL="90000" marR="90000">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Ставка НДС</a:t>
                      </a:r>
                      <a:endParaRPr lang="en-US" sz="2000" b="0" strike="noStrike" spc="-1">
                        <a:solidFill>
                          <a:srgbClr val="333333"/>
                        </a:solidFill>
                        <a:latin typeface="Arial"/>
                      </a:endParaRPr>
                    </a:p>
                  </a:txBody>
                  <a:tcPr marL="90000" marR="90000">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83484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a:t>
                      </a:r>
                      <a:endParaRPr lang="en-US" sz="2000" b="0" strike="noStrike" spc="-1">
                        <a:solidFill>
                          <a:srgbClr val="333333"/>
                        </a:solidFill>
                        <a:latin typeface="Arial"/>
                      </a:endParaRPr>
                    </a:p>
                  </a:txBody>
                  <a:tcPr marL="90000" marR="90000">
                    <a:lnL w="1872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7</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20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8334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 65 процентов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Более 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Менее 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8352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65–75 процентов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Более 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Менее 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8334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Свыше 75</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Менее 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Более выгодно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333333"/>
                </a:solidFill>
                <a:latin typeface="Arial"/>
              </a:rPr>
              <a:t>Какой выбрать объект по УСН на 2025г. ( 6 или15)</a:t>
            </a:r>
            <a:endParaRPr lang="en-US" sz="3600" b="0" strike="noStrike" spc="-1">
              <a:solidFill>
                <a:srgbClr val="333333"/>
              </a:solidFill>
              <a:latin typeface="Arial"/>
            </a:endParaRPr>
          </a:p>
        </p:txBody>
      </p:sp>
      <p:graphicFrame>
        <p:nvGraphicFramePr>
          <p:cNvPr id="464" name="Таблица 463"/>
          <p:cNvGraphicFramePr/>
          <p:nvPr/>
        </p:nvGraphicFramePr>
        <p:xfrm>
          <a:off x="609480" y="1547640"/>
          <a:ext cx="10972800" cy="4615200"/>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92268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Доля расходов от суммы доходов</a:t>
                      </a:r>
                      <a:endParaRPr lang="en-US" sz="2000" b="0" strike="noStrike" spc="-1">
                        <a:solidFill>
                          <a:srgbClr val="333333"/>
                        </a:solidFill>
                        <a:latin typeface="Arial"/>
                      </a:endParaRPr>
                    </a:p>
                  </a:txBody>
                  <a:tcPr marL="47520" marR="47520">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Объект налогообложения</a:t>
                      </a:r>
                      <a:endParaRPr lang="en-US" sz="2000" b="0" strike="noStrike" spc="-1">
                        <a:solidFill>
                          <a:srgbClr val="333333"/>
                        </a:solidFill>
                        <a:latin typeface="Arial"/>
                      </a:endParaRPr>
                    </a:p>
                  </a:txBody>
                  <a:tcPr marL="47520" marR="47520">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92376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Доходы</a:t>
                      </a:r>
                      <a:endParaRPr lang="en-US" sz="2000" b="0" strike="noStrike" spc="-1">
                        <a:solidFill>
                          <a:srgbClr val="333333"/>
                        </a:solidFill>
                        <a:latin typeface="Arial"/>
                      </a:endParaRPr>
                    </a:p>
                  </a:txBody>
                  <a:tcPr marL="47520" marR="47520">
                    <a:lnL w="1872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Доходы минус расходы</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922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Меньше 60 процентов</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Выгодно</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Невыгодно</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922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Ровно 60 процентов</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Одинаково</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Одинаково</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9241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Больше 60 процентов</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Невыгодно</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Выгодно</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Расширен перечень операций, которые облагаются НДС по ставке 10%</a:t>
            </a:r>
            <a:br>
              <a:rPr sz="4500"/>
            </a:br>
            <a:br>
              <a:rPr sz="4500"/>
            </a:br>
            <a:endParaRPr lang="en-US" sz="2800" b="0" strike="noStrike" spc="-1">
              <a:solidFill>
                <a:srgbClr val="333333"/>
              </a:solidFill>
              <a:latin typeface="Arial"/>
            </a:endParaRPr>
          </a:p>
        </p:txBody>
      </p:sp>
      <p:sp>
        <p:nvSpPr>
          <p:cNvPr id="466" name="TextBox 465"/>
          <p:cNvSpPr txBox="1"/>
          <p:nvPr/>
        </p:nvSpPr>
        <p:spPr>
          <a:xfrm>
            <a:off x="838080" y="1457280"/>
            <a:ext cx="10515600" cy="4719600"/>
          </a:xfrm>
          <a:prstGeom prst="rect">
            <a:avLst/>
          </a:prstGeom>
          <a:noFill/>
          <a:ln w="0">
            <a:noFill/>
          </a:ln>
        </p:spPr>
        <p:txBody>
          <a:bodyPr lIns="90000" tIns="46800" rIns="90000" bIns="46800" anchor="t">
            <a:normAutofit/>
          </a:bodyPr>
          <a:lstStyle/>
          <a:p>
            <a:pPr>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900" b="0" strike="noStrike" spc="-1">
                <a:solidFill>
                  <a:srgbClr val="333333"/>
                </a:solidFill>
                <a:latin typeface="Arial"/>
              </a:rPr>
              <a:t>       </a:t>
            </a:r>
            <a:endParaRPr lang="en-US" sz="29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Федеральный закон от 19.10.2023 № 504-ФЗ </a:t>
            </a:r>
            <a:endParaRPr lang="en-US" sz="22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С 1 января 2024 года в перечень </a:t>
            </a:r>
            <a:r>
              <a:rPr lang="ru-RU" sz="2200" b="0" strike="noStrike" spc="-1">
                <a:solidFill>
                  <a:srgbClr val="333333"/>
                </a:solidFill>
                <a:latin typeface="Arial"/>
              </a:rPr>
              <a:t> перечень детских товаров, которые облагаются по ставке 10%,  дополнительно включены: </a:t>
            </a:r>
            <a:endParaRPr lang="en-US" sz="22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группы товаров, предназначенные для ухода за детьми (бутылочки, соски (включая пустышки), горшки, ванночки, горки для купания новорожденных, пеленки); удерживающие устройства для детей, предназначенные для использования в механических транспортных средствах.</a:t>
            </a:r>
            <a:endParaRPr lang="en-US" sz="22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       Конкретизирован перечень </a:t>
            </a:r>
            <a:r>
              <a:rPr lang="ru-RU" sz="2200" b="1" strike="noStrike" spc="-1">
                <a:solidFill>
                  <a:srgbClr val="333333"/>
                </a:solidFill>
                <a:latin typeface="Arial"/>
              </a:rPr>
              <a:t>школьно-письменных принадлежностей</a:t>
            </a:r>
            <a:r>
              <a:rPr lang="ru-RU" sz="2200" b="0" strike="noStrike" spc="-1">
                <a:solidFill>
                  <a:srgbClr val="333333"/>
                </a:solidFill>
                <a:latin typeface="Arial"/>
              </a:rPr>
              <a:t>, подлежащих льготному налогообложению, а также определен состав детской мебели, включающий кровати, матрацы, стулья, стульчики для кормления, манежи (п.п.2 п.2 ст.164 НК РФ).</a:t>
            </a:r>
            <a:endParaRPr lang="en-US" sz="22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Коды</a:t>
            </a:r>
            <a:r>
              <a:rPr lang="ru-RU" sz="2200" b="0" strike="noStrike" spc="-1">
                <a:solidFill>
                  <a:srgbClr val="333333"/>
                </a:solidFill>
                <a:latin typeface="Arial"/>
              </a:rPr>
              <a:t> утверждены постановлением Правительства РФ от </a:t>
            </a:r>
            <a:r>
              <a:rPr lang="ru-RU" sz="2200" b="1" strike="noStrike" spc="-1">
                <a:solidFill>
                  <a:srgbClr val="333333"/>
                </a:solidFill>
                <a:latin typeface="Arial"/>
              </a:rPr>
              <a:t>08.12.2023 №2084 (</a:t>
            </a:r>
            <a:r>
              <a:rPr lang="ru-RU" sz="2200" b="0" strike="noStrike" spc="-1">
                <a:solidFill>
                  <a:srgbClr val="333333"/>
                </a:solidFill>
                <a:latin typeface="Arial"/>
              </a:rPr>
              <a:t>вступит  в силу с 1 апреля 2024 г).</a:t>
            </a:r>
            <a:endParaRPr lang="en-US" sz="2200" b="0" strike="noStrike" spc="-1">
              <a:solidFill>
                <a:srgbClr val="333333"/>
              </a:solidFill>
              <a:latin typeface="Arial"/>
            </a:endParaRPr>
          </a:p>
          <a:p>
            <a:pPr>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900" b="0" strike="noStrike" spc="-1">
              <a:solidFill>
                <a:srgbClr val="333333"/>
              </a:solidFill>
              <a:latin typeface="Arial"/>
            </a:endParaRPr>
          </a:p>
          <a:p>
            <a:pPr>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900" b="0" strike="noStrike" spc="-1">
              <a:solidFill>
                <a:srgbClr val="333333"/>
              </a:solidFill>
              <a:latin typeface="Arial"/>
            </a:endParaRPr>
          </a:p>
          <a:p>
            <a:pPr>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900" b="0" strike="noStrike" spc="-1">
              <a:solidFill>
                <a:srgbClr val="333333"/>
              </a:solidFill>
              <a:latin typeface="Arial"/>
            </a:endParaRPr>
          </a:p>
          <a:p>
            <a:pPr>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900" b="0" strike="noStrike" spc="-1">
              <a:solidFill>
                <a:srgbClr val="333333"/>
              </a:solidFill>
              <a:latin typeface="Arial"/>
            </a:endParaRPr>
          </a:p>
        </p:txBody>
      </p:sp>
      <p:pic>
        <p:nvPicPr>
          <p:cNvPr id="467" name="Picture 1"/>
          <p:cNvPicPr/>
          <p:nvPr/>
        </p:nvPicPr>
        <p:blipFill>
          <a:blip r:embed="rId2"/>
          <a:stretch/>
        </p:blipFill>
        <p:spPr>
          <a:xfrm>
            <a:off x="838080" y="3544920"/>
            <a:ext cx="114480" cy="142920"/>
          </a:xfrm>
          <a:prstGeom prst="rect">
            <a:avLst/>
          </a:prstGeom>
          <a:ln w="0">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ea typeface="Calibri"/>
              </a:rPr>
              <a:t>С 1 января 2024 года действуют новые перечни медтоваров, не облагаемых НДС и облагаемых по ставке 10% </a:t>
            </a:r>
            <a:br>
              <a:rPr sz="2900"/>
            </a:br>
            <a:br>
              <a:rPr sz="2900"/>
            </a:br>
            <a:endParaRPr lang="en-US" sz="2600" b="0" strike="noStrike" spc="-1">
              <a:solidFill>
                <a:srgbClr val="333333"/>
              </a:solidFill>
              <a:latin typeface="Arial"/>
            </a:endParaRPr>
          </a:p>
        </p:txBody>
      </p:sp>
      <p:sp>
        <p:nvSpPr>
          <p:cNvPr id="469" name="TextBox 468"/>
          <p:cNvSpPr txBox="1"/>
          <p:nvPr/>
        </p:nvSpPr>
        <p:spPr>
          <a:xfrm>
            <a:off x="838080" y="1933200"/>
            <a:ext cx="10515600" cy="4172040"/>
          </a:xfrm>
          <a:prstGeom prst="rect">
            <a:avLst/>
          </a:prstGeom>
          <a:noFill/>
          <a:ln w="0">
            <a:noFill/>
          </a:ln>
        </p:spPr>
        <p:txBody>
          <a:bodyPr lIns="90000" tIns="46800" rIns="90000" bIns="46800" anchor="t">
            <a:normAutofit fontScale="77000"/>
          </a:bodyPr>
          <a:lstStyle/>
          <a:p>
            <a:pPr>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900" b="0" strike="noStrike" spc="-1">
              <a:solidFill>
                <a:srgbClr val="333333"/>
              </a:solidFill>
              <a:latin typeface="Arial"/>
            </a:endParaRPr>
          </a:p>
          <a:p>
            <a:pPr>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 Постановление Правительства от 16.09.2023 № 1513</a:t>
            </a: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Изменения затрагивают следующие перечни:</a:t>
            </a: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медицинских товаров по ОКПД2, которые облагают НДС по ставке 10%. Так, из раздела II исключили позицию с кодом 32.50.22.130;</a:t>
            </a: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медицинских товаров по ТН ВЭД ЕАЭС, облагаемых НДС по ставке 10%. Среди прочего из раздела II убрали код 3006 91 000 0 и позицию "Парфюмерные, косметические или туалетные средства прочие";</a:t>
            </a: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медицинских товаров, по которым реализация в России и ввоз на ее территорию освобождены от НДС. В частности, для позиции 14 добавили коды по ОКПД2 32.50.22.130, 32.50.22.181, 32.50.22.189.</a:t>
            </a: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Constantia"/>
              </a:rPr>
              <a:t>       </a:t>
            </a:r>
            <a:endParaRPr lang="en-US" sz="2400" b="0" strike="noStrike" spc="-1">
              <a:solidFill>
                <a:srgbClr val="333333"/>
              </a:solidFill>
              <a:latin typeface="Arial"/>
            </a:endParaRPr>
          </a:p>
          <a:p>
            <a:pPr algn="just">
              <a:lnSpc>
                <a:spcPct val="7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НДС 2024 </a:t>
            </a:r>
            <a:r>
              <a:rPr lang="en-US" sz="4000" b="1" strike="noStrike" spc="-1">
                <a:solidFill>
                  <a:srgbClr val="025EA1"/>
                </a:solidFill>
                <a:latin typeface="Arial"/>
              </a:rPr>
              <a:t>:</a:t>
            </a:r>
            <a:r>
              <a:rPr lang="ru-RU" sz="4000" b="1" strike="noStrike" spc="-1">
                <a:solidFill>
                  <a:srgbClr val="025EA1"/>
                </a:solidFill>
                <a:latin typeface="Arial"/>
              </a:rPr>
              <a:t> новые освобождения</a:t>
            </a:r>
            <a:endParaRPr lang="en-US" sz="4000" b="0" strike="noStrike" spc="-1">
              <a:solidFill>
                <a:srgbClr val="333333"/>
              </a:solidFill>
              <a:latin typeface="Arial"/>
            </a:endParaRPr>
          </a:p>
        </p:txBody>
      </p:sp>
      <p:sp>
        <p:nvSpPr>
          <p:cNvPr id="471" name="TextBox 47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от 21.03.2024 №352 </a:t>
            </a:r>
            <a:r>
              <a:rPr lang="ru-RU" sz="2400" b="0" strike="noStrike" spc="-1">
                <a:solidFill>
                  <a:srgbClr val="333333"/>
                </a:solidFill>
                <a:latin typeface="Arial"/>
              </a:rPr>
              <a:t>- дополнили перечень технологического оборудования, ввоз которого на территорию РФ не облагается НДС. Действует с 23 марта 2024г.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перечень  включили позиции, классифицируемые кодами ТН ВЭД ЕАЭС:</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8460 24 900 1 «Автоматическая машина для шлифования вилки, модель ZB/R-SCA 550. Серийный номер 1946, производитель ZB di Codenotti S.r.l.»;</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9015 80 110 0 «Морская сейсмическая коса Q-Marine в сборе»</a:t>
            </a:r>
            <a:endParaRPr lang="en-US" sz="2400" b="0" strike="noStrike" spc="-1">
              <a:solidFill>
                <a:srgbClr val="333333"/>
              </a:solidFill>
              <a:latin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С 1 января 2024 года расширили перечень операций, облагаемых НДС по нулевой ставке</a:t>
            </a:r>
            <a:br>
              <a:rPr sz="3200"/>
            </a:br>
            <a:endParaRPr lang="en-US" sz="3200" b="0" strike="noStrike" spc="-1">
              <a:solidFill>
                <a:srgbClr val="333333"/>
              </a:solidFill>
              <a:latin typeface="Arial"/>
            </a:endParaRPr>
          </a:p>
        </p:txBody>
      </p:sp>
      <p:sp>
        <p:nvSpPr>
          <p:cNvPr id="473" name="TextBox 47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Нулевую ставку НДС применяйте при обмене неисправных (исправных) авиадвигателей, запчастей и комплектующих изделий гражданских самолетов на аналогичные. Чтобы подтвердить нулевую ставку, подайте в инспекцию подтверждающие документы.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Стоимость запчастей, обмен которых облагается НДС по нулевой ставке, в доходах и расходах по налогу на прибыль не учитывайте (новые пп.67 п. 1 ст. 251, п.48.35 ст. 270 НК).</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Подпункт 16.1ункта 1 статьи 164, пункт 15.6 статьи 165 НК, новые пп.67 п.1 ст. 251, п.48.35 ст. 270 НК (введены Законом от 14.11.2023 №538-ФЗ.</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Дополнен перечень товаров, длительность производственного цикла изготовления которых составляет свыше 6 месяцев</a:t>
            </a:r>
            <a:br>
              <a:rPr sz="3200"/>
            </a:br>
            <a:endParaRPr lang="en-US" sz="2800" b="0" strike="noStrike" spc="-1">
              <a:solidFill>
                <a:srgbClr val="333333"/>
              </a:solidFill>
              <a:latin typeface="Arial"/>
            </a:endParaRPr>
          </a:p>
        </p:txBody>
      </p:sp>
      <p:sp>
        <p:nvSpPr>
          <p:cNvPr id="475" name="TextBox 47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РФ   от 17.08.2024 N 1112</a:t>
            </a:r>
            <a:r>
              <a:rPr lang="ru-RU" sz="2400" b="0" strike="noStrike" spc="-1">
                <a:solidFill>
                  <a:srgbClr val="333333"/>
                </a:solidFill>
                <a:latin typeface="Arial"/>
              </a:rPr>
              <a:t> "О внесении изменений в постановление Правительства Российской Федерации от 28 июля 2006 г. N 468"</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Перечень утвержден для целей определения налоговой базы по НДС в соответствии с требованиями пункта 13 статьи 167 НК РФ.</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раздел 1 названного перечня внесены дополнения, включающие: электропечи сопротивления, печи электрошлакового переплава, электропечи индукционные плавильные, краны козловые и полукозловые электрические, краны портальные, комбайны проходческие, щиты проходческие.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p:cNvSpPr>
          <p:nvPr>
            <p:ph type="title"/>
          </p:nvPr>
        </p:nvSpPr>
        <p:spPr>
          <a:xfrm>
            <a:off x="62856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Ставки НДС по перевозке пассажиров</a:t>
            </a:r>
            <a:endParaRPr lang="en-US" sz="2600" b="0" strike="noStrike" spc="-1">
              <a:solidFill>
                <a:srgbClr val="333333"/>
              </a:solidFill>
              <a:latin typeface="Arial"/>
            </a:endParaRPr>
          </a:p>
        </p:txBody>
      </p:sp>
      <p:sp>
        <p:nvSpPr>
          <p:cNvPr id="477" name="TextBox 476"/>
          <p:cNvSpPr txBox="1"/>
          <p:nvPr/>
        </p:nvSpPr>
        <p:spPr>
          <a:xfrm>
            <a:off x="609480" y="1934640"/>
            <a:ext cx="10972800" cy="4389480"/>
          </a:xfrm>
          <a:prstGeom prst="rect">
            <a:avLst/>
          </a:prstGeom>
          <a:noFill/>
          <a:ln w="0">
            <a:noFill/>
          </a:ln>
        </p:spPr>
        <p:txBody>
          <a:bodyPr lIns="90000" tIns="46800" rIns="90000" bIns="46800" anchor="t">
            <a:norm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Применение ставки НДС 10% по внутренним воздушным перевозкам продлено</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Федеральный закон от 21.11.2022 №443-ФЗ</a:t>
            </a:r>
            <a:r>
              <a:rPr lang="ru-RU" sz="2200" b="0" strike="noStrike" spc="-1">
                <a:solidFill>
                  <a:srgbClr val="333333"/>
                </a:solidFill>
                <a:latin typeface="Arial"/>
              </a:rPr>
              <a:t> - ставка НДС 10% по внутренним авиаперевозкам пассажиров и багажа, при которых пункт отправления или назначения находится в московском регионе, продлена по 31 декабря 2024 года.</a:t>
            </a:r>
            <a:endParaRPr lang="en-US" sz="2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Федеральный закон от 27.01.2023 N 6-ФЗ </a:t>
            </a:r>
            <a:endParaRPr lang="en-US" sz="2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Продлено до 1 января 2035 года применение </a:t>
            </a:r>
            <a:r>
              <a:rPr lang="ru-RU" sz="2200" b="1" strike="noStrike" spc="-1">
                <a:solidFill>
                  <a:srgbClr val="333333"/>
                </a:solidFill>
                <a:latin typeface="Arial"/>
              </a:rPr>
              <a:t>нулевой</a:t>
            </a:r>
            <a:r>
              <a:rPr lang="ru-RU" sz="2200" b="0" strike="noStrike" spc="-1">
                <a:solidFill>
                  <a:srgbClr val="333333"/>
                </a:solidFill>
                <a:latin typeface="Arial"/>
              </a:rPr>
              <a:t> ставки НДС в отношении услуг по перевозке пассажиров пригородным ж/д транспортом</a:t>
            </a:r>
            <a:br>
              <a:rPr sz="2200"/>
            </a:br>
            <a:endParaRPr lang="en-US" sz="2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                                                               </a:t>
            </a:r>
            <a:endParaRPr lang="en-US" sz="22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03274"/>
                </a:solidFill>
                <a:latin typeface="Arial"/>
              </a:rPr>
              <a:t>До 2028 года на внутренние авиаперевозки продлили льготы по НДС</a:t>
            </a:r>
            <a:br>
              <a:rPr sz="3600"/>
            </a:br>
            <a:endParaRPr lang="en-US" sz="3600" b="0" strike="noStrike" spc="-1">
              <a:solidFill>
                <a:srgbClr val="333333"/>
              </a:solidFill>
              <a:latin typeface="Arial"/>
            </a:endParaRPr>
          </a:p>
        </p:txBody>
      </p:sp>
      <p:sp>
        <p:nvSpPr>
          <p:cNvPr id="479" name="TextBox 47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Часть 6 статьи 3 ФЗ от 06.04.2015 №83-ФЗ в ред. Закона № 259-ФЗ</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Еще на три года продлили меры поддержки для авиаперевозчиков. Для них действует нулевая ставка НДС при реализации услуг по внутренним воздушным перевозкам, если пункт вылета или назначения находится в Крыму или Севастополе либо на территории Калининградской области или Дальневосточного округа.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Сохранили пониженную ставку 10% для перевозок через аэропорты Московского авиационного узла.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Для услуг по внутренним перевозкам через пункты, расположенные вне Москвы и Московской области, нулевая ставка НДС действует бессрочно ( пп.4.3 п.1 ст.164 НК).</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003274"/>
                </a:solidFill>
                <a:latin typeface="Arial"/>
              </a:rPr>
              <a:t>ИП </a:t>
            </a:r>
            <a:r>
              <a:rPr lang="en-US" sz="3600" b="0" strike="noStrike" spc="-1" dirty="0">
                <a:solidFill>
                  <a:srgbClr val="003274"/>
                </a:solidFill>
                <a:latin typeface="Arial"/>
              </a:rPr>
              <a:t>:</a:t>
            </a:r>
            <a:r>
              <a:rPr lang="ru-RU" sz="3600" b="0" strike="noStrike" spc="-1" dirty="0">
                <a:solidFill>
                  <a:srgbClr val="003274"/>
                </a:solidFill>
                <a:latin typeface="Arial"/>
              </a:rPr>
              <a:t>  НДФЛ за себя с 8 августа 2024г.</a:t>
            </a:r>
            <a:endParaRPr lang="en-US" sz="3600" b="0" strike="noStrike" spc="-1" dirty="0">
              <a:solidFill>
                <a:srgbClr val="333333"/>
              </a:solidFill>
              <a:latin typeface="Arial"/>
            </a:endParaRPr>
          </a:p>
        </p:txBody>
      </p:sp>
      <p:sp>
        <p:nvSpPr>
          <p:cNvPr id="196" name="TextBox 19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НДФЛ за себя.</a:t>
            </a:r>
            <a:r>
              <a:rPr lang="ru-RU" sz="2400" b="0" strike="noStrike" spc="-1" dirty="0">
                <a:solidFill>
                  <a:srgbClr val="333333"/>
                </a:solidFill>
                <a:latin typeface="Arial"/>
              </a:rPr>
              <a:t> Как и срок уплаты фиксированных взносов, срок по НДФЛ для предпринимателей перенесли на три дня — на 28-е число, приведя к общей дате (п. 24 ст. 2 Закона № 259-ФЗ, п.8  ст. 227 НК).</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Периодичность уплаты не изменили. Перечислять авансы по НДФЛ за 1-й квартал понадобится до 28 апреля, за полугодие — до 28 июля, за 9 месяцев — до 28 октября. Срок уплаты за год оставили прежним — 15 июля.</a:t>
            </a:r>
            <a:endParaRPr lang="en-US" sz="24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a:t>
            </a:r>
            <a:r>
              <a:rPr lang="ru-RU" sz="2000" b="0" i="1" strike="noStrike" spc="-1" dirty="0">
                <a:solidFill>
                  <a:srgbClr val="333333"/>
                </a:solidFill>
                <a:latin typeface="Arial"/>
              </a:rPr>
              <a:t>Пересмотрите  график  налоговых платежей и определите, как перечислять налоги: общей суммой ЕНП или разными платежками. </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i="1" strike="noStrike" spc="-1" dirty="0">
                <a:solidFill>
                  <a:srgbClr val="333333"/>
                </a:solidFill>
                <a:latin typeface="Arial"/>
              </a:rPr>
              <a:t>Когда отправляете в один день несколько платежек, каждая сумма разбивается по всем обязанностям и на ЕНП возникает множество непонятных зачетов.</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0" strike="noStrike" spc="-1">
                <a:solidFill>
                  <a:srgbClr val="025EA1"/>
                </a:solidFill>
                <a:latin typeface="Arial"/>
              </a:rPr>
              <a:t>Новый формат   счета-фактуры</a:t>
            </a:r>
            <a:endParaRPr lang="en-US" sz="4400" b="0" strike="noStrike" spc="-1">
              <a:solidFill>
                <a:srgbClr val="333333"/>
              </a:solidFill>
              <a:latin typeface="Arial"/>
            </a:endParaRPr>
          </a:p>
        </p:txBody>
      </p:sp>
      <p:sp>
        <p:nvSpPr>
          <p:cNvPr id="481" name="TextBox 48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1" strike="noStrike" spc="-1">
                <a:solidFill>
                  <a:srgbClr val="333333"/>
                </a:solidFill>
                <a:latin typeface="Arial"/>
              </a:rPr>
              <a:t>Постановление Правительства РФ от 15.12.2023 №2162 п.2 ,   пп. «б» п.1  </a:t>
            </a:r>
            <a:r>
              <a:rPr lang="ru-RU" sz="3100" b="0" strike="noStrike" spc="-1">
                <a:solidFill>
                  <a:srgbClr val="333333"/>
                </a:solidFill>
                <a:latin typeface="Arial"/>
              </a:rPr>
              <a:t>Изменений, утвержденных этим Постановлением - с</a:t>
            </a:r>
            <a:r>
              <a:rPr lang="ru-RU" sz="3100" b="1" strike="noStrike" spc="-1">
                <a:solidFill>
                  <a:srgbClr val="333333"/>
                </a:solidFill>
                <a:latin typeface="Arial"/>
              </a:rPr>
              <a:t>тоимость прослеживаемых товаров в счете-фактуре</a:t>
            </a:r>
            <a:r>
              <a:rPr lang="ru-RU" sz="3100" b="0" strike="noStrike" spc="-1">
                <a:solidFill>
                  <a:srgbClr val="333333"/>
                </a:solidFill>
                <a:latin typeface="Arial"/>
              </a:rPr>
              <a:t> предусмотрена как отдельный показатель пп.19 п.5 ст.169 НК РФ. </a:t>
            </a:r>
            <a:endParaRPr lang="en-US" sz="31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1" strike="noStrike" spc="-1">
                <a:solidFill>
                  <a:srgbClr val="333333"/>
                </a:solidFill>
                <a:latin typeface="Arial"/>
              </a:rPr>
              <a:t>С 18 января 2024 г</a:t>
            </a:r>
            <a:r>
              <a:rPr lang="ru-RU" sz="3100" b="0" strike="noStrike" spc="-1">
                <a:solidFill>
                  <a:srgbClr val="333333"/>
                </a:solidFill>
                <a:latin typeface="Arial"/>
              </a:rPr>
              <a:t>. он включается в состав реквизитов прослеживаемости.</a:t>
            </a:r>
            <a:endParaRPr lang="en-US" sz="31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482"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644C7C2-4F1E-4A57-A968-2C9F1FB2A62D}" type="slidenum">
              <a:rPr lang="ru-RU" sz="1800" b="0" strike="noStrike" spc="-1">
                <a:solidFill>
                  <a:srgbClr val="333333"/>
                </a:solidFill>
                <a:latin typeface="Arial"/>
              </a:rPr>
              <a:t>150</a:t>
            </a:fld>
            <a:endParaRPr lang="en-US" sz="1800" b="0" strike="noStrike" spc="-1">
              <a:solidFill>
                <a:srgbClr val="333333"/>
              </a:solidFill>
              <a:latin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Новый формат  электронного счета-фактуры и УПД</a:t>
            </a:r>
            <a:endParaRPr lang="en-US" sz="3200" b="0" strike="noStrike" spc="-1">
              <a:solidFill>
                <a:srgbClr val="333333"/>
              </a:solidFill>
              <a:latin typeface="Arial"/>
            </a:endParaRPr>
          </a:p>
        </p:txBody>
      </p:sp>
      <p:sp>
        <p:nvSpPr>
          <p:cNvPr id="484" name="TextBox 483"/>
          <p:cNvSpPr txBox="1"/>
          <p:nvPr/>
        </p:nvSpPr>
        <p:spPr>
          <a:xfrm>
            <a:off x="609480" y="1589040"/>
            <a:ext cx="10972800" cy="473544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Приказ ФНС от 19.12.2023 №ЕД-7-26/970</a:t>
            </a:r>
            <a:r>
              <a:rPr lang="en-US" sz="2400" b="0" strike="noStrike" spc="-1">
                <a:solidFill>
                  <a:srgbClr val="333333"/>
                </a:solidFill>
                <a:latin typeface="Arial"/>
              </a:rPr>
              <a:t>@</a:t>
            </a:r>
            <a:r>
              <a:rPr lang="ru-RU" sz="2400" b="0" strike="noStrike" spc="-1">
                <a:solidFill>
                  <a:srgbClr val="333333"/>
                </a:solidFill>
                <a:latin typeface="Arial"/>
              </a:rPr>
              <a:t> - новый формат электронного счета-фактуры и УПД с графой 14 действует </a:t>
            </a:r>
            <a:r>
              <a:rPr lang="ru-RU" sz="2400" b="1" strike="noStrike" spc="-1">
                <a:solidFill>
                  <a:srgbClr val="333333"/>
                </a:solidFill>
                <a:latin typeface="Arial"/>
              </a:rPr>
              <a:t>с 9 февраля 2024 года</a:t>
            </a:r>
            <a:r>
              <a:rPr lang="ru-RU" sz="2400" b="0" strike="noStrike" spc="-1">
                <a:solidFill>
                  <a:srgbClr val="333333"/>
                </a:solidFill>
                <a:latin typeface="Arial"/>
              </a:rPr>
              <a:t>.  Элемент включили в таблицу 5.17 форматов. Он называется «Стоимость товара, подлежащего прослеживаемости, без НДС, в рублях» и обязателен к заполнению.</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Новые основания для выставления УПД. </a:t>
            </a:r>
            <a:r>
              <a:rPr lang="ru-RU" sz="2400" b="0" strike="noStrike" spc="-1">
                <a:solidFill>
                  <a:srgbClr val="333333"/>
                </a:solidFill>
                <a:latin typeface="Arial"/>
              </a:rPr>
              <a:t>Теперь документ можно выставлять не только при реализации, но и при передаче:</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товаров или имущества, которые в том числе являются результатом выполнения работ;</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ТМЦ между компаниями, например на ответственное хранение;</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имущества между филиалами или подразделениями одной компании;</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товаров в рамках агентских договоров.</a:t>
            </a:r>
            <a:endParaRPr lang="en-US" sz="2400" b="0" strike="noStrike" spc="-1">
              <a:solidFill>
                <a:srgbClr val="333333"/>
              </a:solidFill>
              <a:latin typeface="Arial"/>
            </a:endParaRPr>
          </a:p>
        </p:txBody>
      </p:sp>
      <p:sp>
        <p:nvSpPr>
          <p:cNvPr id="485"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6B21154-8B76-4292-BA91-51B88B57EC14}" type="slidenum">
              <a:rPr lang="ru-RU" sz="1800" b="0" strike="noStrike" spc="-1">
                <a:solidFill>
                  <a:srgbClr val="333333"/>
                </a:solidFill>
                <a:latin typeface="Arial"/>
              </a:rPr>
              <a:t>151</a:t>
            </a:fld>
            <a:endParaRPr lang="en-US" sz="1800" b="0" strike="noStrike" spc="-1">
              <a:solidFill>
                <a:srgbClr val="333333"/>
              </a:solidFill>
              <a:latin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0" strike="noStrike" spc="-1">
                <a:solidFill>
                  <a:srgbClr val="025EA1"/>
                </a:solidFill>
                <a:latin typeface="Arial"/>
              </a:rPr>
              <a:t>Новый формат  электронного счета-фактуры и УПД</a:t>
            </a:r>
            <a:endParaRPr lang="en-US" sz="4400" b="0" strike="noStrike" spc="-1">
              <a:solidFill>
                <a:srgbClr val="333333"/>
              </a:solidFill>
              <a:latin typeface="Arial"/>
            </a:endParaRPr>
          </a:p>
        </p:txBody>
      </p:sp>
      <p:sp>
        <p:nvSpPr>
          <p:cNvPr id="487" name="TextBox 486"/>
          <p:cNvSpPr txBox="1"/>
          <p:nvPr/>
        </p:nvSpPr>
        <p:spPr>
          <a:xfrm>
            <a:off x="609480" y="2250720"/>
            <a:ext cx="10972800" cy="407340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Дополнительные сведения при передаче объектов ОС.</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Новый формат УПД позволяет указать амортизационную группу, код по ОКОФ, который установил продавец, срок полезного использования бывшего в употреблении ОС и пр.</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Больше информации о подписантах.</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Появилась возможность привести сведения, которые позволят проверить полномочия сотрудника, подписавшего документ по доверенности. Кроме того, можно указать дату подписания УПД.</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Переходный период для нового формата счета-фактуры и УПД</a:t>
            </a:r>
            <a:endParaRPr lang="en-US" sz="2800" b="0" strike="noStrike" spc="-1">
              <a:solidFill>
                <a:srgbClr val="333333"/>
              </a:solidFill>
              <a:latin typeface="Arial"/>
            </a:endParaRPr>
          </a:p>
        </p:txBody>
      </p:sp>
      <p:sp>
        <p:nvSpPr>
          <p:cNvPr id="489" name="TextBox 488"/>
          <p:cNvSpPr txBox="1"/>
          <p:nvPr/>
        </p:nvSpPr>
        <p:spPr>
          <a:xfrm>
            <a:off x="609480" y="1293840"/>
            <a:ext cx="10972800" cy="5030640"/>
          </a:xfrm>
          <a:prstGeom prst="rect">
            <a:avLst/>
          </a:prstGeom>
          <a:noFill/>
          <a:ln w="0">
            <a:noFill/>
          </a:ln>
        </p:spPr>
        <p:txBody>
          <a:bodyPr lIns="90000" tIns="46800" rIns="90000" bIns="46800" anchor="t">
            <a:normAutofit fontScale="97000"/>
          </a:bodyPr>
          <a:lstStyle/>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Новые форматы станут обязательными для всех компаний с  1 апреля 2025 года. </a:t>
            </a:r>
            <a:endParaRPr lang="en-US" sz="24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До этой даты новый реквизит в счет-фактуру и УПД можно не включать или не заполнять. Переходный период предусмотрен в приказе ФНС от 19.12.2023г. №ЕД-7-26/970. В этот период действуют оба формата счета-фактуры и УПД, в том числе и старый из приказа ФНС от 19.12.2018 №ММВ-7-15/820.</a:t>
            </a:r>
            <a:endParaRPr lang="en-US" sz="24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До апреля 2025 года налогоплательщики  вправе выбрать для работы любой из форматов. </a:t>
            </a:r>
            <a:endParaRPr lang="en-US" sz="24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26.09.2023 № ЕА-4-15/12314 </a:t>
            </a:r>
            <a:r>
              <a:rPr lang="ru-RU" sz="2400" b="0" strike="noStrike" spc="-1">
                <a:solidFill>
                  <a:srgbClr val="333333"/>
                </a:solidFill>
                <a:latin typeface="Arial"/>
              </a:rPr>
              <a:t>- если первоначально выставили счет-фактуру или УПД, по старому формату, без графы 14, то исправленный документ составляйте также без этой графы. И наоборот, первоначальный документ в новом формате исправляйте по этому же новому формату. </a:t>
            </a:r>
            <a:endParaRPr lang="en-US" sz="24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type="title"/>
          </p:nvPr>
        </p:nvSpPr>
        <p:spPr>
          <a:xfrm>
            <a:off x="571320" y="704520"/>
            <a:ext cx="11010600" cy="7239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Обновили форму счета‑фактуры </a:t>
            </a:r>
            <a:br>
              <a:rPr sz="3200"/>
            </a:br>
            <a:endParaRPr lang="en-US" sz="3200" b="0" strike="noStrike" spc="-1">
              <a:solidFill>
                <a:srgbClr val="333333"/>
              </a:solidFill>
              <a:latin typeface="Arial"/>
            </a:endParaRPr>
          </a:p>
        </p:txBody>
      </p:sp>
      <p:sp>
        <p:nvSpPr>
          <p:cNvPr id="491" name="TextBox 490"/>
          <p:cNvSpPr txBox="1"/>
          <p:nvPr/>
        </p:nvSpPr>
        <p:spPr>
          <a:xfrm>
            <a:off x="571320" y="1428480"/>
            <a:ext cx="11010600" cy="489564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Правительства от 16.08.2024 №1096  - с 1 октября 2024 начнет действовать новая форма счета-фактуры.</a:t>
            </a:r>
            <a:br>
              <a:rPr sz="2400"/>
            </a:br>
            <a:r>
              <a:rPr lang="ru-RU" sz="2000" b="0" strike="noStrike" spc="-1">
                <a:solidFill>
                  <a:srgbClr val="333333"/>
                </a:solidFill>
                <a:latin typeface="Arial"/>
              </a:rPr>
              <a:t>В документе появится дополнительная </a:t>
            </a:r>
            <a:r>
              <a:rPr lang="ru-RU" sz="2000" b="1" strike="noStrike" spc="-1">
                <a:solidFill>
                  <a:srgbClr val="333333"/>
                </a:solidFill>
                <a:latin typeface="Arial"/>
              </a:rPr>
              <a:t>графа 14</a:t>
            </a:r>
            <a:r>
              <a:rPr lang="ru-RU" sz="2000" b="0" strike="noStrike" spc="-1">
                <a:solidFill>
                  <a:srgbClr val="333333"/>
                </a:solidFill>
                <a:latin typeface="Arial"/>
              </a:rPr>
              <a:t>, где нужно указать без НДС стоимость товара, который подлежит прослеживаемости.</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Уточнили правила заполнения строк 5 и 5а счета-фактуры</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покупке товаров, работ или услуг на территории России у иностранных продавцов налоговые агенты по НДС в строке 5 счета-фактуры указывают номер и дату платежно-расчетного документа об оплате. В строке 5а счета-фактуры приводят наименование и реквизиты первичного документа, на основании которого продавец выставляет счет-фактуру. Если таких документов несколько, их реквизиты перечисляют через точку с запятой. </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счетах-фактурах, которые выставили до 1 октября 2024 года, указывать наименование первичного документа не нужно.</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корректировочных счетах</a:t>
            </a:r>
            <a:r>
              <a:rPr lang="ru-RU" sz="2000" b="0" strike="noStrike" spc="-1">
                <a:solidFill>
                  <a:srgbClr val="333333"/>
                </a:solidFill>
                <a:latin typeface="Arial"/>
              </a:rPr>
              <a:t> при изменении цены прослеживаемых товаров нужно в строке Б (после изменения) отражать новую стоимость товаров без НДС, а в строке А указать данные, которые были до изменения. </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a:p>
            <a:pPr marL="249840" indent="-2498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p:txBody>
      </p:sp>
      <p:sp>
        <p:nvSpPr>
          <p:cNvPr id="492"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872CDC5-4C08-4E25-BFB6-A01D6E7A31B1}" type="slidenum">
              <a:rPr lang="ru-RU" sz="1800" b="0" strike="noStrike" spc="-1">
                <a:solidFill>
                  <a:srgbClr val="333333"/>
                </a:solidFill>
                <a:latin typeface="Arial"/>
              </a:rPr>
              <a:t>154</a:t>
            </a:fld>
            <a:endParaRPr lang="en-US" sz="1800" b="0" strike="noStrike" spc="-1">
              <a:solidFill>
                <a:srgbClr val="333333"/>
              </a:solidFill>
              <a:latin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Корректировочный счет-фактура с 1 октября 2024г.</a:t>
            </a:r>
            <a:endParaRPr lang="en-US" sz="3600" b="0" strike="noStrike" spc="-1">
              <a:solidFill>
                <a:srgbClr val="333333"/>
              </a:solidFill>
              <a:latin typeface="Arial"/>
            </a:endParaRPr>
          </a:p>
        </p:txBody>
      </p:sp>
      <p:sp>
        <p:nvSpPr>
          <p:cNvPr id="494" name="TextBox 49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новым правилам в графу 14 корректировочного счета-фактуры </a:t>
            </a:r>
            <a:r>
              <a:rPr lang="ru-RU" sz="2000" b="1" strike="noStrike" spc="-1">
                <a:solidFill>
                  <a:srgbClr val="333333"/>
                </a:solidFill>
                <a:latin typeface="Arial"/>
              </a:rPr>
              <a:t>по строке А </a:t>
            </a:r>
            <a:r>
              <a:rPr lang="ru-RU" sz="2000" b="0" strike="noStrike" spc="-1">
                <a:solidFill>
                  <a:srgbClr val="333333"/>
                </a:solidFill>
                <a:latin typeface="Arial"/>
              </a:rPr>
              <a:t>(до изменения) переносят данные из графы 14 обычного счета-фактуры.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a:t>
            </a:r>
            <a:r>
              <a:rPr lang="ru-RU" sz="2000" b="1" strike="noStrike" spc="-1">
                <a:solidFill>
                  <a:srgbClr val="333333"/>
                </a:solidFill>
                <a:latin typeface="Arial"/>
              </a:rPr>
              <a:t> строке Б </a:t>
            </a:r>
            <a:r>
              <a:rPr lang="ru-RU" sz="2000" b="0" strike="noStrike" spc="-1">
                <a:solidFill>
                  <a:srgbClr val="333333"/>
                </a:solidFill>
                <a:latin typeface="Arial"/>
              </a:rPr>
              <a:t>(после изменения) отражают новую стоимость прослеживаемых товаров без НДС.</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строке В </a:t>
            </a:r>
            <a:r>
              <a:rPr lang="ru-RU" sz="2000" b="0" strike="noStrike" spc="-1">
                <a:solidFill>
                  <a:srgbClr val="333333"/>
                </a:solidFill>
                <a:latin typeface="Arial"/>
              </a:rPr>
              <a:t>(увеличение) — разница, которая показывает увеличение стоимости прослеживаемых товаров (без НДС) после изменения цены, количества, объема. Показатель рассчитывают как разницу показателей по строкам А и Б графы 14. Если разница окажется отрицательной, указывайте ее с положительным значением.</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строке Г </a:t>
            </a:r>
            <a:r>
              <a:rPr lang="ru-RU" sz="2000" b="0" strike="noStrike" spc="-1">
                <a:solidFill>
                  <a:srgbClr val="333333"/>
                </a:solidFill>
                <a:latin typeface="Arial"/>
              </a:rPr>
              <a:t>(уменьшение) — разница, которая отражает уменьшение стоимости прослеживаемых товаров (без НДС) после изменения цены, тарифа или количества, объема. Показатель рассчитывают как разницу показателей по строкам А и Б графы 14.</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Обновили формы и форматы документов системы прослеживаемости</a:t>
            </a:r>
            <a:endParaRPr lang="en-US" sz="2800" b="0" strike="noStrike" spc="-1">
              <a:solidFill>
                <a:srgbClr val="333333"/>
              </a:solidFill>
              <a:latin typeface="Arial"/>
            </a:endParaRPr>
          </a:p>
        </p:txBody>
      </p:sp>
      <p:sp>
        <p:nvSpPr>
          <p:cNvPr id="496" name="TextBox 495"/>
          <p:cNvSpPr txBox="1"/>
          <p:nvPr/>
        </p:nvSpPr>
        <p:spPr>
          <a:xfrm>
            <a:off x="609480" y="1674720"/>
            <a:ext cx="10972800" cy="464976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Приказ ФНС от 11.07.2024 №ЕД-7-15/551 </a:t>
            </a:r>
            <a:r>
              <a:rPr lang="ru-RU" sz="1800" b="0" strike="noStrike" spc="-1">
                <a:solidFill>
                  <a:srgbClr val="333333"/>
                </a:solidFill>
                <a:latin typeface="Arial"/>
              </a:rPr>
              <a:t>– организации должны по-новому заполнять отчет об операциях с прослеживаемыми товарами. Также изменился формат уведомления о перемещении, ввозе и остатках продукции. В квитанцию о присвоении регистрационного номера партии товаров добавили наименование товара и код товарной номенклатуры внешнеэкономической деятельности.</a:t>
            </a:r>
            <a:endParaRPr lang="en-US" sz="18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«Налогоплательщики, осуществляющие операции с прослеживаемыми товарами, обязаны представлять в налоговый орган отчеты об этих операциях и документы с реквизитами прослеживаемости по новым форматам </a:t>
            </a:r>
            <a:r>
              <a:rPr lang="ru-RU" sz="1800" b="1" strike="noStrike" spc="-1">
                <a:solidFill>
                  <a:srgbClr val="333333"/>
                </a:solidFill>
                <a:latin typeface="Arial"/>
              </a:rPr>
              <a:t>по истечении одного месяца со дня официального опубликования Приказа</a:t>
            </a:r>
            <a:r>
              <a:rPr lang="ru-RU" sz="1800" b="0" strike="noStrike" spc="-1">
                <a:solidFill>
                  <a:srgbClr val="333333"/>
                </a:solidFill>
                <a:latin typeface="Arial"/>
              </a:rPr>
              <a:t>». </a:t>
            </a:r>
            <a:endParaRPr lang="en-US" sz="18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Теперь: </a:t>
            </a:r>
            <a:r>
              <a:rPr lang="ru-RU" sz="1800" b="0" strike="noStrike" spc="-1">
                <a:solidFill>
                  <a:srgbClr val="333333"/>
                </a:solidFill>
                <a:latin typeface="Arial"/>
              </a:rPr>
              <a:t>сведения о пунктах назначения доставки и разгрузки прослеживаемых товаров нужно указывать в соответствии с первичным учетным документом;</a:t>
            </a:r>
            <a:endParaRPr lang="en-US" sz="18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в отчете нужно отразить код государства ЕАЭС, если через него перевозят товар;</a:t>
            </a:r>
            <a:endParaRPr lang="en-US" sz="18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строка «Наименование товара в соответствии с первичным учетным документом» и графа «Наименование товара в соответствии с первичным учетным документом» стали обязательными для заполнения.</a:t>
            </a:r>
            <a:endParaRPr lang="en-US" sz="18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В отчет об операциях с прослеживаемыми товарами нужно вносить номер и даты документа, к которому применили корректировку.</a:t>
            </a:r>
            <a:endParaRPr lang="en-US" sz="18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p:txBody>
      </p:sp>
      <p:sp>
        <p:nvSpPr>
          <p:cNvPr id="49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endParaRPr lang="en-US" sz="1800" b="0" strike="noStrike" spc="-1">
              <a:solidFill>
                <a:srgbClr val="333333"/>
              </a:solidFill>
              <a:latin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333333"/>
                </a:solidFill>
                <a:latin typeface="Arial"/>
              </a:rPr>
              <a:t>Что делать, если прослеживаемых товаров нет в сервисе ФНС</a:t>
            </a:r>
            <a:endParaRPr lang="en-US" sz="3200" b="0" strike="noStrike" spc="-1">
              <a:solidFill>
                <a:srgbClr val="333333"/>
              </a:solidFill>
              <a:latin typeface="Arial"/>
            </a:endParaRPr>
          </a:p>
        </p:txBody>
      </p:sp>
      <p:sp>
        <p:nvSpPr>
          <p:cNvPr id="499" name="TextBox 498"/>
          <p:cNvSpPr txBox="1"/>
          <p:nvPr/>
        </p:nvSpPr>
        <p:spPr>
          <a:xfrm>
            <a:off x="609480" y="1674720"/>
            <a:ext cx="10972800" cy="464976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02.08.2024 №СД-4-15/8799 </a:t>
            </a:r>
            <a:r>
              <a:rPr lang="ru-RU" sz="2000" b="1" i="1" strike="noStrike" spc="-1">
                <a:solidFill>
                  <a:srgbClr val="333333"/>
                </a:solidFill>
                <a:latin typeface="Arial"/>
              </a:rPr>
              <a:t>- </a:t>
            </a:r>
            <a:r>
              <a:rPr lang="ru-RU" sz="2000" b="0" i="1" strike="noStrike" spc="-1">
                <a:solidFill>
                  <a:srgbClr val="333333"/>
                </a:solidFill>
                <a:latin typeface="Arial"/>
              </a:rPr>
              <a:t> не каждый прослеживаемый товар можно проверить через сервис ФНС. Если нужно, чтобы контрагент подтвердил регномер партии товара, запросите у него декларацию на ввоз товаров в Россию.</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 ФНС есть специальный сервис по проверке реквизитов прослеживаемости, в т.ч. регномера партии товара (РНПТ). Найти его можно так: nalog.gov.ru &gt; «Сервисы и госуслуги» &gt; «Сведения из реестров» &gt; «Проверка прослеживаемых товаров». Из-за санкций в этот сервис подгружаются данные не обо всех прослеживаемых товарах.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Власти пытаются защитить российский бизнес от вторичных санкций. В отношении части деклараций на товары, в том числе подлежащих прослеживаемости, сейчас действует особый режим обработки и хранения. Именно поэтому в национальную систему прослеживаемости не поступает часть данных, что не позволяет участникам оборота прослеживаемых товаров проверять корректность указанных в документах РНПТ.</a:t>
            </a:r>
            <a:endParaRPr lang="en-US" sz="2000" b="0" strike="noStrike" spc="-1">
              <a:solidFill>
                <a:srgbClr val="333333"/>
              </a:solidFill>
              <a:latin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Возвращено право на применение спецрежимов ювелирами, работающими с серебром, и отменена льгота по НДС при продаже физлицам серебряных слитков</a:t>
            </a:r>
            <a:endParaRPr lang="en-US" sz="3200" b="0" strike="noStrike" spc="-1">
              <a:solidFill>
                <a:srgbClr val="333333"/>
              </a:solidFill>
              <a:latin typeface="Arial"/>
            </a:endParaRPr>
          </a:p>
        </p:txBody>
      </p:sp>
      <p:sp>
        <p:nvSpPr>
          <p:cNvPr id="501" name="TextBox 500"/>
          <p:cNvSpPr txBox="1"/>
          <p:nvPr/>
        </p:nvSpPr>
        <p:spPr>
          <a:xfrm>
            <a:off x="838080" y="2342880"/>
            <a:ext cx="10515600" cy="3833640"/>
          </a:xfrm>
          <a:prstGeom prst="rect">
            <a:avLst/>
          </a:prstGeom>
          <a:noFill/>
          <a:ln w="0">
            <a:noFill/>
          </a:ln>
        </p:spPr>
        <p:txBody>
          <a:bodyPr lIns="90000" tIns="46800" rIns="90000" bIns="46800" anchor="t">
            <a:normAutofit fontScale="97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Calibri"/>
              </a:rPr>
              <a:t> </a:t>
            </a:r>
            <a:endParaRPr lang="en-US" sz="28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ea typeface="Calibri"/>
              </a:rPr>
              <a:t>Федеральный закон от </a:t>
            </a:r>
            <a:r>
              <a:rPr lang="ru-RU" sz="2400" b="1" strike="noStrike" spc="-1">
                <a:solidFill>
                  <a:srgbClr val="333333"/>
                </a:solidFill>
                <a:latin typeface="Arial"/>
                <a:ea typeface="Calibri"/>
              </a:rPr>
              <a:t>23.03.2024 № 48-ФЗ - в</a:t>
            </a:r>
            <a:r>
              <a:rPr lang="ru-RU" sz="2400" b="0" strike="noStrike" spc="-1">
                <a:solidFill>
                  <a:srgbClr val="333333"/>
                </a:solidFill>
                <a:latin typeface="Arial"/>
                <a:ea typeface="Calibri"/>
              </a:rPr>
              <a:t>ернули возможность применения специальных налоговых режимов (УСН, ПСН, АУСН) для налогоплательщиков, которые занимаются производством и/или реализацией изделий из серебра.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ea typeface="Calibri"/>
              </a:rPr>
              <a:t>         Установлен порядок перехода таких налогоплательщиков на УСН с 1 января 2024 года (при условии уведомления налогового органа до 31 марта 2024 года) и определены особенности применения НДС в этом случае.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ea typeface="Calibri"/>
              </a:rPr>
              <a:t>                                                             </a:t>
            </a:r>
            <a:endParaRPr lang="en-US" sz="2800" b="0" strike="noStrike" spc="-1">
              <a:solidFill>
                <a:srgbClr val="333333"/>
              </a:solidFill>
              <a:latin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Уплата НДС при продаже товаров через электронные торговые площадки ( маркетплейсы)</a:t>
            </a:r>
            <a:endParaRPr lang="en-US" sz="2800" b="0" strike="noStrike" spc="-1">
              <a:solidFill>
                <a:srgbClr val="333333"/>
              </a:solidFill>
              <a:latin typeface="Arial"/>
            </a:endParaRPr>
          </a:p>
        </p:txBody>
      </p:sp>
      <p:sp>
        <p:nvSpPr>
          <p:cNvPr id="503" name="TextBox 502"/>
          <p:cNvSpPr txBox="1"/>
          <p:nvPr/>
        </p:nvSpPr>
        <p:spPr>
          <a:xfrm>
            <a:off x="609480" y="1934640"/>
            <a:ext cx="10972800" cy="4389480"/>
          </a:xfrm>
          <a:prstGeom prst="rect">
            <a:avLst/>
          </a:prstGeom>
          <a:noFill/>
          <a:ln w="0">
            <a:noFill/>
          </a:ln>
        </p:spPr>
        <p:txBody>
          <a:bodyPr lIns="90000" tIns="46800" rIns="90000" bIns="46800" anchor="t">
            <a:normAutofit fontScale="91000"/>
          </a:bodyPr>
          <a:lstStyle/>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ФЗ от 29.05.2024 №100-ФЗ - с 1 июля 2024 года </a:t>
            </a:r>
            <a:r>
              <a:rPr lang="ru-RU" sz="2000" b="0" strike="noStrike" spc="-1">
                <a:solidFill>
                  <a:srgbClr val="333333"/>
                </a:solidFill>
                <a:latin typeface="Arial"/>
              </a:rPr>
              <a:t>местом реализации товаров компаниями из ЕАЭС через электронные торговые площадки стала РФ, если товар в момент получения его покупателем-физлицом будет в России. </a:t>
            </a:r>
            <a:r>
              <a:rPr lang="ru-RU" sz="2000" b="1" strike="noStrike" spc="-1">
                <a:solidFill>
                  <a:srgbClr val="333333"/>
                </a:solidFill>
                <a:latin typeface="Arial"/>
              </a:rPr>
              <a:t>Для ИП из ЕАЭС это правило заработает с 1 января 2025 года. </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НК РФ появилась статья с нюансами исчисления и уплаты НДС при продаже товаров ЕАЭС физлицам через такие площадки (п. 6 ст. 2 закона).</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Иностранные продавцы и электронные площадки ЕАЭС встанут на налоговый учет в России (п. п. 5 и 6 ст. 1 закона).</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Налогоплательщики вправе заявить к вычету НДС по товарам (работам, услугам), если они участвуют в продаже товаров через электронные торговые площадки в ЕАЭС (п. 5 ст. 2 закона).</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Российские продавцы могут возместить НДС за 2023 год и I полугодие 2024 года, который они уплатили в ЕАЭС (ч. 1 ст. 3 закона). Для этого надо выполнить 2 условия: продавец должен уплатить налог из своих денег и не выставлять его покупателям. Вычет можно заявить в декларации за III и IV кварталы 2024 года.</a:t>
            </a:r>
            <a:endParaRPr lang="en-US" sz="2000" b="0" strike="noStrike" spc="-1">
              <a:solidFill>
                <a:srgbClr val="333333"/>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003274"/>
                </a:solidFill>
                <a:latin typeface="Arial"/>
              </a:rPr>
              <a:t>Разрешили раньше учитывать взносы ИП на упрощенке с объектом «доходы минус расходы»</a:t>
            </a:r>
            <a:br>
              <a:rPr sz="3200" dirty="0"/>
            </a:br>
            <a:endParaRPr lang="en-US" sz="2400" b="0" strike="noStrike" spc="-1" dirty="0">
              <a:solidFill>
                <a:srgbClr val="333333"/>
              </a:solidFill>
              <a:latin typeface="Arial"/>
            </a:endParaRPr>
          </a:p>
        </p:txBody>
      </p:sp>
      <p:graphicFrame>
        <p:nvGraphicFramePr>
          <p:cNvPr id="198" name="Таблица 197"/>
          <p:cNvGraphicFramePr/>
          <p:nvPr/>
        </p:nvGraphicFramePr>
        <p:xfrm>
          <a:off x="919080" y="1847880"/>
          <a:ext cx="10972800" cy="4608360"/>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112248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FFFFFF"/>
                          </a:solidFill>
                          <a:latin typeface="TextbookNewWeb"/>
                        </a:rPr>
                        <a:t>Как станет с</a:t>
                      </a:r>
                      <a:r>
                        <a:rPr lang="ru-RU" sz="2400" b="0" strike="noStrike" spc="-1">
                          <a:solidFill>
                            <a:srgbClr val="FFFFFF"/>
                          </a:solidFill>
                          <a:latin typeface="Arial"/>
                        </a:rPr>
                        <a:t> </a:t>
                      </a:r>
                      <a:r>
                        <a:rPr lang="ru-RU" sz="2400" b="1" strike="noStrike" spc="-1">
                          <a:solidFill>
                            <a:srgbClr val="FFFFFF"/>
                          </a:solidFill>
                          <a:latin typeface="Arial"/>
                        </a:rPr>
                        <a:t>1 января 2025 года</a:t>
                      </a:r>
                      <a:endParaRPr lang="en-US" sz="2400" b="0" strike="noStrike" spc="-1">
                        <a:solidFill>
                          <a:srgbClr val="333333"/>
                        </a:solidFill>
                        <a:latin typeface="Arial"/>
                      </a:endParaRPr>
                    </a:p>
                  </a:txBody>
                  <a:tcPr marL="122040" marR="44460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FFFFFF"/>
                          </a:solidFill>
                          <a:latin typeface="TextbookNewWeb"/>
                        </a:rPr>
                        <a:t>Как сейчас</a:t>
                      </a:r>
                      <a:endParaRPr lang="en-US" sz="2400" b="0" strike="noStrike" spc="-1">
                        <a:solidFill>
                          <a:srgbClr val="333333"/>
                        </a:solidFill>
                        <a:latin typeface="Arial"/>
                      </a:endParaRPr>
                    </a:p>
                  </a:txBody>
                  <a:tcPr marL="122040" marR="44460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34858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Фиксированные взносы и 1 процент с превышения дохода в 300 000 руб. разрешат учитывать в расходах без оплаты</a:t>
                      </a:r>
                      <a:endParaRPr lang="en-US" sz="2400" b="0" strike="noStrike" spc="-1" dirty="0">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Страховые взносы за себя ИП на упрощенке с объектом «доходы минус расходы» учитывают после уплаты</a:t>
                      </a:r>
                      <a:endParaRPr lang="en-US" sz="2400" b="0" strike="noStrike" spc="-1" dirty="0">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bl>
          </a:graphicData>
        </a:graphic>
      </p:graphicFrame>
      <p:sp>
        <p:nvSpPr>
          <p:cNvPr id="199"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9B30A0E-16F5-48E0-B763-5D52E91A7A64}" type="slidenum">
              <a:rPr lang="ru-RU" sz="1800" b="0" strike="noStrike" spc="-1">
                <a:solidFill>
                  <a:srgbClr val="333333"/>
                </a:solidFill>
                <a:latin typeface="Arial"/>
              </a:rPr>
              <a:t>16</a:t>
            </a:fld>
            <a:endParaRPr lang="en-US" sz="1800" b="0" strike="noStrike" spc="-1">
              <a:solidFill>
                <a:srgbClr val="333333"/>
              </a:solidFill>
              <a:latin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extBox 503"/>
          <p:cNvSpPr txBox="1"/>
          <p:nvPr/>
        </p:nvSpPr>
        <p:spPr>
          <a:xfrm>
            <a:off x="641520" y="1482480"/>
            <a:ext cx="11383920" cy="43894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С 1 января 2024 года  освобождение от обложения НДС не  применяется к апартаментам. </a:t>
            </a:r>
            <a:endParaRPr lang="en-US" sz="2200" b="0" strike="noStrike" spc="-1">
              <a:solidFill>
                <a:srgbClr val="333333"/>
              </a:solidFill>
              <a:latin typeface="Arial"/>
            </a:endParaRPr>
          </a:p>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Застройщики не вправе применять льготу, предусмотренную для заключенных в соответствии с Законом от 30.12.2004 №214-ФЗ договоров долевого участия в строительстве многоквартирных домов (ДДУ), к строительству помещений, предназначенных для временного проживания (без права на постоянную регистрацию), в том числе апартаментов.</a:t>
            </a:r>
            <a:endParaRPr lang="en-US" sz="2200" b="0" strike="noStrike" spc="-1">
              <a:solidFill>
                <a:srgbClr val="333333"/>
              </a:solidFill>
              <a:latin typeface="Arial"/>
            </a:endParaRPr>
          </a:p>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1E1E1E"/>
                </a:solidFill>
                <a:latin typeface="Arial"/>
              </a:rPr>
              <a:t>Касается объектов, разрешение на строительство которых получено с 1 января 2024 года.</a:t>
            </a:r>
            <a:endParaRPr lang="en-US" sz="2200" b="0" strike="noStrike" spc="-1">
              <a:solidFill>
                <a:srgbClr val="333333"/>
              </a:solidFill>
              <a:latin typeface="Arial"/>
            </a:endParaRPr>
          </a:p>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Льготу можно применять в отношении нежилых помещений – гаражей, машино-мест, входящих в состав многоквартирного дома (пп.23 п.3 ст.149 НК)</a:t>
            </a:r>
            <a:endParaRPr lang="en-US" sz="2200" b="0" strike="noStrike" spc="-1">
              <a:solidFill>
                <a:srgbClr val="333333"/>
              </a:solidFill>
              <a:latin typeface="Arial"/>
            </a:endParaRPr>
          </a:p>
          <a:p>
            <a:pPr marL="246960" indent="-2469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200"/>
            </a:br>
            <a:endParaRPr lang="en-US" sz="2200" b="0" strike="noStrike" spc="-1">
              <a:solidFill>
                <a:srgbClr val="333333"/>
              </a:solidFill>
              <a:latin typeface="Arial"/>
            </a:endParaRPr>
          </a:p>
        </p:txBody>
      </p:sp>
      <p:sp>
        <p:nvSpPr>
          <p:cNvPr id="505" name="PlaceHolder 1"/>
          <p:cNvSpPr>
            <a:spLocks noGrp="1"/>
          </p:cNvSpPr>
          <p:nvPr>
            <p:ph type="title"/>
          </p:nvPr>
        </p:nvSpPr>
        <p:spPr>
          <a:xfrm>
            <a:off x="641160" y="343080"/>
            <a:ext cx="8258040" cy="7236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 ФЗ №389-ФЗ от 31.07.2023</a:t>
            </a:r>
            <a:endParaRPr lang="en-US" sz="2600" b="0" strike="noStrike" spc="-1">
              <a:solidFill>
                <a:srgbClr val="333333"/>
              </a:solidFill>
              <a:latin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Апартаменты </a:t>
            </a:r>
            <a:endParaRPr lang="en-US" sz="5000" b="0" strike="noStrike" spc="-1">
              <a:solidFill>
                <a:srgbClr val="333333"/>
              </a:solidFill>
              <a:latin typeface="Arial"/>
            </a:endParaRPr>
          </a:p>
        </p:txBody>
      </p:sp>
      <p:sp>
        <p:nvSpPr>
          <p:cNvPr id="507" name="TextBox 50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соответствии с жилищным законодательством апартаменты жилым помещением не признаются, так как они не предназначены для постоянного проживания </a:t>
            </a:r>
            <a:r>
              <a:rPr lang="ru-RU" sz="2000" b="1" strike="noStrike" spc="-1">
                <a:solidFill>
                  <a:srgbClr val="333333"/>
                </a:solidFill>
                <a:latin typeface="Arial"/>
              </a:rPr>
              <a:t>(ч.2 ст.15 ЖК). </a:t>
            </a:r>
            <a:r>
              <a:rPr lang="ru-RU" sz="2000" b="0" strike="noStrike" spc="-1">
                <a:solidFill>
                  <a:srgbClr val="333333"/>
                </a:solidFill>
                <a:latin typeface="Arial"/>
              </a:rPr>
              <a:t>А льготы устанавливаются, чтобы способствовать обеспечению граждан жильем.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Здания, в которых находятся апартаменты, предназначены для размещения офисов или гостиниц. Но при этом в таких помещениях есть все нужные условия для проживания.</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Часто застройщики возводят апарт-отели на местах бывших промзон и заводов, где запрещается жилое строительство. Как следствие, им не нужно создавать дополнительную инфраструктуру – строить школы, поликлиники, детсады и пр.</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Доля апартаментов в строительных объемах, например в Москве, не превышает 10 процентов.</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Поэтому жилье в апартаментах дешевле, чем обычные квартиры, и именно в этом и заключается интерес клиентов к покупке «нежилой» недвижимости.</a:t>
            </a:r>
            <a:endParaRPr lang="en-US" sz="2000" b="0" strike="noStrike" spc="-1">
              <a:solidFill>
                <a:srgbClr val="333333"/>
              </a:solidFill>
              <a:latin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609480" y="30744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ФЗ от 27.11.2023 №539-ФЗ</a:t>
            </a:r>
            <a:endParaRPr lang="en-US" sz="2600" b="0" strike="noStrike" spc="-1">
              <a:solidFill>
                <a:srgbClr val="333333"/>
              </a:solidFill>
              <a:latin typeface="Arial"/>
            </a:endParaRPr>
          </a:p>
        </p:txBody>
      </p:sp>
      <p:sp>
        <p:nvSpPr>
          <p:cNvPr id="509" name="TextBox 508"/>
          <p:cNvSpPr txBox="1"/>
          <p:nvPr/>
        </p:nvSpPr>
        <p:spPr>
          <a:xfrm>
            <a:off x="433080" y="1141560"/>
            <a:ext cx="11426760" cy="4389120"/>
          </a:xfrm>
          <a:prstGeom prst="rect">
            <a:avLst/>
          </a:prstGeom>
          <a:noFill/>
          <a:ln w="0">
            <a:noFill/>
          </a:ln>
        </p:spPr>
        <p:txBody>
          <a:bodyPr lIns="90000" tIns="46800" rIns="90000" bIns="46800" anchor="t">
            <a:normAutofit fontScale="91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Новый п. 4 ст.151 «</a:t>
            </a:r>
            <a:r>
              <a:rPr lang="ru-RU" sz="2400" b="1" strike="noStrike" spc="-1">
                <a:solidFill>
                  <a:srgbClr val="333333"/>
                </a:solidFill>
                <a:latin typeface="Arial"/>
              </a:rPr>
              <a:t>Особенности налогообложения при ввозе товаров на территорию РФ»  -  </a:t>
            </a:r>
            <a:r>
              <a:rPr lang="ru-RU" sz="2400" b="0" strike="noStrike" spc="-1">
                <a:solidFill>
                  <a:srgbClr val="333333"/>
                </a:solidFill>
                <a:latin typeface="Arial"/>
              </a:rPr>
              <a:t>исчислять и платить НДС при ввозе товаров из стран ЕАЭС обязаны организации или ИП, которые выступают в посреднических договорах:</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поверенным;</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комиссионером;</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агентом.</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Уплатить налог надо не позднее 20-го числа месяца, следующего за месяцем принятия посредником на учет импортированных товаров.</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Поправки действуют с 01.01.2024</a:t>
            </a:r>
            <a:r>
              <a:rPr lang="ru-RU" sz="2400" b="0" strike="noStrike" spc="-1">
                <a:solidFill>
                  <a:srgbClr val="333333"/>
                </a:solidFill>
                <a:latin typeface="Arial"/>
              </a:rPr>
              <a:t>, </a:t>
            </a:r>
            <a:r>
              <a:rPr lang="ru-RU" sz="2400" b="1" strike="noStrike" spc="-1">
                <a:solidFill>
                  <a:srgbClr val="333333"/>
                </a:solidFill>
                <a:latin typeface="Arial"/>
              </a:rPr>
              <a:t>но применяются в отношении товаров, которые приняты на учет посредником 01.01.2025 или позже.</a:t>
            </a:r>
            <a:endParaRPr lang="en-US" sz="2400" b="0" strike="noStrike" spc="-1">
              <a:solidFill>
                <a:srgbClr val="333333"/>
              </a:solidFill>
              <a:latin typeface="Aria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Разъяснения МФ по п.4 ст.151 НК</a:t>
            </a:r>
            <a:endParaRPr lang="en-US" sz="4000" b="0" strike="noStrike" spc="-1">
              <a:solidFill>
                <a:srgbClr val="333333"/>
              </a:solidFill>
              <a:latin typeface="Arial"/>
            </a:endParaRPr>
          </a:p>
        </p:txBody>
      </p:sp>
      <p:sp>
        <p:nvSpPr>
          <p:cNvPr id="511" name="TextBox 510"/>
          <p:cNvSpPr txBox="1"/>
          <p:nvPr/>
        </p:nvSpPr>
        <p:spPr>
          <a:xfrm>
            <a:off x="609480" y="1258560"/>
            <a:ext cx="10972800" cy="506556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20.03.2024 №03-07-13/1/24930</a:t>
            </a:r>
            <a:r>
              <a:rPr lang="ru-RU" sz="2000" b="0" strike="noStrike" spc="-1">
                <a:solidFill>
                  <a:srgbClr val="333333"/>
                </a:solidFill>
                <a:latin typeface="Arial"/>
              </a:rPr>
              <a:t> - комиссионер, агент или поверенный обязан заплатить НДС при ввозе товаров из ЕАЭС (п.4 ст.151 НК). При этом принять налог к вычету вправе собственник товара, то есть доверитель или принципал. </a:t>
            </a:r>
            <a:r>
              <a:rPr lang="ru-RU" sz="2000" b="1" strike="noStrike" spc="-1">
                <a:solidFill>
                  <a:srgbClr val="333333"/>
                </a:solidFill>
                <a:latin typeface="Arial"/>
              </a:rPr>
              <a:t>Пропишите в договоре обязанность посредника представить документы для вычета НДС. </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Для посредников, которые покупают товар для доверителей, новая обязанность действует с 1 января 2024 года. Уплатить налог нужно не позднее 20-го числа месяца, следующего за месяцем, когда посредник примет импортированные товары на учет. Посредник обязан оформить в том числе налоговую декларацию по косвенным налогам и заявление о ввозе товаров и уплате косвенных налогов (п.20 приложения №18 к Договору об ЕАЭС от 29.0.2014). Но при этом было неясно, кто вправе заявить уплаченный НДС к вычету.</a:t>
            </a:r>
            <a:endParaRPr lang="en-US" sz="18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МФ пояснил, что входной НДС по товарам, которые импортированы из стран ЕАЭС, надо вычитать по правилам той страны</a:t>
            </a:r>
            <a:r>
              <a:rPr lang="ru-RU" sz="2000" b="1" strike="noStrike" spc="-1">
                <a:solidFill>
                  <a:srgbClr val="333333"/>
                </a:solidFill>
                <a:latin typeface="Arial"/>
              </a:rPr>
              <a:t>, где находится покупатель</a:t>
            </a:r>
            <a:r>
              <a:rPr lang="ru-RU" sz="2000" b="0" strike="noStrike" spc="-1">
                <a:solidFill>
                  <a:srgbClr val="333333"/>
                </a:solidFill>
                <a:latin typeface="Arial"/>
              </a:rPr>
              <a:t> (п.26 приложения №18). По российским правилам такой вычет возможен, если НДС на границе уплачен, а товары приняты к учету и будут использованы в облагаемой налогом деятельности (п.2 ст. 171, п.1 ст. 171 НК). Для этого покупатель товара должен включить в книгу покупок заявление о ввозе товаров (пп.«е» п.6 Правил ведения книги покупок, утв. Постановлением №1137). При этом на заявлении должны быть отметки налоговиков об уплате НДС.</a:t>
            </a:r>
            <a:endParaRPr lang="en-US" sz="2000" b="0" strike="noStrike" spc="-1">
              <a:solidFill>
                <a:srgbClr val="333333"/>
              </a:solidFill>
              <a:latin typeface="Arial"/>
            </a:endParaRPr>
          </a:p>
          <a:p>
            <a:pPr marL="244440" indent="-2444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Письмо МФ от 20.03.2024 №03-07-13/1/24930</a:t>
            </a:r>
            <a:endParaRPr lang="en-US" sz="3600" b="0" strike="noStrike" spc="-1">
              <a:solidFill>
                <a:srgbClr val="333333"/>
              </a:solidFill>
              <a:latin typeface="Arial"/>
            </a:endParaRPr>
          </a:p>
        </p:txBody>
      </p:sp>
      <p:sp>
        <p:nvSpPr>
          <p:cNvPr id="513" name="TextBox 512"/>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Для посредников, которые продают товары из ЕАЭС, п.4 ст. 151 НК действует с 1 января 2025 года. </a:t>
            </a:r>
            <a:r>
              <a:rPr lang="ru-RU" sz="2000" b="0" strike="noStrike" spc="-1">
                <a:solidFill>
                  <a:srgbClr val="333333"/>
                </a:solidFill>
                <a:latin typeface="Arial"/>
              </a:rPr>
              <a:t>Т.о., заявить вычет вправе доверитель или принципал. Для этого нужно получить от посредника копию заявления о ввозе товаров и документы, которые подтверждают уплату налога. А также принять к учету сами товары.</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Ведь посредник не становится налоговым агентом в смысле ст. 161 НК, когда можно принять к вычету уплаченный налоговым агентом НДС. Кроме того, посредник в принципе не может использовать чужой товар в деятельности, которая облагается НДС. Фактически налог уплачен за счет доверителя, поэтому право на вычет сохраняется за ним.</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Еще до поправок при ввозе товаров на территорию России нередко НДС уплачивал посредник, а не доверитель. Минфин и тогда разъяснял, что право на вычет есть только у принципала. Для этого достаточно принять товары к учету и предъявить документы об уплате НДС агентом – письмо  от 04.09.2018 №03-07-08/69231. </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Желательно заранее включить в договор с посредником обязанность представить копию заявления и платежных документов и срок их передачи.</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Ввоз товаров из ЕАЭС - особенности заполнения  документов для комиссионеро</a:t>
            </a:r>
            <a:r>
              <a:rPr lang="ru-RU" sz="3200" b="1" strike="noStrike" spc="-1">
                <a:solidFill>
                  <a:srgbClr val="333333"/>
                </a:solidFill>
                <a:latin typeface="Arial"/>
              </a:rPr>
              <a:t>в</a:t>
            </a:r>
            <a:endParaRPr lang="en-US" sz="3200" b="0" strike="noStrike" spc="-1">
              <a:solidFill>
                <a:srgbClr val="333333"/>
              </a:solidFill>
              <a:latin typeface="Arial"/>
            </a:endParaRPr>
          </a:p>
        </p:txBody>
      </p:sp>
      <p:sp>
        <p:nvSpPr>
          <p:cNvPr id="515" name="TextBox 51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04.04.2024 №СД-4-3/3936 </a:t>
            </a:r>
            <a:r>
              <a:rPr lang="ru-RU" sz="2400" b="0" strike="noStrike" spc="-1">
                <a:solidFill>
                  <a:srgbClr val="333333"/>
                </a:solidFill>
                <a:latin typeface="Arial"/>
              </a:rPr>
              <a:t>- с 1 января 2024 года изменился порядок уплаты НДС для комиссионеров (поверенных и агентов) при ввозе товаров в РФ из государств - членов ЕАЭС</a:t>
            </a:r>
            <a:r>
              <a:rPr lang="en-US" sz="2400" b="0" strike="noStrike" spc="-1">
                <a:solidFill>
                  <a:srgbClr val="333333"/>
                </a:solidFill>
                <a:latin typeface="Arial"/>
              </a:rPr>
              <a:t>:</a:t>
            </a:r>
            <a:r>
              <a:rPr lang="ru-RU" sz="2400" b="0" strike="noStrike" spc="-1">
                <a:solidFill>
                  <a:srgbClr val="333333"/>
                </a:solidFill>
                <a:latin typeface="Arial"/>
              </a:rPr>
              <a:t>  при ввозе такой продукции налог исчисляют и уплачивают  комиссионеры по договорам комиссии с покупкой товаров для комитента. Вычет налога делают комитенты после принятия на учет товаров. Оформление документов</a:t>
            </a:r>
            <a:r>
              <a:rPr lang="en-US" sz="2400" b="0" strike="noStrike" spc="-1">
                <a:solidFill>
                  <a:srgbClr val="333333"/>
                </a:solidFill>
                <a:latin typeface="Arial"/>
              </a:rPr>
              <a:t>:</a:t>
            </a:r>
            <a:r>
              <a:rPr lang="ru-RU" sz="2400" b="0" strike="noStrike" spc="-1">
                <a:solidFill>
                  <a:srgbClr val="333333"/>
                </a:solidFill>
                <a:latin typeface="Arial"/>
              </a:rPr>
              <a:t> при заполнении </a:t>
            </a:r>
            <a:r>
              <a:rPr lang="ru-RU" sz="2400" b="1" strike="noStrike" spc="-1">
                <a:solidFill>
                  <a:srgbClr val="333333"/>
                </a:solidFill>
                <a:latin typeface="Arial"/>
              </a:rPr>
              <a:t>заявления комиссионер</a:t>
            </a:r>
            <a:r>
              <a:rPr lang="ru-RU" sz="2400" b="0" strike="noStrike" spc="-1">
                <a:solidFill>
                  <a:srgbClr val="333333"/>
                </a:solidFill>
                <a:latin typeface="Arial"/>
              </a:rPr>
              <a:t> должен указать</a:t>
            </a:r>
            <a:r>
              <a:rPr lang="ru-RU" sz="2400" b="1" strike="noStrike" spc="-1">
                <a:solidFill>
                  <a:srgbClr val="333333"/>
                </a:solidFill>
                <a:latin typeface="Arial"/>
              </a:rPr>
              <a:t>:</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в строке 02 раздела 1 – себя;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в строке 05 раздела 1 – номер и дату договора, контракта </a:t>
            </a:r>
            <a:r>
              <a:rPr lang="ru-RU" sz="2400" b="0" strike="noStrike" spc="-1">
                <a:solidFill>
                  <a:srgbClr val="333333"/>
                </a:solidFill>
                <a:latin typeface="Arial"/>
              </a:rPr>
              <a:t>или спецификации;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в разделе 3 – ничего.</a:t>
            </a:r>
            <a:endParaRPr lang="en-US" sz="2400" b="0" strike="noStrike" spc="-1">
              <a:solidFill>
                <a:srgbClr val="333333"/>
              </a:solidFill>
              <a:latin typeface="Aria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003274"/>
                </a:solidFill>
                <a:latin typeface="Arial"/>
              </a:rPr>
              <a:t>Ввоз товаров из ЕАЭС - </a:t>
            </a:r>
            <a:r>
              <a:rPr lang="en-US" sz="2400" b="1" strike="noStrike" spc="-1">
                <a:solidFill>
                  <a:srgbClr val="003274"/>
                </a:solidFill>
                <a:latin typeface="Arial"/>
              </a:rPr>
              <a:t> </a:t>
            </a:r>
            <a:r>
              <a:rPr lang="ru-RU" sz="2400" b="1" strike="noStrike" spc="-1">
                <a:solidFill>
                  <a:srgbClr val="003274"/>
                </a:solidFill>
                <a:latin typeface="Arial"/>
              </a:rPr>
              <a:t>заполнение  документов  комиссионером</a:t>
            </a:r>
            <a:endParaRPr lang="en-US" sz="2400" b="0" strike="noStrike" spc="-1">
              <a:solidFill>
                <a:srgbClr val="333333"/>
              </a:solidFill>
              <a:latin typeface="Arial"/>
            </a:endParaRPr>
          </a:p>
        </p:txBody>
      </p:sp>
      <p:sp>
        <p:nvSpPr>
          <p:cNvPr id="517" name="TextBox 516"/>
          <p:cNvSpPr txBox="1"/>
          <p:nvPr/>
        </p:nvSpPr>
        <p:spPr>
          <a:xfrm>
            <a:off x="609480" y="1026720"/>
            <a:ext cx="10972800" cy="5297400"/>
          </a:xfrm>
          <a:prstGeom prst="rect">
            <a:avLst/>
          </a:prstGeom>
          <a:noFill/>
          <a:ln w="0">
            <a:noFill/>
          </a:ln>
        </p:spPr>
        <p:txBody>
          <a:bodyPr lIns="90000" tIns="46800" rIns="90000" bIns="46800" anchor="t">
            <a:normAutofit fontScale="91000"/>
          </a:bodyPr>
          <a:lstStyle/>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Часть 1 журнала учета комиссионер заполняет в разрезе комитентов</a:t>
            </a:r>
            <a:r>
              <a:rPr lang="en-US" sz="2000" b="1" strike="noStrike" spc="-1">
                <a:solidFill>
                  <a:srgbClr val="333333"/>
                </a:solidFill>
                <a:latin typeface="Arial"/>
              </a:rPr>
              <a:t>:</a:t>
            </a:r>
            <a:r>
              <a:rPr lang="ru-RU" sz="2000" b="1" strike="noStrike" spc="-1">
                <a:solidFill>
                  <a:srgbClr val="333333"/>
                </a:solidFill>
                <a:latin typeface="Arial"/>
              </a:rPr>
              <a:t> </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графе 3 нужно отметить код вида операции 01;</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4 – номер и дату регистрации заявления;</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8 – наименование комитента;</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9 – ИНН и КПП комитента;</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14 – суммарную налоговую базу для каждого комитента;</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15 – сумму НДС, которую заплатили при ввозе товаров для каждого комитента.</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части 2 журнала учета комиссионер отражает</a:t>
            </a:r>
            <a:r>
              <a:rPr lang="en-US" sz="2000" b="1" strike="noStrike" spc="-1">
                <a:solidFill>
                  <a:srgbClr val="333333"/>
                </a:solidFill>
                <a:latin typeface="Arial"/>
              </a:rPr>
              <a:t>: </a:t>
            </a:r>
            <a:r>
              <a:rPr lang="ru-RU" sz="2000" b="1" strike="noStrike" spc="-1">
                <a:solidFill>
                  <a:srgbClr val="333333"/>
                </a:solidFill>
                <a:latin typeface="Arial"/>
              </a:rPr>
              <a:t> </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графе 3 – код вида операции 01;</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4 – номер и дату регистрации заявления;</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8 – наименование продавца;</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9 – ничего;</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14 – итоговую налоговую базу;</a:t>
            </a:r>
            <a:endParaRPr lang="en-US" sz="20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графе 15 – итоговую сумму НДС.</a:t>
            </a:r>
            <a:endParaRPr lang="en-US" sz="2000" b="0" strike="noStrike" spc="-1">
              <a:solidFill>
                <a:srgbClr val="333333"/>
              </a:solidFill>
              <a:latin typeface="Aria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03274"/>
                </a:solidFill>
                <a:latin typeface="Arial"/>
              </a:rPr>
              <a:t>Ввоз товаров из ЕАЭС - </a:t>
            </a:r>
            <a:r>
              <a:rPr lang="en-US" sz="3600" b="1" strike="noStrike" spc="-1">
                <a:solidFill>
                  <a:srgbClr val="003274"/>
                </a:solidFill>
                <a:latin typeface="Arial"/>
              </a:rPr>
              <a:t> </a:t>
            </a:r>
            <a:r>
              <a:rPr lang="ru-RU" sz="3600" b="1" strike="noStrike" spc="-1">
                <a:solidFill>
                  <a:srgbClr val="003274"/>
                </a:solidFill>
                <a:latin typeface="Arial"/>
              </a:rPr>
              <a:t>заполнение  документов  комитентом</a:t>
            </a:r>
            <a:endParaRPr lang="en-US" sz="3600" b="0" strike="noStrike" spc="-1">
              <a:solidFill>
                <a:srgbClr val="333333"/>
              </a:solidFill>
              <a:latin typeface="Arial"/>
            </a:endParaRPr>
          </a:p>
        </p:txBody>
      </p:sp>
      <p:sp>
        <p:nvSpPr>
          <p:cNvPr id="519" name="TextBox 51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В книге покупок комитент указывает</a:t>
            </a:r>
            <a:r>
              <a:rPr lang="en-US" sz="2400" b="0" strike="noStrike" spc="-1">
                <a:solidFill>
                  <a:srgbClr val="333333"/>
                </a:solidFill>
                <a:latin typeface="Arial"/>
              </a:rPr>
              <a:t>:</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графе 2 – код вида операции 46;</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графе 3 – номер и дату регистрации заявления с отметкой об уплате налога;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графах 11 и 12 – наименование и ИНН/КПП комиссионера;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графе 14 – налоговую базу в части стоимости товаров конкретного покупателя;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графе 15 – сумму НДС к вычету в текущем налоговом периоде.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Аналогично заполняют документы  поверенные (агенты) и доверители (принципалы).</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Особый порядок исчисления НДС </a:t>
            </a:r>
            <a:endParaRPr lang="en-US" sz="4000" b="0" strike="noStrike" spc="-1">
              <a:solidFill>
                <a:srgbClr val="333333"/>
              </a:solidFill>
              <a:latin typeface="Arial"/>
            </a:endParaRPr>
          </a:p>
        </p:txBody>
      </p:sp>
      <p:sp>
        <p:nvSpPr>
          <p:cNvPr id="521" name="TextBox 520"/>
          <p:cNvSpPr txBox="1"/>
          <p:nvPr/>
        </p:nvSpPr>
        <p:spPr>
          <a:xfrm>
            <a:off x="609480" y="1934640"/>
            <a:ext cx="10972800" cy="438948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  </a:t>
            </a:r>
            <a:r>
              <a:rPr lang="ru-RU" sz="2800" b="1" strike="noStrike" spc="-1">
                <a:solidFill>
                  <a:srgbClr val="333333"/>
                </a:solidFill>
                <a:latin typeface="Arial"/>
              </a:rPr>
              <a:t>Федеральный закон от 19.12.2023 № 612-ФЗ</a:t>
            </a:r>
            <a:endParaRPr lang="en-US" sz="28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   </a:t>
            </a:r>
            <a:r>
              <a:rPr lang="ru-RU" sz="3100" b="0" strike="noStrike" spc="-1">
                <a:solidFill>
                  <a:srgbClr val="333333"/>
                </a:solidFill>
                <a:latin typeface="Arial"/>
              </a:rPr>
              <a:t> </a:t>
            </a:r>
            <a:r>
              <a:rPr lang="ru-RU" sz="2400" b="0" strike="noStrike" spc="-1">
                <a:solidFill>
                  <a:srgbClr val="333333"/>
                </a:solidFill>
                <a:latin typeface="Arial"/>
              </a:rPr>
              <a:t>С </a:t>
            </a:r>
            <a:r>
              <a:rPr lang="ru-RU" sz="2400" b="1" strike="noStrike" spc="-1">
                <a:solidFill>
                  <a:srgbClr val="333333"/>
                </a:solidFill>
                <a:latin typeface="Arial"/>
              </a:rPr>
              <a:t>1 апреля 2024 года </a:t>
            </a:r>
            <a:r>
              <a:rPr lang="ru-RU" sz="2400" b="0" strike="noStrike" spc="-1">
                <a:solidFill>
                  <a:srgbClr val="333333"/>
                </a:solidFill>
                <a:latin typeface="Arial"/>
              </a:rPr>
              <a:t>при реализации автомобилей, приобретенных у продавца, который определял налоговую базу по НДС по правилам  п. 5.1 ст. 154 НК РФ (приобретал у физического лица, не являющегося плательщиком НДС), определять налоговую базу по </a:t>
            </a:r>
            <a:r>
              <a:rPr lang="ru-RU" sz="2400" b="1" strike="noStrike" spc="-1">
                <a:solidFill>
                  <a:srgbClr val="333333"/>
                </a:solidFill>
                <a:latin typeface="Arial"/>
              </a:rPr>
              <a:t>НДС как разницу между продажной ценой с учетом НДС и покупной ценой с учетом НДС, предъявленного налогоплательщику</a:t>
            </a:r>
            <a:r>
              <a:rPr lang="ru-RU" sz="2400" b="0" strike="noStrike" spc="-1">
                <a:solidFill>
                  <a:srgbClr val="333333"/>
                </a:solidFill>
                <a:latin typeface="Arial"/>
              </a:rPr>
              <a:t> (п.5.2 ст.154 НК РФ).</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Информация ФНС</a:t>
            </a:r>
            <a:r>
              <a:rPr lang="en-US" sz="2800" b="0" strike="noStrike" spc="-1">
                <a:solidFill>
                  <a:srgbClr val="003274"/>
                </a:solidFill>
                <a:latin typeface="Arial"/>
              </a:rPr>
              <a:t>:</a:t>
            </a:r>
            <a:r>
              <a:rPr lang="ru-RU" sz="2800" b="0" strike="noStrike" spc="-1">
                <a:solidFill>
                  <a:srgbClr val="003274"/>
                </a:solidFill>
                <a:latin typeface="Arial"/>
              </a:rPr>
              <a:t> "Как регистрировать счета-фактуры в книге продаж при реализации б/у автомобилей и мотоциклов со II квартала 2024 года"</a:t>
            </a:r>
            <a:br>
              <a:rPr sz="3200"/>
            </a:br>
            <a:endParaRPr lang="en-US" sz="2800" b="0" strike="noStrike" spc="-1">
              <a:solidFill>
                <a:srgbClr val="333333"/>
              </a:solidFill>
              <a:latin typeface="Arial"/>
            </a:endParaRPr>
          </a:p>
        </p:txBody>
      </p:sp>
      <p:sp>
        <p:nvSpPr>
          <p:cNvPr id="523" name="TextBox 52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ФНС даны разъяснения, касающиеся составления и регистрации счетов-фактур в книге продаж при реализации б/у автомобилей и мотоциклов, купленных у физлиц</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По  новым правилам  определения налоговой базы при первой и последующих продажах таких транспортных средств, рекомендуем составлять счета-фактуры в порядке, установленном п. 5.1 ст. 154 НК.</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регистрации счета-фактуры в книге продаж в графе "2" следует указать код вида операции "47". Счета-фактуры, полученные покупателем от продавца, в книге покупок не регистрируются.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Разрешили раньше учитывать взносы ИП на упрощенке с объектом «доходы минус расходы»</a:t>
            </a:r>
            <a:endParaRPr lang="en-US" sz="3200" b="0" strike="noStrike" spc="-1">
              <a:solidFill>
                <a:srgbClr val="333333"/>
              </a:solidFill>
              <a:latin typeface="Arial"/>
            </a:endParaRPr>
          </a:p>
        </p:txBody>
      </p:sp>
      <p:sp>
        <p:nvSpPr>
          <p:cNvPr id="201" name="TextBox 20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 аналогии со взносами на УСН с объектом «доходы» ИП на УСН с объектом «доходы минус расходы» с 2025 года будут учитывать взносы по принадлежности к периоду ( пп.3 п.2 ст. 346.17 НК). Факт уплаты значения не имеет. При этом взносы, уплаченные после 1 января 2025 года за предыдущие периоды, предприниматель сможет включить в расходы 2025—2027 годов.</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i="1" strike="noStrike" spc="-1">
                <a:solidFill>
                  <a:srgbClr val="333333"/>
                </a:solidFill>
                <a:latin typeface="Arial"/>
              </a:rPr>
              <a:t>Можно пересмотреть график платежей ИП, т.к. с</a:t>
            </a:r>
            <a:r>
              <a:rPr lang="ru-RU" sz="2400" b="0" i="1" strike="noStrike" spc="-1">
                <a:solidFill>
                  <a:srgbClr val="333333"/>
                </a:solidFill>
                <a:latin typeface="Arial"/>
              </a:rPr>
              <a:t>танет невыгодно платить взносы заранее. Переплаты в расходах не сможете учесть, пока не наступит срок перечисления взносов. Надо будет внимательно   следить, чтобы вовремя заплатить учтенные в расходах взносы.</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p:cNvSpPr>
          <p:nvPr>
            <p:ph type="title"/>
          </p:nvPr>
        </p:nvSpPr>
        <p:spPr>
          <a:xfrm>
            <a:off x="706320" y="344160"/>
            <a:ext cx="8258400" cy="4381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 2022-2024</a:t>
            </a:r>
            <a:endParaRPr lang="en-US" sz="2600" b="0" strike="noStrike" spc="-1">
              <a:solidFill>
                <a:srgbClr val="333333"/>
              </a:solidFill>
              <a:latin typeface="Arial"/>
            </a:endParaRPr>
          </a:p>
        </p:txBody>
      </p:sp>
      <p:sp>
        <p:nvSpPr>
          <p:cNvPr id="525" name="TextBox 524"/>
          <p:cNvSpPr txBox="1"/>
          <p:nvPr/>
        </p:nvSpPr>
        <p:spPr>
          <a:xfrm>
            <a:off x="275760" y="953640"/>
            <a:ext cx="11712600" cy="5396040"/>
          </a:xfrm>
          <a:prstGeom prst="rect">
            <a:avLst/>
          </a:prstGeom>
          <a:noFill/>
          <a:ln w="0">
            <a:noFill/>
          </a:ln>
        </p:spPr>
        <p:txBody>
          <a:bodyPr lIns="90000" tIns="46800" rIns="90000" bIns="46800" anchor="t">
            <a:normAutofit fontScale="95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Федеральный закон от 21.11.2022 №443-ФЗ</a:t>
            </a:r>
            <a:r>
              <a:rPr lang="ru-RU" sz="2200" b="0" strike="noStrike" spc="-1">
                <a:solidFill>
                  <a:srgbClr val="333333"/>
                </a:solidFill>
                <a:latin typeface="Arial"/>
              </a:rPr>
              <a:t>  - от НДС освободили безвозмездную передачу не облагаемого НДФЛ (п.93 с.217 НК РФ) дохода в виде имущества мобилизованным и контрактникам, членам их семей (п.п.40 п.2 ст.149 НК РФ).     Изменения распространяются на отношения с </a:t>
            </a:r>
            <a:r>
              <a:rPr lang="ru-RU" sz="2200" b="1" strike="noStrike" spc="-1">
                <a:solidFill>
                  <a:srgbClr val="333333"/>
                </a:solidFill>
                <a:latin typeface="Arial"/>
              </a:rPr>
              <a:t>1 января 2022 года</a:t>
            </a:r>
            <a:r>
              <a:rPr lang="ru-RU" sz="2200" b="0" strike="noStrike" spc="-1">
                <a:solidFill>
                  <a:srgbClr val="333333"/>
                </a:solidFill>
                <a:latin typeface="Arial"/>
              </a:rPr>
              <a:t>.</a:t>
            </a:r>
            <a:endParaRPr lang="en-US" sz="2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ea typeface="Times New Roman"/>
              </a:rPr>
              <a:t>В перечне таких физических лиц поименованы</a:t>
            </a:r>
            <a:r>
              <a:rPr lang="en-US" sz="2200" b="1" strike="noStrike" spc="-1">
                <a:solidFill>
                  <a:srgbClr val="333333"/>
                </a:solidFill>
                <a:latin typeface="Arial"/>
                <a:ea typeface="Times New Roman"/>
              </a:rPr>
              <a:t>:</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ea typeface="Times New Roman"/>
              </a:rPr>
              <a:t>- </a:t>
            </a:r>
            <a:r>
              <a:rPr lang="en-US" sz="2200" b="0" strike="noStrike" spc="-1">
                <a:solidFill>
                  <a:srgbClr val="333333"/>
                </a:solidFill>
                <a:latin typeface="Arial"/>
                <a:ea typeface="Times New Roman"/>
              </a:rPr>
              <a:t>  </a:t>
            </a:r>
            <a:r>
              <a:rPr lang="ru-RU" sz="2200" b="0" strike="noStrike" spc="-1">
                <a:solidFill>
                  <a:srgbClr val="333333"/>
                </a:solidFill>
                <a:latin typeface="Arial"/>
                <a:ea typeface="Times New Roman"/>
              </a:rPr>
              <a:t>лица, призванные на военную службу по мобилизации в ВС РФ или проходящие военную службу по контракту, заключенному в соответствии с</a:t>
            </a:r>
            <a:r>
              <a:rPr lang="en-US" sz="2200" b="0" strike="noStrike" spc="-1">
                <a:solidFill>
                  <a:srgbClr val="333333"/>
                </a:solidFill>
                <a:latin typeface="Arial"/>
                <a:ea typeface="Times New Roman"/>
              </a:rPr>
              <a:t> </a:t>
            </a:r>
            <a:r>
              <a:rPr lang="ru-RU" sz="2200" b="0" strike="noStrike" spc="-1">
                <a:solidFill>
                  <a:srgbClr val="333333"/>
                </a:solidFill>
                <a:latin typeface="Arial"/>
                <a:ea typeface="Times New Roman"/>
              </a:rPr>
              <a:t>п. 7 ст. 38 ФЗ от 28.03.1998 №</a:t>
            </a:r>
            <a:r>
              <a:rPr lang="en" sz="2200" b="0" strike="noStrike" spc="-1">
                <a:solidFill>
                  <a:srgbClr val="333333"/>
                </a:solidFill>
                <a:latin typeface="Arial"/>
                <a:ea typeface="Times New Roman"/>
              </a:rPr>
              <a:t> 53-</a:t>
            </a:r>
            <a:r>
              <a:rPr lang="ru-RU" sz="2200" b="0" strike="noStrike" spc="-1">
                <a:solidFill>
                  <a:srgbClr val="333333"/>
                </a:solidFill>
                <a:latin typeface="Arial"/>
                <a:ea typeface="Times New Roman"/>
              </a:rPr>
              <a:t>ФЗ «О воинской обязанности и военной службе»</a:t>
            </a:r>
            <a:r>
              <a:rPr lang="en-US" sz="2200" b="0" strike="noStrike" spc="-1">
                <a:solidFill>
                  <a:srgbClr val="333333"/>
                </a:solidFill>
                <a:latin typeface="Arial"/>
                <a:ea typeface="Times New Roman"/>
              </a:rPr>
              <a:t>;</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en-US" sz="2200" b="0" strike="noStrike" spc="-1">
                <a:solidFill>
                  <a:srgbClr val="333333"/>
                </a:solidFill>
                <a:latin typeface="Arial"/>
                <a:ea typeface="Times New Roman"/>
              </a:rPr>
              <a:t>  </a:t>
            </a:r>
            <a:r>
              <a:rPr lang="ru-RU" sz="2200" b="0" strike="noStrike" spc="-1">
                <a:solidFill>
                  <a:srgbClr val="333333"/>
                </a:solidFill>
                <a:latin typeface="Arial"/>
                <a:ea typeface="Times New Roman"/>
              </a:rPr>
              <a:t>- лица, заключившие контракт о пребывании в добровольческом формировании (о добровольном содействии в выполнении задач, возложенных на ВС РФ)</a:t>
            </a:r>
            <a:r>
              <a:rPr lang="en-US" sz="2200" b="0" strike="noStrike" spc="-1">
                <a:solidFill>
                  <a:srgbClr val="333333"/>
                </a:solidFill>
                <a:latin typeface="Arial"/>
                <a:ea typeface="Times New Roman"/>
              </a:rPr>
              <a:t>;</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en-US" sz="2200" b="0" strike="noStrike" spc="-1">
                <a:solidFill>
                  <a:srgbClr val="333333"/>
                </a:solidFill>
                <a:latin typeface="Arial"/>
                <a:ea typeface="Times New Roman"/>
              </a:rPr>
              <a:t>-  </a:t>
            </a:r>
            <a:r>
              <a:rPr lang="ru-RU" sz="2200" b="0" strike="noStrike" spc="-1">
                <a:solidFill>
                  <a:srgbClr val="333333"/>
                </a:solidFill>
                <a:latin typeface="Arial"/>
                <a:ea typeface="Times New Roman"/>
              </a:rPr>
              <a:t>лица, проходящие военную службу в ВС РФ по контракту или находящихся на военной службе в войсках национальной гвардии РФ, воинских формированиях и органах, указанных в п. 6   ст. 1 ФЗ от 31.05.1996 №</a:t>
            </a:r>
            <a:r>
              <a:rPr lang="en" sz="2200" b="0" strike="noStrike" spc="-1">
                <a:solidFill>
                  <a:srgbClr val="333333"/>
                </a:solidFill>
                <a:latin typeface="Arial"/>
                <a:ea typeface="Times New Roman"/>
              </a:rPr>
              <a:t> 61-</a:t>
            </a:r>
            <a:r>
              <a:rPr lang="ru-RU" sz="2200" b="0" strike="noStrike" spc="-1">
                <a:solidFill>
                  <a:srgbClr val="333333"/>
                </a:solidFill>
                <a:latin typeface="Arial"/>
                <a:ea typeface="Times New Roman"/>
              </a:rPr>
              <a:t>ФЗ «Об обороне»</a:t>
            </a:r>
            <a:r>
              <a:rPr lang="en-US" sz="2200" b="0" strike="noStrike" spc="-1">
                <a:solidFill>
                  <a:srgbClr val="333333"/>
                </a:solidFill>
                <a:latin typeface="Arial"/>
                <a:ea typeface="Times New Roman"/>
              </a:rPr>
              <a:t>;</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ea typeface="Times New Roman"/>
              </a:rPr>
              <a:t>   - лицам, являющимся членам семей вышеуказанных физических лиц при условии, что такое имущество получено с связи с участием их родственников в специальной военной операции. </a:t>
            </a:r>
            <a:endParaRPr lang="en-US" sz="22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ИФНС запросила штатное расписание в рамках камералки по НДС. Суд признал требование правомерным</a:t>
            </a:r>
            <a:br>
              <a:rPr sz="3200"/>
            </a:br>
            <a:endParaRPr lang="en-US" sz="2800" b="0" strike="noStrike" spc="-1">
              <a:solidFill>
                <a:srgbClr val="333333"/>
              </a:solidFill>
              <a:latin typeface="Arial"/>
            </a:endParaRPr>
          </a:p>
        </p:txBody>
      </p:sp>
      <p:sp>
        <p:nvSpPr>
          <p:cNvPr id="527" name="TextBox 526"/>
          <p:cNvSpPr txBox="1"/>
          <p:nvPr/>
        </p:nvSpPr>
        <p:spPr>
          <a:xfrm>
            <a:off x="609480" y="1561680"/>
            <a:ext cx="10972800" cy="476244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Московского округа от 19.06.2024 № А41-86719/2023</a:t>
            </a:r>
            <a:r>
              <a:rPr lang="ru-RU" sz="2000" b="0" strike="noStrike" spc="-1">
                <a:solidFill>
                  <a:srgbClr val="333333"/>
                </a:solidFill>
                <a:latin typeface="Arial"/>
              </a:rPr>
              <a:t> ( в пользу </a:t>
            </a:r>
            <a:r>
              <a:rPr lang="ru-RU" sz="1800" b="0" strike="noStrike" spc="-1">
                <a:solidFill>
                  <a:srgbClr val="333333"/>
                </a:solidFill>
                <a:latin typeface="Arial"/>
              </a:rPr>
              <a:t>налоговой) - инспекция сама решает, какой документ запросить в ходе налоговой проверки декларации по НДС, и не должна ограничиваться запросом счетов-фактур и первичных документов. Так решил суд.</a:t>
            </a:r>
            <a:endParaRPr lang="en-US" sz="18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Компания </a:t>
            </a:r>
            <a:r>
              <a:rPr lang="ru-RU" sz="1800" b="0" strike="noStrike" spc="-1">
                <a:solidFill>
                  <a:srgbClr val="333333"/>
                </a:solidFill>
                <a:latin typeface="Arial"/>
              </a:rPr>
              <a:t>представила декларацию по НДС за 4-й квартал. В ходе камеральной проверки декларации инспекция истребовала у компании штатное расписание с указанием Ф. И. О. сотрудников и должностей. В ответ на требование компания пояснила, что штатное расписание не относится к документам, имеющим отношение к вычету НДС, и не представила его. Инспекция оштрафовала компанию по  ст.126 НК за отказ представить документ. Компания  обжаловала штраф в суде.</a:t>
            </a:r>
            <a:endParaRPr lang="en-US" sz="18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Суд в первой инстанции поддержал компанию</a:t>
            </a:r>
            <a:r>
              <a:rPr lang="en-US" sz="1800" b="0" strike="noStrike" spc="-1">
                <a:solidFill>
                  <a:srgbClr val="333333"/>
                </a:solidFill>
                <a:latin typeface="Arial"/>
              </a:rPr>
              <a:t>: </a:t>
            </a:r>
            <a:r>
              <a:rPr lang="ru-RU" sz="1800" b="0" strike="noStrike" spc="-1">
                <a:solidFill>
                  <a:srgbClr val="333333"/>
                </a:solidFill>
                <a:latin typeface="Arial"/>
              </a:rPr>
              <a:t>инспекция при проверке декларации может истребовать не любые документы, а только те, которые относятся к исчислению налогов. Инспекция не доказала, что штатное расписание компании связано с исчислением налогов.</a:t>
            </a:r>
            <a:endParaRPr lang="en-US" sz="18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Кроме того, компания составляла штатное расписание по унифицированной форме Т-3, утвержденной постановлением Госкомстата от 05.01.2004 №1. В этой форме нет графы с Ф. И. О. и другими персональными данными сотрудников. При этом всю необходимую информацию инспекция может получить из отчетности, которую представляет компания в инспекцию по своим работникам. Например, из справок о доходах и суммах НДФЛ, расчета 6-НДФЛ.</a:t>
            </a:r>
            <a:endParaRPr lang="en-US" sz="1800" b="0" strike="noStrike" spc="-1">
              <a:solidFill>
                <a:srgbClr val="333333"/>
              </a:solidFill>
              <a:latin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PlaceHolder 1"/>
          <p:cNvSpPr>
            <a:spLocks noGrp="1"/>
          </p:cNvSpPr>
          <p:nvPr>
            <p:ph type="title"/>
          </p:nvPr>
        </p:nvSpPr>
        <p:spPr>
          <a:xfrm>
            <a:off x="609480" y="704520"/>
            <a:ext cx="10972800" cy="8571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ИФНС запросила штатное расписание в рамках камералки по НДС. Суд признал требование правомерным</a:t>
            </a:r>
            <a:endParaRPr lang="en-US" sz="2800" b="0" strike="noStrike" spc="-1">
              <a:solidFill>
                <a:srgbClr val="333333"/>
              </a:solidFill>
              <a:latin typeface="Arial"/>
            </a:endParaRPr>
          </a:p>
        </p:txBody>
      </p:sp>
      <p:sp>
        <p:nvSpPr>
          <p:cNvPr id="529" name="TextBox 528"/>
          <p:cNvSpPr txBox="1"/>
          <p:nvPr/>
        </p:nvSpPr>
        <p:spPr>
          <a:xfrm>
            <a:off x="609480" y="1561680"/>
            <a:ext cx="10972800" cy="476244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Апелляция и кассация встали на сторону ИФНС. Основания</a:t>
            </a:r>
            <a:r>
              <a:rPr lang="en-US" sz="2000" b="1" strike="noStrike" spc="-1">
                <a:solidFill>
                  <a:srgbClr val="333333"/>
                </a:solidFill>
                <a:latin typeface="Arial"/>
              </a:rPr>
              <a:t>: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 в</a:t>
            </a:r>
            <a:r>
              <a:rPr lang="ru-RU" sz="2000" b="0" strike="noStrike" spc="-1">
                <a:solidFill>
                  <a:srgbClr val="333333"/>
                </a:solidFill>
                <a:latin typeface="Arial"/>
              </a:rPr>
              <a:t> </a:t>
            </a:r>
            <a:r>
              <a:rPr lang="ru-RU" sz="2000" b="1" strike="noStrike" spc="-1">
                <a:solidFill>
                  <a:srgbClr val="333333"/>
                </a:solidFill>
                <a:latin typeface="Arial"/>
              </a:rPr>
              <a:t>рамках </a:t>
            </a:r>
            <a:r>
              <a:rPr lang="ru-RU" sz="2000" b="0" strike="noStrike" spc="-1">
                <a:solidFill>
                  <a:srgbClr val="333333"/>
                </a:solidFill>
                <a:latin typeface="Arial"/>
              </a:rPr>
              <a:t>камеральной проверки декларации по НДС налоговая может истребовать не только счета-фактуры и первичку, но и иные документы, относящиеся к спорным операциям (п.8.1 ст.88 НК). А компания не вправе оценивать целесообразность запроса инспекцией какого-либо документа - определения ВС 14.07.2017 №305-КГ17-8306, №310-КГ17-3551. В данном случае штатное расписание требовалось, чтобы проверить реальность исполнения муниципального контракта.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2. инспекторы </a:t>
            </a:r>
            <a:r>
              <a:rPr lang="ru-RU" sz="2000" b="0" strike="noStrike" spc="-1">
                <a:solidFill>
                  <a:srgbClr val="333333"/>
                </a:solidFill>
                <a:latin typeface="Arial"/>
              </a:rPr>
              <a:t>не обязаны ограничиваться формальными условиями для принятия компанией сумм НДС к вычету. В спорах по уплате НДС они должны установить обстоятельства, которые, по их мнению, имеют значение для правильного разрешения дела - определения КС от 18.04.2006 ;87-О, от 16.11.2006 №467-О.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3. компания </a:t>
            </a:r>
            <a:r>
              <a:rPr lang="ru-RU" sz="2000" b="0" strike="noStrike" spc="-1">
                <a:solidFill>
                  <a:srgbClr val="333333"/>
                </a:solidFill>
                <a:latin typeface="Arial"/>
              </a:rPr>
              <a:t>не доказала, что у инспекции уже была вся нужная информация по штатным работникам. Налоговики направили требование с запросом документов за день до окончания срока сдачи сведений о доходах работников. Когда отчетность реально была сдана в инспекцию, компания не сообщила.</a:t>
            </a:r>
            <a:endParaRPr lang="en-US" sz="2000" b="0" strike="noStrike" spc="-1">
              <a:solidFill>
                <a:srgbClr val="333333"/>
              </a:solidFill>
              <a:latin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p:cNvSpPr>
          <p:nvPr>
            <p:ph type="title"/>
          </p:nvPr>
        </p:nvSpPr>
        <p:spPr>
          <a:xfrm>
            <a:off x="609480" y="31716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a:t>
            </a:r>
            <a:endParaRPr lang="en-US" sz="2600" b="0" strike="noStrike" spc="-1">
              <a:solidFill>
                <a:srgbClr val="333333"/>
              </a:solidFill>
              <a:latin typeface="Arial"/>
            </a:endParaRPr>
          </a:p>
        </p:txBody>
      </p:sp>
      <p:sp>
        <p:nvSpPr>
          <p:cNvPr id="531" name="TextBox 530"/>
          <p:cNvSpPr txBox="1"/>
          <p:nvPr/>
        </p:nvSpPr>
        <p:spPr>
          <a:xfrm>
            <a:off x="396720" y="1242720"/>
            <a:ext cx="10972800" cy="4389480"/>
          </a:xfrm>
          <a:prstGeom prst="rect">
            <a:avLst/>
          </a:prstGeom>
          <a:noFill/>
          <a:ln w="0">
            <a:noFill/>
          </a:ln>
        </p:spPr>
        <p:txBody>
          <a:bodyPr lIns="90000" tIns="46800" rIns="90000" bIns="46800" anchor="t">
            <a:normAutofit fontScale="93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Ст. 167 НК «Момент определения налоговой базы по НДС»</a:t>
            </a:r>
            <a:r>
              <a:rPr lang="en-US" sz="2400" b="1" strike="noStrike" spc="-1">
                <a:solidFill>
                  <a:srgbClr val="333333"/>
                </a:solidFill>
                <a:latin typeface="Arial"/>
              </a:rPr>
              <a:t>: </a:t>
            </a:r>
            <a:r>
              <a:rPr lang="ru-RU" sz="2400" b="1"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025EA1"/>
                </a:solidFill>
                <a:latin typeface="Arial"/>
              </a:rPr>
              <a:t>при выполнении работ</a:t>
            </a:r>
            <a:r>
              <a:rPr lang="en-US" sz="2400" b="1" strike="noStrike" spc="-1">
                <a:solidFill>
                  <a:srgbClr val="025EA1"/>
                </a:solidFill>
                <a:latin typeface="Arial"/>
              </a:rPr>
              <a:t> </a:t>
            </a:r>
            <a:r>
              <a:rPr lang="en-US" sz="2400" b="1" strike="noStrike" spc="-1">
                <a:solidFill>
                  <a:srgbClr val="333333"/>
                </a:solidFill>
                <a:latin typeface="Arial"/>
              </a:rPr>
              <a:t>- </a:t>
            </a:r>
            <a:r>
              <a:rPr lang="ru-RU" sz="2400" b="1" strike="noStrike" spc="-1">
                <a:solidFill>
                  <a:srgbClr val="333333"/>
                </a:solidFill>
                <a:latin typeface="Arial"/>
              </a:rPr>
              <a:t>письмо  МФ от 27 сентября 2019 г. N 03-07-11/74445 - </a:t>
            </a:r>
            <a:r>
              <a:rPr lang="ru-RU" sz="2400" b="0" strike="noStrike" spc="-1">
                <a:solidFill>
                  <a:srgbClr val="333333"/>
                </a:solidFill>
                <a:latin typeface="Arial"/>
              </a:rPr>
              <a:t>в целях определения момента определения налоговой базы по НДС днем выполнения работ следует признавать дату подписания акта сдачи-приемки работ заказчиком.</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025EA1"/>
                </a:solidFill>
                <a:latin typeface="Arial"/>
              </a:rPr>
              <a:t>при оказании услуг </a:t>
            </a:r>
            <a:r>
              <a:rPr lang="ru-RU" sz="2400" b="0" strike="noStrike" spc="-1">
                <a:solidFill>
                  <a:srgbClr val="333333"/>
                </a:solidFill>
                <a:latin typeface="Arial"/>
              </a:rPr>
              <a:t>– </a:t>
            </a:r>
            <a:r>
              <a:rPr lang="ru-RU" sz="2400" b="1" strike="noStrike" spc="-1">
                <a:solidFill>
                  <a:srgbClr val="333333"/>
                </a:solidFill>
                <a:latin typeface="Arial"/>
              </a:rPr>
              <a:t>письмо МФ от  1 февраля 2019 г. N 03-07-11/5795 – </a:t>
            </a:r>
            <a:r>
              <a:rPr lang="ru-RU" sz="2400" b="0" strike="noStrike" spc="-1">
                <a:solidFill>
                  <a:srgbClr val="333333"/>
                </a:solidFill>
                <a:latin typeface="Arial"/>
              </a:rPr>
              <a:t>на</a:t>
            </a:r>
            <a:r>
              <a:rPr lang="ru-RU" sz="2400" b="1" strike="noStrike" spc="-1">
                <a:solidFill>
                  <a:srgbClr val="333333"/>
                </a:solidFill>
                <a:latin typeface="Arial"/>
              </a:rPr>
              <a:t> </a:t>
            </a:r>
            <a:r>
              <a:rPr lang="ru-RU" sz="2400" b="0" strike="noStrike" spc="-1">
                <a:solidFill>
                  <a:srgbClr val="333333"/>
                </a:solidFill>
                <a:latin typeface="Arial"/>
              </a:rPr>
              <a:t>наиболее раннюю из дат: дату получения предварительной оплаты (частичной оплаты) </a:t>
            </a:r>
            <a:r>
              <a:rPr lang="ru-RU" sz="2400" b="1" strike="noStrike" spc="-1">
                <a:solidFill>
                  <a:srgbClr val="333333"/>
                </a:solidFill>
                <a:latin typeface="Arial"/>
              </a:rPr>
              <a:t>либо на дату подписания исполнителем акта оказанных услуг.</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025EA1"/>
                </a:solidFill>
                <a:latin typeface="Arial"/>
              </a:rPr>
              <a:t>Обеспечительный платеж </a:t>
            </a:r>
            <a:r>
              <a:rPr lang="ru-RU" sz="2400" b="0" strike="noStrike" spc="-1">
                <a:solidFill>
                  <a:srgbClr val="333333"/>
                </a:solidFill>
                <a:latin typeface="Arial"/>
              </a:rPr>
              <a:t>- </a:t>
            </a:r>
            <a:r>
              <a:rPr lang="ru-RU" sz="2400" b="1" strike="noStrike" spc="-1">
                <a:solidFill>
                  <a:srgbClr val="333333"/>
                </a:solidFill>
                <a:latin typeface="Arial"/>
              </a:rPr>
              <a:t>письмо МФ</a:t>
            </a:r>
            <a:r>
              <a:rPr lang="ru-RU" sz="2400" b="0" strike="noStrike" spc="-1">
                <a:solidFill>
                  <a:srgbClr val="333333"/>
                </a:solidFill>
                <a:latin typeface="Arial"/>
              </a:rPr>
              <a:t> </a:t>
            </a:r>
            <a:r>
              <a:rPr lang="ru-RU" sz="2400" b="1" strike="noStrike" spc="-1">
                <a:solidFill>
                  <a:srgbClr val="333333"/>
                </a:solidFill>
                <a:latin typeface="Arial"/>
              </a:rPr>
              <a:t>от 11 февраля 2019 г. N 03-07-11/8176 - </a:t>
            </a:r>
            <a:r>
              <a:rPr lang="ru-RU" sz="2400" b="0" strike="noStrike" spc="-1">
                <a:solidFill>
                  <a:srgbClr val="333333"/>
                </a:solidFill>
                <a:latin typeface="Arial"/>
              </a:rPr>
              <a:t>если денежные средства, полученные организацией, не связаны с оплатой реализованных товаров (работ, услуг), то такие денежные средства налогообложению налогом на добавленную стоимость не подлежат. </a:t>
            </a:r>
            <a:r>
              <a:rPr lang="ru-RU" sz="2400" b="1"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title"/>
          </p:nvPr>
        </p:nvSpPr>
        <p:spPr>
          <a:xfrm>
            <a:off x="609480" y="31716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Штрафные санкции по хозяйственным договорам</a:t>
            </a:r>
            <a:endParaRPr lang="en-US" sz="2600" b="0" strike="noStrike" spc="-1">
              <a:solidFill>
                <a:srgbClr val="333333"/>
              </a:solidFill>
              <a:latin typeface="Arial"/>
            </a:endParaRPr>
          </a:p>
        </p:txBody>
      </p:sp>
      <p:sp>
        <p:nvSpPr>
          <p:cNvPr id="533" name="TextBox 532"/>
          <p:cNvSpPr txBox="1"/>
          <p:nvPr/>
        </p:nvSpPr>
        <p:spPr>
          <a:xfrm>
            <a:off x="406080" y="1460160"/>
            <a:ext cx="1118556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333333"/>
                </a:solidFill>
                <a:latin typeface="Arial"/>
              </a:rPr>
              <a:t>Письмо МФ от 30 октября 2014 г. N 03-03-06/1/54946 - </a:t>
            </a:r>
            <a:r>
              <a:rPr lang="ru-RU" sz="2600" b="0" strike="noStrike" spc="-1">
                <a:solidFill>
                  <a:srgbClr val="333333"/>
                </a:solidFill>
                <a:latin typeface="Arial"/>
              </a:rPr>
              <a:t>суммы неустойки как ответственности за просрочку исполнения обязательств, полученные обществом от контрагента по договору, не связаны с оплатой товара в смысле упомянутого положения ст.162 НК, поэтому обложению налогом на добавленную стоимость не подлежат –</a:t>
            </a:r>
            <a:r>
              <a:rPr lang="ru-RU" sz="2600" b="1" strike="noStrike" spc="-1">
                <a:solidFill>
                  <a:srgbClr val="333333"/>
                </a:solidFill>
                <a:latin typeface="Arial"/>
              </a:rPr>
              <a:t>Постановление</a:t>
            </a:r>
            <a:r>
              <a:rPr lang="ru-RU" sz="2600" b="0" strike="noStrike" spc="-1">
                <a:solidFill>
                  <a:srgbClr val="333333"/>
                </a:solidFill>
                <a:latin typeface="Arial"/>
              </a:rPr>
              <a:t> </a:t>
            </a:r>
            <a:r>
              <a:rPr lang="ru-RU" sz="2600" b="1" strike="noStrike" spc="-1">
                <a:solidFill>
                  <a:srgbClr val="333333"/>
                </a:solidFill>
                <a:latin typeface="Arial"/>
              </a:rPr>
              <a:t>Президиума Высшего Арбитражного Суда Российской Федерации от 05.02.2008 N 11144/07 в</a:t>
            </a:r>
            <a:r>
              <a:rPr lang="ru-RU" sz="2600" b="0" strike="noStrike" spc="-1">
                <a:solidFill>
                  <a:srgbClr val="333333"/>
                </a:solidFill>
                <a:latin typeface="Arial"/>
              </a:rPr>
              <a:t> отношении спора между налоговым органом и ОАО "Волжское нефтеналивное пароходство "Волготанкер" по вопросу обложения налогом на добавленную стоимость сумм, полученных обществом за просрочку исполнения обязательств контрагента.</a:t>
            </a:r>
            <a:endParaRPr lang="en-US" sz="26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600" b="0" strike="noStrike" spc="-1">
              <a:solidFill>
                <a:srgbClr val="333333"/>
              </a:solidFill>
              <a:latin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title"/>
          </p:nvPr>
        </p:nvSpPr>
        <p:spPr>
          <a:xfrm>
            <a:off x="53496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Проценты по коммерческому кредиту</a:t>
            </a:r>
            <a:endParaRPr lang="en-US" sz="2600" b="0" strike="noStrike" spc="-1">
              <a:solidFill>
                <a:srgbClr val="333333"/>
              </a:solidFill>
              <a:latin typeface="Arial"/>
            </a:endParaRPr>
          </a:p>
        </p:txBody>
      </p:sp>
      <p:sp>
        <p:nvSpPr>
          <p:cNvPr id="535" name="TextBox 534"/>
          <p:cNvSpPr txBox="1"/>
          <p:nvPr/>
        </p:nvSpPr>
        <p:spPr>
          <a:xfrm>
            <a:off x="239760" y="1250640"/>
            <a:ext cx="11111040" cy="4389480"/>
          </a:xfrm>
          <a:prstGeom prst="rect">
            <a:avLst/>
          </a:prstGeom>
          <a:noFill/>
          <a:ln w="0">
            <a:noFill/>
          </a:ln>
        </p:spPr>
        <p:txBody>
          <a:bodyPr lIns="90000" tIns="46800" rIns="90000" bIns="46800" anchor="t">
            <a:normAutofit fontScale="97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17 июня 2014 г. N 03-07-15/28722 - </a:t>
            </a:r>
            <a:r>
              <a:rPr lang="ru-RU" sz="2400" b="0" strike="noStrike" spc="-1">
                <a:solidFill>
                  <a:srgbClr val="333333"/>
                </a:solidFill>
                <a:latin typeface="Arial"/>
              </a:rPr>
              <a:t>на основании пп.15 п.3 ст.149 НК проценты по займам освобождены от налогообложения налогом на добавленную стоимость, суммы процентов, уплачиваемых покупателем - налоговым агентом при покупке в рассрочку имущества казны, не включаются в налоговую базу по налогу на добавленную стоимость и не подлежат налогообложению этим налогом.</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ВАС РФ от 1 ноября 2012 г. N ВАС-14084/12, проценты, начисленные на сумму денежных</a:t>
            </a:r>
            <a:r>
              <a:rPr lang="ru-RU" sz="2400" b="0" strike="noStrike" spc="-1">
                <a:solidFill>
                  <a:srgbClr val="333333"/>
                </a:solidFill>
                <a:latin typeface="Arial"/>
              </a:rPr>
              <a:t> средств, по уплате которой предоставляется рассрочка, являются платой за коммерческий кредит, а не за реализацию имущества, в связи с чем не являются доходом от реализации этого имущества, а относятся к внереализационным доходам, не связанным с реализацией, и не являются объектом обложения налогом на добавленную стоимость.</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p:cNvSpPr>
          <p:nvPr>
            <p:ph type="title"/>
          </p:nvPr>
        </p:nvSpPr>
        <p:spPr>
          <a:xfrm>
            <a:off x="61920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Безвозмездная передача товаров, работ и услуг</a:t>
            </a:r>
            <a:endParaRPr lang="en-US" sz="2600" b="0" strike="noStrike" spc="-1">
              <a:solidFill>
                <a:srgbClr val="333333"/>
              </a:solidFill>
              <a:latin typeface="Arial"/>
            </a:endParaRPr>
          </a:p>
        </p:txBody>
      </p:sp>
      <p:sp>
        <p:nvSpPr>
          <p:cNvPr id="537" name="TextBox 536"/>
          <p:cNvSpPr txBox="1"/>
          <p:nvPr/>
        </p:nvSpPr>
        <p:spPr>
          <a:xfrm>
            <a:off x="369360" y="1076400"/>
            <a:ext cx="11619000" cy="3679920"/>
          </a:xfrm>
          <a:prstGeom prst="rect">
            <a:avLst/>
          </a:prstGeom>
          <a:noFill/>
          <a:ln w="0">
            <a:noFill/>
          </a:ln>
        </p:spPr>
        <p:txBody>
          <a:bodyPr lIns="90000" tIns="46800" rIns="90000" bIns="46800" anchor="t">
            <a:normAutofit fontScale="87000"/>
          </a:bodyPr>
          <a:lstStyle/>
          <a:p>
            <a:pPr marL="226440" indent="-226440" algn="just">
              <a:lnSpc>
                <a:spcPct val="8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Передача неотделимых улучшений по окончании договора аренды облагается НДС, т.к. является реализацией - </a:t>
            </a:r>
            <a:r>
              <a:rPr lang="ru-RU" sz="2400" b="1" strike="noStrike" spc="-1">
                <a:solidFill>
                  <a:srgbClr val="333333"/>
                </a:solidFill>
                <a:latin typeface="Arial"/>
              </a:rPr>
              <a:t>определение ВС РФ от 20.04.2022 № 310-ЭС22-4271</a:t>
            </a:r>
            <a:endParaRPr lang="en-US" sz="2400" b="0" strike="noStrike" spc="-1">
              <a:solidFill>
                <a:srgbClr val="333333"/>
              </a:solidFill>
              <a:latin typeface="Arial"/>
            </a:endParaRPr>
          </a:p>
          <a:p>
            <a:pPr marL="226440" indent="-226440" algn="just">
              <a:lnSpc>
                <a:spcPct val="8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Услуги по предоставлению имущества во временное пользование (аренду), оказываемые организацией на безвозмездной основе по договорам с физлицами, облагаются НДС - </a:t>
            </a:r>
            <a:r>
              <a:rPr lang="ru-RU" sz="2400" b="1" strike="noStrike" spc="-1">
                <a:solidFill>
                  <a:srgbClr val="333333"/>
                </a:solidFill>
                <a:latin typeface="Arial"/>
              </a:rPr>
              <a:t>письмо Минфина России от 12.11.2021 N 03-07-11/91447.</a:t>
            </a:r>
            <a:endParaRPr lang="en-US" sz="2400" b="0" strike="noStrike" spc="-1">
              <a:solidFill>
                <a:srgbClr val="333333"/>
              </a:solidFill>
              <a:latin typeface="Arial"/>
            </a:endParaRPr>
          </a:p>
          <a:p>
            <a:pPr marL="226440" indent="-226440" algn="just">
              <a:lnSpc>
                <a:spcPct val="8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Товары, безвозмездно переданные работникам в качестве ценных подарков, облагаются НДС - </a:t>
            </a:r>
            <a:r>
              <a:rPr lang="ru-RU" sz="2400" b="1" strike="noStrike" spc="-1">
                <a:solidFill>
                  <a:srgbClr val="333333"/>
                </a:solidFill>
                <a:latin typeface="Arial"/>
              </a:rPr>
              <a:t>письмо Минфина России от 15.10.2021 N 03-01-10/83519. </a:t>
            </a:r>
            <a:endParaRPr lang="en-US" sz="2400" b="0" strike="noStrike" spc="-1">
              <a:solidFill>
                <a:srgbClr val="333333"/>
              </a:solidFill>
              <a:latin typeface="Arial"/>
            </a:endParaRPr>
          </a:p>
          <a:p>
            <a:pPr marL="226440" indent="-226440" algn="just">
              <a:lnSpc>
                <a:spcPct val="8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Передача детям сотрудников в качестве подарков товаров, как произведенных обществом, так и приобретенных у третьих лиц, облагается НДС - </a:t>
            </a:r>
            <a:r>
              <a:rPr lang="ru-RU" sz="2400" b="1" strike="noStrike" spc="-1">
                <a:solidFill>
                  <a:srgbClr val="333333"/>
                </a:solidFill>
                <a:latin typeface="Arial"/>
              </a:rPr>
              <a:t>письмо Минфина России от 16.12.2021 N 03-07-11/102497.</a:t>
            </a:r>
            <a:endParaRPr lang="en-US" sz="2400" b="0" strike="noStrike" spc="-1">
              <a:solidFill>
                <a:srgbClr val="333333"/>
              </a:solidFill>
              <a:latin typeface="Arial"/>
            </a:endParaRPr>
          </a:p>
          <a:p>
            <a:pPr marL="226440" indent="-226440" algn="just">
              <a:lnSpc>
                <a:spcPct val="8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Безвозмездная передача подарочного сертификата облагается НДС - </a:t>
            </a:r>
            <a:r>
              <a:rPr lang="ru-RU" sz="2400" b="1" strike="noStrike" spc="-1">
                <a:solidFill>
                  <a:srgbClr val="333333"/>
                </a:solidFill>
                <a:latin typeface="Arial"/>
              </a:rPr>
              <a:t>письмо Минфина России от 14.03. 2022 г. </a:t>
            </a:r>
            <a:r>
              <a:rPr lang="en-US" sz="2400" b="1" strike="noStrike" spc="-1">
                <a:solidFill>
                  <a:srgbClr val="333333"/>
                </a:solidFill>
                <a:latin typeface="Arial"/>
              </a:rPr>
              <a:t>N 03-07-11/18542 </a:t>
            </a:r>
            <a:endParaRPr lang="en-US" sz="2400" b="0" strike="noStrike" spc="-1">
              <a:solidFill>
                <a:srgbClr val="333333"/>
              </a:solidFill>
              <a:latin typeface="Arial"/>
            </a:endParaRPr>
          </a:p>
          <a:p>
            <a:pPr marL="226440" indent="-226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Передача товаров будущим покупателям для тестирования не облагается НДС</a:t>
            </a:r>
            <a:endParaRPr lang="en-US" sz="3200" b="0" strike="noStrike" spc="-1">
              <a:solidFill>
                <a:srgbClr val="333333"/>
              </a:solidFill>
              <a:latin typeface="Arial"/>
            </a:endParaRPr>
          </a:p>
        </p:txBody>
      </p:sp>
      <p:sp>
        <p:nvSpPr>
          <p:cNvPr id="539" name="TextBox 53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04.03.2024 №03-07-11/18971 - </a:t>
            </a:r>
            <a:r>
              <a:rPr lang="ru-RU" sz="2400" b="0" strike="noStrike" spc="-1">
                <a:solidFill>
                  <a:srgbClr val="333333"/>
                </a:solidFill>
                <a:latin typeface="Arial"/>
              </a:rPr>
              <a:t>компания предоставила потенциальному покупателю образцы своего товара для тестирования его пригодности.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НДС облагается реализация товаров, то есть передача права собственности на них на возмездной или безвозмездной основе.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Таким образом, если при передаче потенциальным покупателям образцов товара для проведения ими тестирования перехода права собственности на эти образцы не происходит, то объект налогообложения НДС не возникает.</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333333"/>
                </a:solidFill>
                <a:latin typeface="Arial"/>
              </a:rPr>
              <a:t>Премии поставщиков — не бесплатный товар</a:t>
            </a:r>
            <a:endParaRPr lang="en-US" sz="3600" b="0" strike="noStrike" spc="-1">
              <a:solidFill>
                <a:srgbClr val="333333"/>
              </a:solidFill>
              <a:latin typeface="Arial"/>
            </a:endParaRPr>
          </a:p>
        </p:txBody>
      </p:sp>
      <p:sp>
        <p:nvSpPr>
          <p:cNvPr id="541" name="TextBox 540"/>
          <p:cNvSpPr txBox="1"/>
          <p:nvPr/>
        </p:nvSpPr>
        <p:spPr>
          <a:xfrm>
            <a:off x="609480" y="1547280"/>
            <a:ext cx="10972800" cy="477684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СКО от 06.08.2024 по делу № А63-16421/2021 ( в пользу налогоплательщика)</a:t>
            </a:r>
            <a:r>
              <a:rPr lang="en-US" sz="2000" b="1" strike="noStrike" spc="-1">
                <a:solidFill>
                  <a:srgbClr val="333333"/>
                </a:solidFill>
                <a:latin typeface="Arial"/>
              </a:rPr>
              <a:t>: </a:t>
            </a:r>
            <a:r>
              <a:rPr lang="ru-RU" sz="2000" b="0" i="1" strike="noStrike" spc="-1">
                <a:solidFill>
                  <a:srgbClr val="333333"/>
                </a:solidFill>
                <a:latin typeface="Arial"/>
              </a:rPr>
              <a:t> </a:t>
            </a:r>
            <a:r>
              <a:rPr lang="ru-RU" sz="2000" b="0" strike="noStrike" spc="-1">
                <a:solidFill>
                  <a:srgbClr val="333333"/>
                </a:solidFill>
                <a:latin typeface="Arial"/>
              </a:rPr>
              <a:t>налоговики потребовали восстановить НДС с премии в форме зачета.</a:t>
            </a:r>
            <a:r>
              <a:rPr lang="en-US" sz="2000" b="0" strike="noStrike" spc="-1">
                <a:solidFill>
                  <a:srgbClr val="333333"/>
                </a:solidFill>
                <a:latin typeface="Arial"/>
              </a:rPr>
              <a:t> </a:t>
            </a:r>
            <a:r>
              <a:rPr lang="ru-RU" sz="2000" b="1" strike="noStrike" spc="-1">
                <a:solidFill>
                  <a:srgbClr val="333333"/>
                </a:solidFill>
                <a:latin typeface="Arial"/>
              </a:rPr>
              <a:t>Но премии за определенный объем закупки продовольственных товаров по закону не изменяют цену товаров.</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Поставщики начисляли фармкомпании премии за определенный объем закупки. По условиям договоров поощрительные выплаты не влияли на цену товаров. Бонусы предоставляли в форме зачета. Они уменьшали задолженность компании перед поставщиками.</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результатам камералки налоговики высказали претензии</a:t>
            </a:r>
            <a:r>
              <a:rPr lang="en-US" sz="2000" b="0" strike="noStrike" spc="-1">
                <a:solidFill>
                  <a:srgbClr val="333333"/>
                </a:solidFill>
                <a:latin typeface="Arial"/>
              </a:rPr>
              <a:t>: </a:t>
            </a:r>
            <a:r>
              <a:rPr lang="ru-RU" sz="2000" b="0" strike="noStrike" spc="-1">
                <a:solidFill>
                  <a:srgbClr val="333333"/>
                </a:solidFill>
                <a:latin typeface="Arial"/>
              </a:rPr>
              <a:t>раз продавцы частично освободили организацию от оплаты, значит, она получила часть товара бесплатно. То есть бонусы — это безвозмездная передача того товара, который не оплатила компания. А по бесплатному товару организация не имела права заявлять вычет, поэтому должна восстановить НДС в данной части. Компания настаивала: бесплатной передачи товара не было.</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Вначале суды разделили позицию инспекции, но компания добилась пересмотра дела. При повторном рассмотрении она выиграла в апелляционной инстанции и кассации </a:t>
            </a:r>
            <a:endParaRPr lang="en-US" sz="2000" b="0" strike="noStrike" spc="-1">
              <a:solidFill>
                <a:srgbClr val="333333"/>
              </a:solidFill>
              <a:latin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Ошибки в счете-фактуре</a:t>
            </a:r>
            <a:endParaRPr lang="en-US" sz="2600" b="0" strike="noStrike" spc="-1">
              <a:solidFill>
                <a:srgbClr val="333333"/>
              </a:solidFill>
              <a:latin typeface="Arial"/>
            </a:endParaRPr>
          </a:p>
        </p:txBody>
      </p:sp>
      <p:sp>
        <p:nvSpPr>
          <p:cNvPr id="543" name="TextBox 542"/>
          <p:cNvSpPr txBox="1"/>
          <p:nvPr/>
        </p:nvSpPr>
        <p:spPr>
          <a:xfrm>
            <a:off x="507960" y="141408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333333"/>
                </a:solidFill>
                <a:latin typeface="Arial"/>
              </a:rPr>
              <a:t>Письмо МФ от 20 февраля 2019 г. N 03-07-11/10765 - </a:t>
            </a:r>
            <a:r>
              <a:rPr lang="ru-RU" sz="2600" b="0" strike="noStrike" spc="-1">
                <a:solidFill>
                  <a:srgbClr val="333333"/>
                </a:solidFill>
                <a:latin typeface="Arial"/>
              </a:rPr>
              <a:t>согласно абзацу второму п.2 ст.169 НК  ошибки в счетах-фактурах, не препятствующие налоговым органам при проведении налоговой проверки идентифицировать продавца, покупателя товаров (работ, услуг), имущественных прав, наименование товаров (работ, услуг), имущественных прав, их стоимость, а также налоговую ставку и сумму налога, предъявленную покупателю, </a:t>
            </a:r>
            <a:r>
              <a:rPr lang="ru-RU" sz="2600" b="1" strike="noStrike" spc="-1">
                <a:solidFill>
                  <a:srgbClr val="333333"/>
                </a:solidFill>
                <a:latin typeface="Arial"/>
              </a:rPr>
              <a:t>не являются основанием для отказа в принятии к вычету сумм налога.</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600" b="0" strike="noStrike" spc="-1">
              <a:solidFill>
                <a:srgbClr val="333333"/>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1" strike="noStrike" spc="-1" dirty="0">
                <a:solidFill>
                  <a:srgbClr val="333333"/>
                </a:solidFill>
                <a:latin typeface="Arial"/>
              </a:rPr>
              <a:t>ИП и фиксированные взносы</a:t>
            </a:r>
            <a:endParaRPr lang="en-US" sz="4400" b="0" strike="noStrike" spc="-1" dirty="0">
              <a:solidFill>
                <a:srgbClr val="333333"/>
              </a:solidFill>
              <a:latin typeface="Arial"/>
            </a:endParaRPr>
          </a:p>
        </p:txBody>
      </p:sp>
      <p:sp>
        <p:nvSpPr>
          <p:cNvPr id="203" name="TextBox 20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С 1 января 2025г. у предпринимателей будет три года на то, чтобы подать заявление на освобождение от уплаты фиксированных взносов за </a:t>
            </a:r>
            <a:r>
              <a:rPr lang="ru-RU" sz="2000" b="0" strike="noStrike" spc="-1" dirty="0" err="1">
                <a:solidFill>
                  <a:srgbClr val="333333"/>
                </a:solidFill>
                <a:latin typeface="Arial"/>
              </a:rPr>
              <a:t>нестраховые</a:t>
            </a:r>
            <a:r>
              <a:rPr lang="ru-RU" sz="2000" b="0" strike="noStrike" spc="-1" dirty="0">
                <a:solidFill>
                  <a:srgbClr val="333333"/>
                </a:solidFill>
                <a:latin typeface="Arial"/>
              </a:rPr>
              <a:t> периоды (</a:t>
            </a:r>
            <a:r>
              <a:rPr lang="ru-RU" sz="2000" b="1" strike="noStrike" spc="-1" dirty="0" err="1">
                <a:solidFill>
                  <a:srgbClr val="333333"/>
                </a:solidFill>
                <a:latin typeface="Arial"/>
              </a:rPr>
              <a:t>пп</a:t>
            </a:r>
            <a:r>
              <a:rPr lang="ru-RU" sz="2000" b="1" strike="noStrike" spc="-1" dirty="0">
                <a:solidFill>
                  <a:srgbClr val="333333"/>
                </a:solidFill>
                <a:latin typeface="Arial"/>
              </a:rPr>
              <a:t>. «б» п.84 ст.2 Закона №259-ФЗ).</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Сейчас</a:t>
            </a:r>
            <a:r>
              <a:rPr lang="en-US" sz="2000" b="1" strike="noStrike" spc="-1" dirty="0">
                <a:solidFill>
                  <a:srgbClr val="333333"/>
                </a:solidFill>
                <a:latin typeface="Arial"/>
              </a:rPr>
              <a:t>:</a:t>
            </a:r>
            <a:r>
              <a:rPr lang="en-US" sz="2000" b="0" strike="noStrike" spc="-1" dirty="0">
                <a:solidFill>
                  <a:srgbClr val="333333"/>
                </a:solidFill>
                <a:latin typeface="Arial"/>
              </a:rPr>
              <a:t> </a:t>
            </a:r>
            <a:r>
              <a:rPr lang="ru-RU" sz="2000" b="0" strike="noStrike" spc="-1" dirty="0">
                <a:solidFill>
                  <a:srgbClr val="333333"/>
                </a:solidFill>
                <a:latin typeface="Arial"/>
              </a:rPr>
              <a:t>Ограничений по сроку для подачи заявления на освобождение от фиксированных взносов нет (п.</a:t>
            </a:r>
            <a:r>
              <a:rPr lang="en-US" sz="2000" b="0" strike="noStrike" spc="-1" dirty="0">
                <a:solidFill>
                  <a:srgbClr val="333333"/>
                </a:solidFill>
                <a:latin typeface="Arial"/>
              </a:rPr>
              <a:t>7</a:t>
            </a:r>
            <a:r>
              <a:rPr lang="ru-RU" sz="2000" b="0" strike="noStrike" spc="-1" dirty="0">
                <a:solidFill>
                  <a:srgbClr val="333333"/>
                </a:solidFill>
                <a:latin typeface="Arial"/>
              </a:rPr>
              <a:t> ст.430 НК).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П.7 ст.430 НК</a:t>
            </a:r>
            <a:r>
              <a:rPr lang="en-US" sz="2000" b="0" strike="noStrike" spc="-1" dirty="0">
                <a:solidFill>
                  <a:srgbClr val="333333"/>
                </a:solidFill>
                <a:latin typeface="Arial"/>
              </a:rPr>
              <a:t>: </a:t>
            </a:r>
            <a:r>
              <a:rPr lang="ru-RU" sz="2000" b="0" strike="noStrike" spc="-1" dirty="0">
                <a:solidFill>
                  <a:srgbClr val="333333"/>
                </a:solidFill>
                <a:latin typeface="Arial"/>
              </a:rPr>
              <a:t>ИП не исчисляют и не уплачивают страховые взносы:</a:t>
            </a:r>
            <a:br>
              <a:rPr sz="2000" dirty="0"/>
            </a:br>
            <a:br>
              <a:rPr sz="2000" dirty="0"/>
            </a:br>
            <a:r>
              <a:rPr lang="ru-RU" sz="2000" b="0" strike="noStrike" spc="-1" dirty="0">
                <a:solidFill>
                  <a:srgbClr val="333333"/>
                </a:solidFill>
                <a:latin typeface="Arial"/>
              </a:rPr>
              <a:t>за периоды военной службы по призыву,  периоды прохождения военной службы по контракту, в течение которых ими не осуществлялась соответствующая деятельность, при условии представления ими в налоговый орган по месту учета заявления об освобождении от уплаты страховых взносов и подтверждающих документов.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title"/>
          </p:nvPr>
        </p:nvSpPr>
        <p:spPr>
          <a:xfrm>
            <a:off x="609480" y="252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Право на вычет</a:t>
            </a:r>
            <a:endParaRPr lang="en-US" sz="2600" b="0" strike="noStrike" spc="-1">
              <a:solidFill>
                <a:srgbClr val="333333"/>
              </a:solidFill>
              <a:latin typeface="Arial"/>
            </a:endParaRPr>
          </a:p>
        </p:txBody>
      </p:sp>
      <p:sp>
        <p:nvSpPr>
          <p:cNvPr id="545" name="TextBox 544"/>
          <p:cNvSpPr txBox="1"/>
          <p:nvPr/>
        </p:nvSpPr>
        <p:spPr>
          <a:xfrm>
            <a:off x="517680" y="125064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Письмо МФ </a:t>
            </a:r>
            <a:r>
              <a:rPr lang="ru-RU" sz="2600" b="1" strike="noStrike" spc="-1">
                <a:solidFill>
                  <a:srgbClr val="333333"/>
                </a:solidFill>
                <a:latin typeface="Arial"/>
              </a:rPr>
              <a:t>от 14 февраля 2019 г. N 03-07-11/9305 -  </a:t>
            </a:r>
            <a:r>
              <a:rPr lang="ru-RU" sz="2600" b="0" strike="noStrike" spc="-1">
                <a:solidFill>
                  <a:srgbClr val="333333"/>
                </a:solidFill>
                <a:latin typeface="Arial"/>
              </a:rPr>
              <a:t>о</a:t>
            </a:r>
            <a:r>
              <a:rPr lang="ru-RU" sz="2600" b="1" strike="noStrike" spc="-1">
                <a:solidFill>
                  <a:srgbClr val="333333"/>
                </a:solidFill>
                <a:latin typeface="Arial"/>
              </a:rPr>
              <a:t> </a:t>
            </a:r>
            <a:r>
              <a:rPr lang="ru-RU" sz="2600" b="0" strike="noStrike" spc="-1">
                <a:solidFill>
                  <a:srgbClr val="333333"/>
                </a:solidFill>
                <a:latin typeface="Arial"/>
              </a:rPr>
              <a:t>вычете НДС по услугам, принятым на учет в сентябре, по сч.-ф ,  выставленному 5 октября и полученному до 25 октября</a:t>
            </a:r>
            <a:r>
              <a:rPr lang="en-US" sz="2600" b="0" strike="noStrike" spc="-1">
                <a:solidFill>
                  <a:srgbClr val="333333"/>
                </a:solidFill>
                <a:latin typeface="Arial"/>
              </a:rPr>
              <a:t>: </a:t>
            </a: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вычет налога на добавленную стоимость по услугам, принятым на учет в сентябре, по </a:t>
            </a:r>
            <a:r>
              <a:rPr lang="en-US" sz="2600" b="0" strike="noStrike" spc="-1">
                <a:solidFill>
                  <a:srgbClr val="333333"/>
                </a:solidFill>
                <a:latin typeface="Arial"/>
              </a:rPr>
              <a:t>c</a:t>
            </a:r>
            <a:r>
              <a:rPr lang="ru-RU" sz="2600" b="0" strike="noStrike" spc="-1">
                <a:solidFill>
                  <a:srgbClr val="333333"/>
                </a:solidFill>
                <a:latin typeface="Arial"/>
              </a:rPr>
              <a:t>ч</a:t>
            </a:r>
            <a:r>
              <a:rPr lang="en-US" sz="2600" b="0" strike="noStrike" spc="-1">
                <a:solidFill>
                  <a:srgbClr val="333333"/>
                </a:solidFill>
                <a:latin typeface="Arial"/>
              </a:rPr>
              <a:t>-</a:t>
            </a:r>
            <a:r>
              <a:rPr lang="ru-RU" sz="2600" b="0" strike="noStrike" spc="-1">
                <a:solidFill>
                  <a:srgbClr val="333333"/>
                </a:solidFill>
                <a:latin typeface="Arial"/>
              </a:rPr>
              <a:t>ф, выставленному 5 октября и полученному до 25 октября, в налоговом периоде, в котором товары приняты на учет, не противоречит налоговому законодательству</a:t>
            </a:r>
            <a:r>
              <a:rPr lang="ru-RU" sz="2000" b="0" strike="noStrike" spc="-1">
                <a:solidFill>
                  <a:srgbClr val="333333"/>
                </a:solidFill>
                <a:latin typeface="Arial"/>
              </a:rPr>
              <a:t>.</a:t>
            </a:r>
            <a:endParaRPr lang="en-US" sz="2000" b="0" strike="noStrike" spc="-1">
              <a:solidFill>
                <a:srgbClr val="333333"/>
              </a:solidFill>
              <a:latin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PlaceHolder 1"/>
          <p:cNvSpPr>
            <a:spLocks noGrp="1"/>
          </p:cNvSpPr>
          <p:nvPr>
            <p:ph type="title"/>
          </p:nvPr>
        </p:nvSpPr>
        <p:spPr>
          <a:xfrm>
            <a:off x="502920" y="372960"/>
            <a:ext cx="8258040" cy="7956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 и чек ККТ</a:t>
            </a:r>
            <a:endParaRPr lang="en-US" sz="2600" b="0" strike="noStrike" spc="-1">
              <a:solidFill>
                <a:srgbClr val="333333"/>
              </a:solidFill>
              <a:latin typeface="Arial"/>
            </a:endParaRPr>
          </a:p>
        </p:txBody>
      </p:sp>
      <p:sp>
        <p:nvSpPr>
          <p:cNvPr id="547" name="TextBox 546"/>
          <p:cNvSpPr txBox="1"/>
          <p:nvPr/>
        </p:nvSpPr>
        <p:spPr>
          <a:xfrm>
            <a:off x="326520" y="1168200"/>
            <a:ext cx="11642760" cy="489564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Письма МФ от 25 июня 2020 г. N 03-07-09/54634 </a:t>
            </a:r>
            <a:r>
              <a:rPr lang="ru-RU" sz="2400" b="0" strike="noStrike" spc="-1">
                <a:solidFill>
                  <a:srgbClr val="333333"/>
                </a:solidFill>
                <a:latin typeface="Arial"/>
              </a:rPr>
              <a:t>«О вычете НДС при приобретении бензина на АЗС» и </a:t>
            </a:r>
            <a:r>
              <a:rPr lang="ru-RU" sz="2400" b="1" strike="noStrike" spc="-1">
                <a:solidFill>
                  <a:srgbClr val="333333"/>
                </a:solidFill>
                <a:latin typeface="Arial"/>
              </a:rPr>
              <a:t>от 16 ноября 2021 № 03-07-11/92493 - </a:t>
            </a:r>
            <a:r>
              <a:rPr lang="ru-RU" sz="2400" b="0" strike="noStrike" spc="-1">
                <a:solidFill>
                  <a:srgbClr val="333333"/>
                </a:solidFill>
                <a:latin typeface="Arial"/>
              </a:rPr>
              <a:t> особенности вычета сумм НДС в отношении товаров, приобретаемых в организациях розничной торговли, Кодексом не предусмотрены. Суммы налога на добавленную стоимость по приобретенному бензину на АЗС без наличия счетов-фактур к вычету не принимаются.</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Президиума ВАС РФ от 13.05.2008г. №17718/07 </a:t>
            </a:r>
            <a:r>
              <a:rPr lang="ru-RU" sz="2400" b="0" strike="noStrike" spc="-1">
                <a:solidFill>
                  <a:srgbClr val="333333"/>
                </a:solidFill>
                <a:latin typeface="Arial"/>
              </a:rPr>
              <a:t>-  при приобретении товаров (работ, услуг) в розницу за наличный расчет право на вычет можно подтвердить иными документами, например кассовым чеком.</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КС РФ от 02.10.2003 N 384-О </a:t>
            </a:r>
            <a:r>
              <a:rPr lang="ru-RU" sz="2400" b="0" strike="noStrike" spc="-1">
                <a:solidFill>
                  <a:srgbClr val="333333"/>
                </a:solidFill>
                <a:latin typeface="Arial"/>
              </a:rPr>
              <a:t>- что счет-фактура не является единственным документом для предоставления налогоплательщику налоговых вычетов по налогу на добавленную стоимость. Вычеты могут предоставляться и на основании иных документов, подтверждающих уплату данного налога.</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title"/>
          </p:nvPr>
        </p:nvSpPr>
        <p:spPr>
          <a:xfrm>
            <a:off x="520560" y="306360"/>
            <a:ext cx="8258400" cy="79704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Судебная практика по чекам ККТ и НДС</a:t>
            </a:r>
            <a:endParaRPr lang="en-US" sz="2600" b="0" strike="noStrike" spc="-1">
              <a:solidFill>
                <a:srgbClr val="333333"/>
              </a:solidFill>
              <a:latin typeface="Arial"/>
            </a:endParaRPr>
          </a:p>
        </p:txBody>
      </p:sp>
      <p:sp>
        <p:nvSpPr>
          <p:cNvPr id="549" name="TextBox 548"/>
          <p:cNvSpPr txBox="1"/>
          <p:nvPr/>
        </p:nvSpPr>
        <p:spPr>
          <a:xfrm>
            <a:off x="437760" y="1103040"/>
            <a:ext cx="11301480" cy="482436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Поволжского округа от 03.04.2023 по делу N А12-1198/2022</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Налоговики посчитали незаконным вычет НДС, который организация применяла по кассовым чекам на покупку бензина на АЗС. Кассация с таким подходом не согласилась. Суд сослался на позицию КС РФ и мнение ВАС РФ.  Они говорили, что счет-фактура не единственный документ, по которому можно принять налог к вычету. Когда его нет, основанием могут служить и иные документы.</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чеках на покупку ГСМ отдельной строкой был выделен  НДС. Подотчетные лица сдавали  на склад все приобретенные за наличность ценности и оформляли авансовые отчеты, прилагая документы, которые обосновывали расходы. Значит, организация использовала бензин в предпринимательской деятельности и все условия для вычета соблюдала.</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Нельзя дробить вычеты НДС, если купили основное средство</a:t>
            </a:r>
            <a:br>
              <a:rPr sz="2800"/>
            </a:br>
            <a:endParaRPr lang="en-US" sz="2800" b="0" strike="noStrike" spc="-1">
              <a:solidFill>
                <a:srgbClr val="333333"/>
              </a:solidFill>
              <a:latin typeface="Arial"/>
            </a:endParaRPr>
          </a:p>
        </p:txBody>
      </p:sp>
      <p:sp>
        <p:nvSpPr>
          <p:cNvPr id="551" name="TextBox 55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01.11.2023 №03-07-11/104317 </a:t>
            </a:r>
            <a:r>
              <a:rPr lang="ru-RU" sz="2000" b="0" strike="noStrike" spc="-1">
                <a:solidFill>
                  <a:srgbClr val="333333"/>
                </a:solidFill>
                <a:latin typeface="Arial"/>
              </a:rPr>
              <a:t>-  вычеты НДС по ОС или НМА компании могут заявлять только в полной сумме после их принятия на учет. Делить входной налог по одному счету-фактуре и предъявлять в разных налоговых периодах нельзя.  А вот перенести вычет и отразить его в декларации по НДС за любой последующий налоговый период закон не запрещает. Главное — уложиться в выделенные на это три года (п.2  ст. 171, п.1.1 ст. 172 НК, письма МФ от 09.08.2019 №03-07-08/60395, от 04.09.2018 №03-07-11/63070).</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не  хотите  показывать НДС к возмещению, то  переносите вычеты в полной сумме. Например, если покупаете несколько дорогостоящих ОС, НДС по одному из них можете принять к вычету сразу, а по остальным перенести на следующие налоговые периоды.</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Есть вычеты, которые нельзя переносить на будущее (п. 1.1 172 НК, п.3-14 ст. 171 НК)</a:t>
            </a:r>
            <a:r>
              <a:rPr lang="en-US" sz="2000" b="0" strike="noStrike" spc="-1">
                <a:solidFill>
                  <a:srgbClr val="333333"/>
                </a:solidFill>
                <a:latin typeface="Arial"/>
              </a:rPr>
              <a:t>:</a:t>
            </a:r>
            <a:r>
              <a:rPr lang="ru-RU" sz="2000" b="0" strike="noStrike" spc="-1">
                <a:solidFill>
                  <a:srgbClr val="333333"/>
                </a:solidFill>
                <a:latin typeface="Arial"/>
              </a:rPr>
              <a:t> вычет НДС по расходам на командировки, вычет с полученного аванса.</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Вычет НДС по основным средствам можно дробить на части</a:t>
            </a:r>
            <a:br>
              <a:rPr sz="3600"/>
            </a:br>
            <a:endParaRPr lang="en-US" sz="3600" b="0" strike="noStrike" spc="-1">
              <a:solidFill>
                <a:srgbClr val="333333"/>
              </a:solidFill>
              <a:latin typeface="Arial"/>
            </a:endParaRPr>
          </a:p>
        </p:txBody>
      </p:sp>
      <p:sp>
        <p:nvSpPr>
          <p:cNvPr id="553" name="TextBox 552"/>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Применение вычетов НДС — право, а не обязанность налогоплательщика. </a:t>
            </a:r>
            <a:endParaRPr lang="en-US" sz="24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связи с этим суды отмечают, что нормы п.1 статьи 172 НК </a:t>
            </a:r>
            <a:r>
              <a:rPr lang="ru-RU" sz="2400" b="1" strike="noStrike" spc="-1">
                <a:solidFill>
                  <a:srgbClr val="333333"/>
                </a:solidFill>
                <a:latin typeface="Arial"/>
              </a:rPr>
              <a:t>не обязывают принимать всю сумму налога к вычету единов</a:t>
            </a:r>
            <a:r>
              <a:rPr lang="ru-RU" sz="2400" b="0" strike="noStrike" spc="-1">
                <a:solidFill>
                  <a:srgbClr val="333333"/>
                </a:solidFill>
                <a:latin typeface="Arial"/>
              </a:rPr>
              <a:t>ременно или не запрещают принимать НДС по основным средствам к вычету частями</a:t>
            </a:r>
            <a:r>
              <a:rPr lang="en-US" sz="2400" b="0" strike="noStrike" spc="-1">
                <a:solidFill>
                  <a:srgbClr val="333333"/>
                </a:solidFill>
                <a:latin typeface="Arial"/>
              </a:rPr>
              <a:t>- </a:t>
            </a:r>
            <a:r>
              <a:rPr lang="ru-RU" sz="2400" b="0" strike="noStrike" spc="-1">
                <a:solidFill>
                  <a:srgbClr val="333333"/>
                </a:solidFill>
                <a:latin typeface="Arial"/>
              </a:rPr>
              <a:t>постановления арбитражных судов </a:t>
            </a:r>
            <a:r>
              <a:rPr lang="ru-RU" sz="2400" b="1" strike="noStrike" spc="-1">
                <a:solidFill>
                  <a:srgbClr val="333333"/>
                </a:solidFill>
                <a:latin typeface="Arial"/>
              </a:rPr>
              <a:t>Северо-Кавказского округа от 18.06.2020 №Ф08-2005/2020, Центрального округа от 12.12.2019 №Ф10-5630/2019, Поволжского округа от 10.06.2015 №ф06-24390/2015.</a:t>
            </a:r>
            <a:endParaRPr lang="en-US" sz="24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Официальной позиции ФНС по данному вопросу пока нет. Если не готовы спорить с инспекторами, вычеты НДС по приобретенным основным средствам безопаснее не дробить на части.</a:t>
            </a:r>
            <a:endParaRPr lang="en-US" sz="2400" b="0" strike="noStrike" spc="-1">
              <a:solidFill>
                <a:srgbClr val="333333"/>
              </a:solidFill>
              <a:latin typeface="Arial"/>
            </a:endParaRPr>
          </a:p>
          <a:p>
            <a:pPr marL="252360" indent="-2523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endParaRPr lang="en-US" sz="24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В какой момент принять к вычету НДС: когда отразили основное средство на счете 08 или 01</a:t>
            </a:r>
            <a:br>
              <a:rPr sz="2800"/>
            </a:br>
            <a:endParaRPr lang="en-US" sz="2800" b="0" strike="noStrike" spc="-1">
              <a:solidFill>
                <a:srgbClr val="333333"/>
              </a:solidFill>
              <a:latin typeface="Arial"/>
            </a:endParaRPr>
          </a:p>
        </p:txBody>
      </p:sp>
      <p:sp>
        <p:nvSpPr>
          <p:cNvPr id="555" name="TextBox 554"/>
          <p:cNvSpPr txBox="1"/>
          <p:nvPr/>
        </p:nvSpPr>
        <p:spPr>
          <a:xfrm>
            <a:off x="609480" y="1498320"/>
            <a:ext cx="10972800" cy="4825800"/>
          </a:xfrm>
          <a:prstGeom prst="rect">
            <a:avLst/>
          </a:prstGeom>
          <a:noFill/>
          <a:ln w="0">
            <a:noFill/>
          </a:ln>
        </p:spPr>
        <p:txBody>
          <a:bodyPr lIns="90000" tIns="46800" rIns="90000" bIns="46800" anchor="t">
            <a:normAutofit fontScale="98000"/>
          </a:bodyPr>
          <a:lstStyle/>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Входной НДС примите к вычету в течение трех лет с момента, когда отразили приобретенное имущество на счете 08 «Вложения во внеоборотные активы».</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Право на вычет НДС не зависит от того, на каком счете учли актив, главное — принять его к учету. Поэтому по имуществу, которое включите в состав основных средств только в будущем, вычет заявите в квартале, когда оприходовали его на счете 08, или в течение следующих трех лет. Такой порядок распространяется в т.ч. и на вычет входного НДС, предъявленного подрядчиками при проведении капитального строительства ( п.2 ст.171, абз. 2 и 3 п.1 ст.172 НК).</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Аналогичные разъяснения есть в </a:t>
            </a:r>
            <a:r>
              <a:rPr lang="ru-RU" sz="2000" b="1" strike="noStrike" spc="-1">
                <a:solidFill>
                  <a:srgbClr val="333333"/>
                </a:solidFill>
                <a:latin typeface="Arial"/>
              </a:rPr>
              <a:t>письмах МФ от 17.07.2019 №03-07-10/53067, 18.11.2016 №03-07-11/67999.</a:t>
            </a:r>
            <a:r>
              <a:rPr lang="ru-RU" sz="2000" b="0" strike="noStrike" spc="-1">
                <a:solidFill>
                  <a:srgbClr val="333333"/>
                </a:solidFill>
                <a:latin typeface="Arial"/>
              </a:rPr>
              <a:t> Правомерность такого подхода подтверждают суды -  </a:t>
            </a:r>
            <a:r>
              <a:rPr lang="ru-RU" sz="2000" b="1" strike="noStrike" spc="-1">
                <a:solidFill>
                  <a:srgbClr val="333333"/>
                </a:solidFill>
                <a:latin typeface="Arial"/>
              </a:rPr>
              <a:t>определения ВАС от 25.02.2020 №307-ЭС19-28236, от 07.11.2013 №ВАС-10042/09.</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Трехлетний срок, отпущенный для возмещения НДС п.2 ст. 173 НК, нужно отсчитывать именно с даты отражения стоимости объекта на счете 08. Если между этой датой и датой включения объекта в состав основных средств (отражение на счете 01) прошло более трех лет, организация теряет право на вычет НДС - </a:t>
            </a:r>
            <a:r>
              <a:rPr lang="ru-RU" sz="2000" b="1" strike="noStrike" spc="-1">
                <a:solidFill>
                  <a:srgbClr val="333333"/>
                </a:solidFill>
                <a:latin typeface="Arial"/>
              </a:rPr>
              <a:t>определение ВС от 21.09.2015 №309-КГ15-11146.</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p:cNvSpPr>
          <p:nvPr>
            <p:ph type="title"/>
          </p:nvPr>
        </p:nvSpPr>
        <p:spPr>
          <a:xfrm>
            <a:off x="609480" y="704880"/>
            <a:ext cx="10972800" cy="8841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При выплате дивидендов недвижимостью не надо восстанавливать НДС по ней</a:t>
            </a:r>
            <a:br>
              <a:rPr sz="3200"/>
            </a:br>
            <a:endParaRPr lang="en-US" sz="3200" b="0" strike="noStrike" spc="-1">
              <a:solidFill>
                <a:srgbClr val="333333"/>
              </a:solidFill>
              <a:latin typeface="Arial"/>
            </a:endParaRPr>
          </a:p>
        </p:txBody>
      </p:sp>
      <p:sp>
        <p:nvSpPr>
          <p:cNvPr id="557" name="TextBox 556"/>
          <p:cNvSpPr txBox="1"/>
          <p:nvPr/>
        </p:nvSpPr>
        <p:spPr>
          <a:xfrm>
            <a:off x="609480" y="1941120"/>
            <a:ext cx="10972800" cy="43830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19.03.2024 №03-07-11/24816</a:t>
            </a:r>
            <a:r>
              <a:rPr lang="ru-RU" sz="2000" b="0" strike="noStrike" spc="-1">
                <a:solidFill>
                  <a:srgbClr val="333333"/>
                </a:solidFill>
                <a:latin typeface="Arial"/>
              </a:rPr>
              <a:t> - восстанавливают НДС по ОС тогда, когда оно начинает использоваться в необлагаемой деятельности. Передача ОС в счет дивидендов – это облагаемая операция. Поэтому и восстанавливать НДС не надо.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выплате дивидендов недвижимым имуществом право собственности на него переходит к участнику общества. Поэтому передача недвижимости в счет выплаты дивидендов является объектом налогообложения НДС.</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 восстановление НДС с недвижимости частями в течение 10 лет по  ст.171.1 НК предусмотрено в том случае, когда компания меняет назначение эксплуатируемых объектов недвижимости, и они начинают использоваться в дальнейшей деятельности для производства и реализации товаров, не облагаемых НДС.</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То есть при передаче недвижимости в счет дивидендов восстанавливать НДС не надо, но надо заплатить НДС с такой передачи.</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55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29AE297-4E3F-498D-94C8-A5FC592526D9}" type="slidenum">
              <a:rPr lang="ru-RU" sz="1800" b="0" strike="noStrike" spc="-1">
                <a:solidFill>
                  <a:srgbClr val="333333"/>
                </a:solidFill>
                <a:latin typeface="Arial"/>
              </a:rPr>
              <a:t>186</a:t>
            </a:fld>
            <a:endParaRPr lang="en-US" sz="1800" b="0" strike="noStrike" spc="-1">
              <a:solidFill>
                <a:srgbClr val="333333"/>
              </a:solidFill>
              <a:latin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Налоговая отказала в вычете НДС по услугам питания и суд поддержал</a:t>
            </a:r>
            <a:endParaRPr lang="en-US" sz="2800" b="0" strike="noStrike" spc="-1">
              <a:solidFill>
                <a:srgbClr val="333333"/>
              </a:solidFill>
              <a:latin typeface="Arial"/>
            </a:endParaRPr>
          </a:p>
        </p:txBody>
      </p:sp>
      <p:sp>
        <p:nvSpPr>
          <p:cNvPr id="560" name="TextBox 559"/>
          <p:cNvSpPr txBox="1"/>
          <p:nvPr/>
        </p:nvSpPr>
        <p:spPr>
          <a:xfrm>
            <a:off x="609480" y="1483920"/>
            <a:ext cx="10972800" cy="484020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ДО от 06.02.2024 по делу № А73-907/2023</a:t>
            </a:r>
            <a:r>
              <a:rPr lang="ru-RU" sz="2000" b="0" strike="noStrike" spc="-1">
                <a:solidFill>
                  <a:srgbClr val="333333"/>
                </a:solidFill>
                <a:latin typeface="Arial"/>
              </a:rPr>
              <a:t> - у организации была столовая, где питались сотрудники и представители сторонних организаций. Заключен договор на услуги по организации питания. Налогоплательщик не вел персонифицированный учет затрат по питанию своего персонала и работников сторонних организаций. Это не позволило определить налоговую базу при оказании услуг привело к отказу в вычете НДС</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Питание работников сторонних организаций не обусловлено технологическим процессом, с деятельностью плательщика не связано и это не мера по обеспечению нормальных условий труда. Суды согласились с налоговой. </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Ошибки компании</a:t>
            </a:r>
            <a:r>
              <a:rPr lang="ru-RU" sz="2000" b="0" strike="noStrike" spc="-1">
                <a:solidFill>
                  <a:srgbClr val="333333"/>
                </a:solidFill>
                <a:latin typeface="Arial"/>
              </a:rPr>
              <a:t>: </a:t>
            </a:r>
            <a:r>
              <a:rPr lang="ru-RU" sz="1800" b="0" strike="noStrike" spc="-1">
                <a:solidFill>
                  <a:srgbClr val="333333"/>
                </a:solidFill>
                <a:latin typeface="Arial"/>
              </a:rPr>
              <a:t>передачу услуг питания подрядчикам организация не оформила, объекта обложения НДС нет;</a:t>
            </a:r>
            <a:endParaRPr lang="en-US" sz="18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для вычета нужны документы, которые подтверждают использование товара/услуг в облагаемой НДС деятельности;</a:t>
            </a:r>
            <a:endParaRPr lang="en-US" sz="18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при предоставлении питания как своим работникам, так и сторонним без персонифицированного учета невозможно подтвердить стоимость услуг питания по каждому получателю;</a:t>
            </a:r>
            <a:endParaRPr lang="en-US" sz="18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не было внутренних документов о порядке определения стоимости питания, калькуляции стоимости питания.</a:t>
            </a:r>
            <a:endParaRPr lang="en-US" sz="18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PlaceHolder 1"/>
          <p:cNvSpPr>
            <a:spLocks noGrp="1"/>
          </p:cNvSpPr>
          <p:nvPr>
            <p:ph type="title"/>
          </p:nvPr>
        </p:nvSpPr>
        <p:spPr>
          <a:xfrm>
            <a:off x="619200" y="252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Импорт товаров</a:t>
            </a:r>
            <a:endParaRPr lang="en-US" sz="2600" b="0" strike="noStrike" spc="-1">
              <a:solidFill>
                <a:srgbClr val="333333"/>
              </a:solidFill>
              <a:latin typeface="Arial"/>
            </a:endParaRPr>
          </a:p>
        </p:txBody>
      </p:sp>
      <p:sp>
        <p:nvSpPr>
          <p:cNvPr id="562" name="TextBox 561"/>
          <p:cNvSpPr txBox="1"/>
          <p:nvPr/>
        </p:nvSpPr>
        <p:spPr>
          <a:xfrm>
            <a:off x="517680" y="117288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Ввоз (импорт) товаров на территорию РФ является объектом обложения (п.п.4 п.1 ст.146 НК РФ). </a:t>
            </a:r>
            <a:endParaRPr lang="en-US" sz="26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НДС при ввозе товаров из стран, не входящих в ЕАЭС, уплачивается таможенным органам, из стран ЕАЭС- налоговым органам. </a:t>
            </a:r>
            <a:endParaRPr lang="en-US" sz="26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Налог уплачивается покупателем независимо от режима налогообложения. </a:t>
            </a:r>
            <a:endParaRPr lang="en-US" sz="26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Перечень освобождений, когда НДС не платится при ввозе, установлен ст.150 НК РФ (п.4 с.54 ТК ЕАЭС). </a:t>
            </a:r>
            <a:endParaRPr lang="en-US" sz="26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При ввозе товаров на территорию РФ применяются налоговые ставки в размере 10% и 20% (п.5 ст. 164 НК РФ) </a:t>
            </a:r>
            <a:endParaRPr lang="en-US" sz="26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Экспорт товаров, работ, услуг</a:t>
            </a:r>
            <a:endParaRPr lang="en-US" sz="2600" b="0" strike="noStrike" spc="-1">
              <a:solidFill>
                <a:srgbClr val="333333"/>
              </a:solidFill>
              <a:latin typeface="Arial"/>
            </a:endParaRPr>
          </a:p>
        </p:txBody>
      </p:sp>
      <p:sp>
        <p:nvSpPr>
          <p:cNvPr id="564" name="TextBox 563"/>
          <p:cNvSpPr txBox="1"/>
          <p:nvPr/>
        </p:nvSpPr>
        <p:spPr>
          <a:xfrm>
            <a:off x="517680" y="1141560"/>
            <a:ext cx="10972800" cy="4389120"/>
          </a:xfrm>
          <a:prstGeom prst="rect">
            <a:avLst/>
          </a:prstGeom>
          <a:noFill/>
          <a:ln w="0">
            <a:noFill/>
          </a:ln>
        </p:spPr>
        <p:txBody>
          <a:bodyPr lIns="90000" tIns="46800" rIns="90000" bIns="46800" anchor="t">
            <a:normAutofit fontScale="91000"/>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Подтверждение ставки НДС 0% при экспорте товаров ( р.,у.)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П.15 ст.165НК</a:t>
            </a:r>
            <a:r>
              <a:rPr lang="ru-RU" sz="2400" b="0" strike="noStrike" spc="-1">
                <a:solidFill>
                  <a:srgbClr val="333333"/>
                </a:solidFill>
                <a:latin typeface="Arial"/>
              </a:rPr>
              <a:t> - подтвердить ставку 0% необходимо перечнем документов, который определен ст.165 НК РФ и зависит от таможенного режима и используемого транспортного средства. Вместо документов налогоплательщик может представить в налоговый орган реестр сведений в электронном виде (кроме экспорта в страны ЕАЭС).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П.10 ст.165Н</a:t>
            </a:r>
            <a:r>
              <a:rPr lang="ru-RU" sz="2400" b="0" strike="noStrike" spc="-1">
                <a:solidFill>
                  <a:srgbClr val="333333"/>
                </a:solidFill>
                <a:latin typeface="Arial"/>
              </a:rPr>
              <a:t>К - при подтверждении экспорта товаров в страны ЕАЭС можно представить реестр заявлений в электронном виде вместо заявлений на бумаге. Документы для подтверждения нулевой ставки необходимо представлять одновременно с налоговой декларацией .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П.9 ст.167НК </a:t>
            </a:r>
            <a:r>
              <a:rPr lang="ru-RU" sz="2400" b="0" strike="noStrike" spc="-1">
                <a:solidFill>
                  <a:srgbClr val="333333"/>
                </a:solidFill>
                <a:latin typeface="Arial"/>
              </a:rPr>
              <a:t>- декларация с данными по экспортной сделке представляется по итогам того периода, в котором собрали все подтверждающие экспорт документы . </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333333"/>
                </a:solidFill>
                <a:latin typeface="Arial"/>
              </a:rPr>
              <a:t>Новый документ о постановке на учёт </a:t>
            </a:r>
            <a:br>
              <a:rPr sz="3600" dirty="0"/>
            </a:br>
            <a:r>
              <a:rPr lang="ru-RU" sz="3600" b="0" strike="noStrike" spc="-1" dirty="0">
                <a:solidFill>
                  <a:srgbClr val="333333"/>
                </a:solidFill>
                <a:latin typeface="Arial"/>
              </a:rPr>
              <a:t>в налоговом органе</a:t>
            </a:r>
            <a:endParaRPr lang="en-US" sz="3600" b="0" strike="noStrike" spc="-1" dirty="0">
              <a:solidFill>
                <a:srgbClr val="333333"/>
              </a:solidFill>
              <a:latin typeface="Arial"/>
            </a:endParaRPr>
          </a:p>
        </p:txBody>
      </p:sp>
      <p:sp>
        <p:nvSpPr>
          <p:cNvPr id="205" name="TextBox 20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С 2026 года прекратят существование введенные в 2010 году</a:t>
            </a:r>
            <a:r>
              <a:rPr lang="ru-RU" sz="2000" b="0" strike="noStrike" spc="-1" dirty="0">
                <a:solidFill>
                  <a:srgbClr val="333333"/>
                </a:solidFill>
                <a:latin typeface="Arial"/>
              </a:rPr>
              <a:t>: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свидетельство</a:t>
            </a:r>
            <a:r>
              <a:rPr lang="ru-RU" sz="2000" b="0" strike="noStrike" spc="-1" dirty="0">
                <a:solidFill>
                  <a:srgbClr val="333333"/>
                </a:solidFill>
                <a:latin typeface="Arial"/>
              </a:rPr>
              <a:t> о постановке на учёт в налоговом органе –документ, подтверждающий постановку на учет российской организации, иностранной организации, физического лица в налоговом органе соответственно по месту нахождения российской организации, месту нахождения международной организации, по месту осуществления иностранной организацией деятельности на территории России через свое обособленное подразделение, по месту жительства физического лица;</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уведомление о постановке на учёт в налоговом органе –документ, подтверждающий постановку на учет в налоговом органе организации или физического лица, в том числе индивидуального предпринимателя.</a:t>
            </a:r>
            <a:endParaRPr lang="en-US" sz="2000" b="0" strike="noStrike" spc="-1" dirty="0">
              <a:solidFill>
                <a:srgbClr val="333333"/>
              </a:solidFill>
              <a:latin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p:cNvSpPr>
          <p:nvPr>
            <p:ph type="title"/>
          </p:nvPr>
        </p:nvSpPr>
        <p:spPr>
          <a:xfrm>
            <a:off x="609480" y="31716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Подтвердить нулевую ставку при экспорте можно </a:t>
            </a:r>
            <a:br>
              <a:rPr sz="2600"/>
            </a:br>
            <a:r>
              <a:rPr lang="ru-RU" sz="2600" b="1" strike="noStrike" spc="-1">
                <a:solidFill>
                  <a:srgbClr val="025EA1"/>
                </a:solidFill>
                <a:latin typeface="Arial"/>
              </a:rPr>
              <a:t>с помощью сервиса ФНС</a:t>
            </a:r>
            <a:endParaRPr lang="en-US" sz="2600" b="0" strike="noStrike" spc="-1">
              <a:solidFill>
                <a:srgbClr val="333333"/>
              </a:solidFill>
              <a:latin typeface="Arial"/>
            </a:endParaRPr>
          </a:p>
        </p:txBody>
      </p:sp>
      <p:sp>
        <p:nvSpPr>
          <p:cNvPr id="566" name="TextBox 565"/>
          <p:cNvSpPr txBox="1"/>
          <p:nvPr/>
        </p:nvSpPr>
        <p:spPr>
          <a:xfrm>
            <a:off x="294840" y="1288800"/>
            <a:ext cx="11720520" cy="4389480"/>
          </a:xfrm>
          <a:prstGeom prst="rect">
            <a:avLst/>
          </a:prstGeom>
          <a:noFill/>
          <a:ln w="0">
            <a:noFill/>
          </a:ln>
        </p:spPr>
        <p:txBody>
          <a:bodyPr lIns="90000" tIns="46800" rIns="90000" bIns="46800" anchor="t">
            <a:normAutofit fontScale="80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Информация ФНС России от 20.04.2023</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промышленную эксплуатацию ввели сервис "Офис экспортера". С его помощью можно быстро сформировать электронный реестр документов для подтверждения нулевой ставки НДС при экспорте, </a:t>
            </a:r>
            <a:r>
              <a:rPr lang="ru-RU" sz="2400" b="0" strike="noStrike" spc="-1">
                <a:solidFill>
                  <a:srgbClr val="333333"/>
                </a:solidFill>
                <a:latin typeface="Arial"/>
                <a:ea typeface="Times New Roman"/>
              </a:rPr>
              <a:t>а также перечень заявлений о ввозе товаров и уплате косвенных налогов</a:t>
            </a:r>
            <a:r>
              <a:rPr lang="en-US" sz="2400" b="0" strike="noStrike" spc="-1">
                <a:solidFill>
                  <a:srgbClr val="333333"/>
                </a:solidFill>
                <a:latin typeface="Arial"/>
                <a:ea typeface="Times New Roman"/>
              </a:rPr>
              <a:t>;</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ea typeface="Times New Roman"/>
              </a:rPr>
              <a:t>- подготовить обязательные электронные реестры деклараций на товары для экспресс - грузов или реестры таможенных деклараций CN 23 в случае отправки товаров международными почтовыми отправлениями;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r>
              <a:rPr lang="ru-RU" sz="2400" b="0" strike="noStrike" spc="-1">
                <a:solidFill>
                  <a:srgbClr val="333333"/>
                </a:solidFill>
                <a:latin typeface="Arial"/>
                <a:ea typeface="Times New Roman"/>
              </a:rPr>
              <a:t>- </a:t>
            </a:r>
            <a:r>
              <a:rPr lang="ru-RU" sz="2400" b="0" strike="noStrike" spc="-1">
                <a:solidFill>
                  <a:srgbClr val="333333"/>
                </a:solidFill>
                <a:latin typeface="Arial"/>
              </a:rPr>
              <a:t>получить информацию по НДС в сфере внешнеэкономической деятельности. Если нужных сведений нет в ответах на часто задаваемые вопросы, их можно запросить у инспектора через интерактивный сайт.</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Для авторизации в сервисе нужно использовать логин и пароль или электронный сертификат, по которым входят в личный кабинет.</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en-US" sz="2400" b="1" strike="noStrike" spc="-1">
                <a:solidFill>
                  <a:srgbClr val="333333"/>
                </a:solidFill>
                <a:latin typeface="Arial"/>
              </a:rPr>
              <a:t>C</a:t>
            </a:r>
            <a:r>
              <a:rPr lang="ru-RU" sz="2400" b="1" strike="noStrike" spc="-1">
                <a:solidFill>
                  <a:srgbClr val="333333"/>
                </a:solidFill>
                <a:latin typeface="Arial"/>
              </a:rPr>
              <a:t> 2024г. реестры нужно будет подавать только в электронном виде.</a:t>
            </a:r>
            <a:endParaRPr lang="en-US" sz="2400" b="0" strike="noStrike" spc="-1">
              <a:solidFill>
                <a:srgbClr val="333333"/>
              </a:solidFill>
              <a:latin typeface="Arial"/>
            </a:endParaRPr>
          </a:p>
          <a:p>
            <a:pPr algn="just">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ea typeface="Times New Roman"/>
              </a:rPr>
              <a:t>. </a:t>
            </a:r>
            <a:endParaRPr lang="en-US" sz="2400" b="0" strike="noStrike" spc="-1">
              <a:solidFill>
                <a:srgbClr val="333333"/>
              </a:solidFill>
              <a:latin typeface="Aria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Сервис "Офис экспортера»</a:t>
            </a:r>
            <a:r>
              <a:rPr lang="ru-RU" sz="3600" b="1" strike="noStrike" spc="-1">
                <a:solidFill>
                  <a:srgbClr val="025EA1"/>
                </a:solidFill>
                <a:latin typeface="Arial"/>
              </a:rPr>
              <a:t> </a:t>
            </a:r>
            <a:r>
              <a:rPr lang="ru-RU" sz="3600" b="0" strike="noStrike" spc="-1">
                <a:solidFill>
                  <a:srgbClr val="025EA1"/>
                </a:solidFill>
                <a:latin typeface="Arial"/>
              </a:rPr>
              <a:t>для упрощения подтверждения нулевой ставки НДС</a:t>
            </a:r>
            <a:endParaRPr lang="en-US" sz="3600" b="0" strike="noStrike" spc="-1">
              <a:solidFill>
                <a:srgbClr val="333333"/>
              </a:solidFill>
              <a:latin typeface="Arial"/>
            </a:endParaRPr>
          </a:p>
        </p:txBody>
      </p:sp>
      <p:pic>
        <p:nvPicPr>
          <p:cNvPr id="568" name="Picture 2"/>
          <p:cNvPicPr/>
          <p:nvPr/>
        </p:nvPicPr>
        <p:blipFill>
          <a:blip r:embed="rId2"/>
          <a:stretch/>
        </p:blipFill>
        <p:spPr>
          <a:xfrm>
            <a:off x="7440480" y="2616120"/>
            <a:ext cx="82800" cy="46080"/>
          </a:xfrm>
          <a:prstGeom prst="rect">
            <a:avLst/>
          </a:prstGeom>
          <a:ln w="0">
            <a:noFill/>
          </a:ln>
        </p:spPr>
      </p:pic>
      <p:sp>
        <p:nvSpPr>
          <p:cNvPr id="569" name="TextBox 568"/>
          <p:cNvSpPr txBox="1"/>
          <p:nvPr/>
        </p:nvSpPr>
        <p:spPr>
          <a:xfrm>
            <a:off x="458640" y="1690200"/>
            <a:ext cx="10515600" cy="4614840"/>
          </a:xfrm>
          <a:prstGeom prst="rect">
            <a:avLst/>
          </a:prstGeom>
          <a:noFill/>
          <a:ln w="0">
            <a:noFill/>
          </a:ln>
        </p:spPr>
        <p:txBody>
          <a:bodyPr lIns="90000" tIns="46800" rIns="90000" bIns="46800" anchor="t">
            <a:normAutofit/>
          </a:bodyPr>
          <a:lstStyle/>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strike="noStrike" spc="-1">
                <a:solidFill>
                  <a:srgbClr val="333333"/>
                </a:solidFill>
                <a:latin typeface="Arial"/>
                <a:ea typeface="Times New Roman"/>
              </a:rPr>
              <a:t>В эксплуатацию запущен сервис "Офис экспортера"</a:t>
            </a:r>
            <a:r>
              <a:rPr lang="ru-RU" sz="2400" b="0" strike="noStrike" spc="-1">
                <a:solidFill>
                  <a:srgbClr val="333333"/>
                </a:solidFill>
                <a:latin typeface="Arial"/>
                <a:ea typeface="Times New Roman"/>
              </a:rPr>
              <a:t>      </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     Создание документа осуществляется в 4 этапа:</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1. Общая информация</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2. Формирование кодов операции</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3. Расчет налоговой базы</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4. Формирование реестра</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     Ответы на часто задаваемые вопросы сгруппированы по вопросам:</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 вопросы по проведению камеральной проверки;</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 формирование экспортных документов;</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 подтверждение ставки 0%;</a:t>
            </a:r>
            <a:endParaRPr lang="en-US" sz="2400" b="0" strike="noStrike" spc="-1">
              <a:solidFill>
                <a:srgbClr val="333333"/>
              </a:solidFill>
              <a:latin typeface="Arial"/>
            </a:endParaRPr>
          </a:p>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333333"/>
                </a:solidFill>
                <a:latin typeface="Arial"/>
                <a:ea typeface="Times New Roman"/>
              </a:rPr>
              <a:t>- сроки и представление в налоговый орган документов.</a:t>
            </a:r>
            <a:endParaRPr lang="en-US" sz="2400" b="0" strike="noStrike" spc="-1">
              <a:solidFill>
                <a:srgbClr val="333333"/>
              </a:solidFill>
              <a:latin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 name="Рисунок 4" descr="Изображение выглядит как текст, снимок экрана, программное обеспечение, веб-страница&#10;&#10;Автоматически созданное описание"/>
          <p:cNvPicPr/>
          <p:nvPr/>
        </p:nvPicPr>
        <p:blipFill>
          <a:blip r:embed="rId2"/>
          <a:stretch/>
        </p:blipFill>
        <p:spPr>
          <a:xfrm>
            <a:off x="701640" y="133200"/>
            <a:ext cx="10213920" cy="6629400"/>
          </a:xfrm>
          <a:prstGeom prst="rect">
            <a:avLst/>
          </a:prstGeom>
          <a:ln w="0">
            <a:noFill/>
          </a:ln>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p:cNvSpPr>
          <p:nvPr>
            <p:ph type="title"/>
          </p:nvPr>
        </p:nvSpPr>
        <p:spPr>
          <a:xfrm>
            <a:off x="838080" y="364680"/>
            <a:ext cx="10515600" cy="77796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Электронные сервисы ФНС России</a:t>
            </a:r>
            <a:endParaRPr lang="en-US" sz="4000" b="0" strike="noStrike" spc="-1">
              <a:solidFill>
                <a:srgbClr val="333333"/>
              </a:solidFill>
              <a:latin typeface="Arial"/>
            </a:endParaRPr>
          </a:p>
        </p:txBody>
      </p:sp>
      <p:sp>
        <p:nvSpPr>
          <p:cNvPr id="572" name="TextBox 571"/>
          <p:cNvSpPr txBox="1"/>
          <p:nvPr/>
        </p:nvSpPr>
        <p:spPr>
          <a:xfrm>
            <a:off x="580680" y="1250640"/>
            <a:ext cx="10991880" cy="4925880"/>
          </a:xfrm>
          <a:prstGeom prst="rect">
            <a:avLst/>
          </a:prstGeom>
          <a:noFill/>
          <a:ln w="0">
            <a:noFill/>
          </a:ln>
        </p:spPr>
        <p:txBody>
          <a:bodyPr lIns="90000" tIns="46800" rIns="90000" bIns="46800" anchor="t">
            <a:norm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Проверка факта поступления от ФТС России сведений по документам, необходимым для подтверждения обоснованности применения налоговой ставки 0 процентов НДС (освобождения от уплаты акцизов).</a:t>
            </a:r>
            <a:endParaRPr lang="en-US" sz="2400" b="0" strike="noStrike" spc="-1">
              <a:solidFill>
                <a:srgbClr val="333333"/>
              </a:solidFill>
              <a:latin typeface="Arial"/>
            </a:endParaRPr>
          </a:p>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 </a:t>
            </a:r>
            <a:r>
              <a:rPr lang="ru-RU" sz="2400" b="0" strike="noStrike" spc="-1">
                <a:solidFill>
                  <a:srgbClr val="333333"/>
                </a:solidFill>
                <a:latin typeface="Arial"/>
              </a:rPr>
              <a:t>В сети Интернет адрес </a:t>
            </a:r>
            <a:r>
              <a:rPr lang="en-US" sz="2400" b="0" strike="noStrike" spc="-1">
                <a:solidFill>
                  <a:srgbClr val="FF0000"/>
                </a:solidFill>
                <a:latin typeface="Arial"/>
              </a:rPr>
              <a:t>https://service.nalog.ru/customchk/</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Для получения информации необходимо заполнить поисковые реквизиты:</a:t>
            </a:r>
            <a:endParaRPr lang="en-US" sz="2400" b="0" strike="noStrike" spc="-1">
              <a:solidFill>
                <a:srgbClr val="333333"/>
              </a:solidFill>
              <a:latin typeface="Arial"/>
            </a:endParaRPr>
          </a:p>
          <a:p>
            <a:pPr>
              <a:lnSpc>
                <a:spcPct val="90000"/>
              </a:lnSpc>
              <a:spcBef>
                <a:spcPts val="1137"/>
              </a:spcBef>
              <a:buClr>
                <a:srgbClr val="0070C0"/>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номер таможенной декларации;</a:t>
            </a:r>
            <a:endParaRPr lang="en-US" sz="2400" b="0" strike="noStrike" spc="-1">
              <a:solidFill>
                <a:srgbClr val="333333"/>
              </a:solidFill>
              <a:latin typeface="Arial"/>
            </a:endParaRPr>
          </a:p>
          <a:p>
            <a:pPr>
              <a:lnSpc>
                <a:spcPct val="90000"/>
              </a:lnSpc>
              <a:spcBef>
                <a:spcPts val="1137"/>
              </a:spcBef>
              <a:buClr>
                <a:srgbClr val="0070C0"/>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вид таможенной процедуры;</a:t>
            </a:r>
            <a:endParaRPr lang="en-US" sz="2400" b="0" strike="noStrike" spc="-1">
              <a:solidFill>
                <a:srgbClr val="333333"/>
              </a:solidFill>
              <a:latin typeface="Arial"/>
            </a:endParaRPr>
          </a:p>
          <a:p>
            <a:pPr>
              <a:lnSpc>
                <a:spcPct val="90000"/>
              </a:lnSpc>
              <a:spcBef>
                <a:spcPts val="1137"/>
              </a:spcBef>
              <a:buClr>
                <a:srgbClr val="0070C0"/>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ИНН лица, ответственного за финансовое урегулирование</a:t>
            </a:r>
            <a:endParaRPr lang="en-US" sz="2400" b="0" strike="noStrike" spc="-1">
              <a:solidFill>
                <a:srgbClr val="333333"/>
              </a:solidFill>
              <a:latin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p:cNvSpPr>
          <p:nvPr>
            <p:ph type="title"/>
          </p:nvPr>
        </p:nvSpPr>
        <p:spPr>
          <a:xfrm>
            <a:off x="838080" y="365040"/>
            <a:ext cx="10515600" cy="5493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Электронные сервисы ФНС России</a:t>
            </a:r>
            <a:endParaRPr lang="en-US" sz="3600" b="0" strike="noStrike" spc="-1">
              <a:solidFill>
                <a:srgbClr val="333333"/>
              </a:solidFill>
              <a:latin typeface="Arial"/>
            </a:endParaRPr>
          </a:p>
        </p:txBody>
      </p:sp>
      <p:sp>
        <p:nvSpPr>
          <p:cNvPr id="574" name="TextBox 573"/>
          <p:cNvSpPr txBox="1"/>
          <p:nvPr/>
        </p:nvSpPr>
        <p:spPr>
          <a:xfrm>
            <a:off x="495000" y="914400"/>
            <a:ext cx="11153880" cy="5262480"/>
          </a:xfrm>
          <a:prstGeom prst="rect">
            <a:avLst/>
          </a:prstGeom>
          <a:noFill/>
          <a:ln w="0">
            <a:noFill/>
          </a:ln>
        </p:spPr>
        <p:txBody>
          <a:bodyPr lIns="90000" tIns="46800" rIns="90000" bIns="46800" anchor="t">
            <a:normAutofit fontScale="90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r>
              <a:rPr lang="ru-RU" sz="2400" b="1" strike="noStrike" spc="-1">
                <a:solidFill>
                  <a:srgbClr val="333333"/>
                </a:solidFill>
                <a:latin typeface="Arial"/>
              </a:rPr>
              <a:t>Проверка наличия заявления о ввозе товаров и уплате налогов</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Сервис позволяет получить информацию о поступлении электронной копии Заявления о ввозе товаров и уплате косвенных налогов из налоговых органов страны импортёра (заявителя) в налоговые органы страны-экспортёра Евразийского экономического союза (ЕАЭС). В сети Интернет адрес </a:t>
            </a:r>
            <a:r>
              <a:rPr lang="en-US" sz="2400" b="0" strike="noStrike" spc="-1">
                <a:solidFill>
                  <a:srgbClr val="FF0000"/>
                </a:solidFill>
                <a:latin typeface="Arial"/>
              </a:rPr>
              <a:t>http://service.nalog.ru/blr1.do</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Информация предоставляется как по Заявлениям российских импортёров (их получение налоговыми органами других государств-членов ЕАЭС), так и по Заявлениям импортёров из этих государств, полученных налоговыми органами РФ.</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Для получения информации необходимо заполнить поисковые реквизиты Заявления:</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 и дату регистрационного заявления, присвоенного налоговым органом;</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идентификационный код (номер) импортера;</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страну продавца.</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Подтверждение ставки НДС 0% экспортерами: опубликованы формы реестров</a:t>
            </a:r>
            <a:endParaRPr lang="en-US" sz="3200" b="0" strike="noStrike" spc="-1">
              <a:solidFill>
                <a:srgbClr val="333333"/>
              </a:solidFill>
              <a:latin typeface="Arial"/>
            </a:endParaRPr>
          </a:p>
        </p:txBody>
      </p:sp>
      <p:sp>
        <p:nvSpPr>
          <p:cNvPr id="576" name="TextBox 575"/>
          <p:cNvSpPr txBox="1"/>
          <p:nvPr/>
        </p:nvSpPr>
        <p:spPr>
          <a:xfrm>
            <a:off x="609480" y="1603440"/>
            <a:ext cx="10972800" cy="472104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Приказ ФНС России от 26.12.2023 N ЕД-7-15/1003@ - с I июля 2024 года </a:t>
            </a:r>
            <a:r>
              <a:rPr lang="ru-RU" sz="2000" b="0" strike="noStrike" spc="-1">
                <a:solidFill>
                  <a:srgbClr val="333333"/>
                </a:solidFill>
                <a:latin typeface="Arial"/>
              </a:rPr>
              <a:t>нулевую ставку НДС при экспорте товаров надо подтверждать  электронными реестрами. Для этого ФНС утвердила</a:t>
            </a:r>
            <a:r>
              <a:rPr lang="en-US" sz="2000" b="0" strike="noStrike" spc="-1">
                <a:solidFill>
                  <a:srgbClr val="333333"/>
                </a:solidFill>
                <a:latin typeface="Arial"/>
              </a:rPr>
              <a:t>:</a:t>
            </a: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реестр сведений из деклараций на товары (полных деклараций на товары), контрактов, договоров, предусмотренный</a:t>
            </a:r>
            <a:r>
              <a:rPr lang="en-US" sz="2000" b="0" strike="noStrike" spc="-1">
                <a:solidFill>
                  <a:srgbClr val="333333"/>
                </a:solidFill>
                <a:latin typeface="Arial"/>
              </a:rPr>
              <a:t> </a:t>
            </a:r>
            <a:r>
              <a:rPr lang="ru-RU" sz="2000" b="0" strike="noStrike" spc="-1">
                <a:solidFill>
                  <a:srgbClr val="333333"/>
                </a:solidFill>
                <a:latin typeface="Arial"/>
              </a:rPr>
              <a:t>пп.1 п.1, п.2 ст.165 НК РФ;</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реестр сведений из деклараций на товары, транспортных, товаросопроводительных или иных документов, контрактов, договоров, предусмотренный пп.2 п.1, п.2.1 ст.165 НК РФ;</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реестр сведений из деклараций на товары, контрактов, договоров, предусмотренный пп.4 п.1, п.2 ст.165 НК РФ;</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реестр сведений из деклараций на товары либо таможенных деклараций С</a:t>
            </a:r>
            <a:r>
              <a:rPr lang="en-US" sz="2000" b="0" strike="noStrike" spc="-1">
                <a:solidFill>
                  <a:srgbClr val="333333"/>
                </a:solidFill>
                <a:latin typeface="Arial"/>
              </a:rPr>
              <a:t>N</a:t>
            </a:r>
            <a:r>
              <a:rPr lang="ru-RU" sz="2000" b="0" strike="noStrike" spc="-1">
                <a:solidFill>
                  <a:srgbClr val="333333"/>
                </a:solidFill>
                <a:latin typeface="Arial"/>
              </a:rPr>
              <a:t> 23,  предусмотренный пп.5 п.1 ст.165 НК РФ;</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реестр сведений из деклараций на товары для экспресс-грузов, предусмотренный пп.6 п.1 ст.165 НК РФ.</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Документ содержит также порядок заполнения форм и форматы их подачи.</a:t>
            </a:r>
            <a:endParaRPr lang="en-US" sz="2000" b="0" strike="noStrike" spc="-1">
              <a:solidFill>
                <a:srgbClr val="333333"/>
              </a:solidFill>
              <a:latin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НДС 0% при экспорте услуг и работ</a:t>
            </a:r>
            <a:endParaRPr lang="en-US" sz="4000" b="0" strike="noStrike" spc="-1">
              <a:solidFill>
                <a:srgbClr val="333333"/>
              </a:solidFill>
              <a:latin typeface="Arial"/>
            </a:endParaRPr>
          </a:p>
        </p:txBody>
      </p:sp>
      <p:sp>
        <p:nvSpPr>
          <p:cNvPr id="578" name="TextBox 57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Приказ ФНС от 14.03.2024 №ЕД-7-15/202 -  утвердили формы реестров,  </a:t>
            </a:r>
            <a:r>
              <a:rPr lang="ru-RU" sz="2800" b="0" strike="noStrike" spc="-1">
                <a:solidFill>
                  <a:srgbClr val="333333"/>
                </a:solidFill>
                <a:latin typeface="Arial"/>
              </a:rPr>
              <a:t>которые должны представлять перевозчики и те, кто оказывает связанные с экспортом услуги и работы.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Формы надо применять с 1 июля 2024г.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В приказе также есть порядок заполнения форм и форматы их подачи.</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title"/>
          </p:nvPr>
        </p:nvSpPr>
        <p:spPr>
          <a:xfrm>
            <a:off x="60948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Экспорт</a:t>
            </a:r>
            <a:endParaRPr lang="en-US" sz="2600" b="0" strike="noStrike" spc="-1">
              <a:solidFill>
                <a:srgbClr val="333333"/>
              </a:solidFill>
              <a:latin typeface="Arial"/>
            </a:endParaRPr>
          </a:p>
        </p:txBody>
      </p:sp>
      <p:sp>
        <p:nvSpPr>
          <p:cNvPr id="580" name="TextBox 579"/>
          <p:cNvSpPr txBox="1"/>
          <p:nvPr/>
        </p:nvSpPr>
        <p:spPr>
          <a:xfrm>
            <a:off x="609480" y="1509480"/>
            <a:ext cx="10972800" cy="438948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333333"/>
                </a:solidFill>
                <a:latin typeface="Arial"/>
              </a:rPr>
              <a:t>Расчет налоговой базы при экспорте товаров, работ и услуг, если выручка в иностранной валюте</a:t>
            </a:r>
            <a:endParaRPr lang="en-US" sz="26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6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000000"/>
                </a:solidFill>
                <a:latin typeface="Calibri"/>
                <a:ea typeface="Calibri"/>
              </a:rPr>
              <a:t> </a:t>
            </a:r>
            <a:r>
              <a:rPr lang="ru-RU" sz="2600" b="0" strike="noStrike" spc="-1">
                <a:solidFill>
                  <a:srgbClr val="000000"/>
                </a:solidFill>
                <a:latin typeface="Arial"/>
                <a:ea typeface="Calibri"/>
              </a:rPr>
              <a:t>Налоговая база при реализации товаров (работ, услуг), предусмотренных </a:t>
            </a:r>
            <a:r>
              <a:rPr lang="ru-RU" sz="2600" b="0" strike="noStrike" spc="-1">
                <a:solidFill>
                  <a:srgbClr val="333333"/>
                </a:solidFill>
                <a:latin typeface="Arial"/>
                <a:ea typeface="Calibri"/>
              </a:rPr>
              <a:t>п. 1 ст. 164 </a:t>
            </a:r>
            <a:r>
              <a:rPr lang="ru-RU" sz="2600" b="0" strike="noStrike" spc="-1">
                <a:solidFill>
                  <a:srgbClr val="000000"/>
                </a:solidFill>
                <a:latin typeface="Arial"/>
                <a:ea typeface="Calibri"/>
              </a:rPr>
              <a:t> НК РФ, в случае расчетов по таким операциям в иностранной валюте определяется в рублях по курсу ЦБ РФ </a:t>
            </a:r>
            <a:r>
              <a:rPr lang="ru-RU" sz="2600" b="1" strike="noStrike" spc="-1">
                <a:solidFill>
                  <a:srgbClr val="000000"/>
                </a:solidFill>
                <a:latin typeface="Arial"/>
                <a:ea typeface="Calibri"/>
              </a:rPr>
              <a:t>на дату отгрузки (</a:t>
            </a:r>
            <a:r>
              <a:rPr lang="ru-RU" sz="2600" b="0" strike="noStrike" spc="-1">
                <a:solidFill>
                  <a:srgbClr val="000000"/>
                </a:solidFill>
                <a:latin typeface="Arial"/>
                <a:ea typeface="Calibri"/>
              </a:rPr>
              <a:t>передачи) товаров (выполнения работ, оказания услуг).</a:t>
            </a:r>
            <a:endParaRPr lang="en-US" sz="2600" b="0" strike="noStrike" spc="-1">
              <a:solidFill>
                <a:srgbClr val="333333"/>
              </a:solidFill>
              <a:latin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p:cNvSpPr>
          <p:nvPr>
            <p:ph type="title"/>
          </p:nvPr>
        </p:nvSpPr>
        <p:spPr>
          <a:xfrm>
            <a:off x="687240" y="343080"/>
            <a:ext cx="8258400" cy="7236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НДС по ставке 0% с 2024 года</a:t>
            </a:r>
            <a:endParaRPr lang="en-US" sz="2600" b="0" strike="noStrike" spc="-1">
              <a:solidFill>
                <a:srgbClr val="333333"/>
              </a:solidFill>
              <a:latin typeface="Arial"/>
            </a:endParaRPr>
          </a:p>
        </p:txBody>
      </p:sp>
      <p:sp>
        <p:nvSpPr>
          <p:cNvPr id="582" name="TextBox 581"/>
          <p:cNvSpPr txBox="1"/>
          <p:nvPr/>
        </p:nvSpPr>
        <p:spPr>
          <a:xfrm>
            <a:off x="507600" y="1066680"/>
            <a:ext cx="11130120" cy="489600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ФЗ от 19.12.2022 №549-ФЗ - с 2024 года упростили порядок подтверждения нулевой ставки НДС при экспорте</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000000"/>
                </a:solidFill>
                <a:latin typeface="Arial"/>
              </a:rPr>
              <a:t>С 1 января 2024 года:</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не нужно представлять в налоговые органы контракта (договора) для подтверждения ставки 0% при экспортных операциях;</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обязанность подтверждать ставку 0% при экспортных операциях только электронными реестрами сведений из документов, включая контракт;</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отменяется требование о наличии отметки таможни «погрузка разрешена» на поручении на погрузку при вывозе товаров морским транспортом;</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неподтвержденном экспорте налоговую базу нужно определять на последнее число квартала, в котором истекают 180 календарных дней.</a:t>
            </a:r>
            <a:endParaRPr lang="en-US" sz="2400" b="0" strike="noStrike" spc="-1">
              <a:solidFill>
                <a:srgbClr val="333333"/>
              </a:solidFill>
              <a:latin typeface="Aria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p:cNvSpPr>
          <p:nvPr>
            <p:ph type="title"/>
          </p:nvPr>
        </p:nvSpPr>
        <p:spPr>
          <a:xfrm>
            <a:off x="60948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Как подтвердить ставку НДС 0% при экспорте, </a:t>
            </a:r>
            <a:br>
              <a:rPr sz="2600"/>
            </a:br>
            <a:r>
              <a:rPr lang="ru-RU" sz="2600" b="1" strike="noStrike" spc="-1">
                <a:solidFill>
                  <a:srgbClr val="025EA1"/>
                </a:solidFill>
                <a:latin typeface="Arial"/>
              </a:rPr>
              <a:t>если цену товаров изменили после их выпуска</a:t>
            </a:r>
            <a:endParaRPr lang="en-US" sz="2600" b="0" strike="noStrike" spc="-1">
              <a:solidFill>
                <a:srgbClr val="333333"/>
              </a:solidFill>
              <a:latin typeface="Arial"/>
            </a:endParaRPr>
          </a:p>
        </p:txBody>
      </p:sp>
      <p:sp>
        <p:nvSpPr>
          <p:cNvPr id="584" name="TextBox 583"/>
          <p:cNvSpPr txBox="1"/>
          <p:nvPr/>
        </p:nvSpPr>
        <p:spPr>
          <a:xfrm>
            <a:off x="609480" y="1405080"/>
            <a:ext cx="10972800" cy="4389120"/>
          </a:xfrm>
          <a:prstGeom prst="rect">
            <a:avLst/>
          </a:prstGeom>
          <a:noFill/>
          <a:ln w="0">
            <a:noFill/>
          </a:ln>
        </p:spPr>
        <p:txBody>
          <a:bodyPr lIns="90000" tIns="46800" rIns="90000" bIns="46800" anchor="t">
            <a:normAutofit fontScale="98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Минфина России от 12.01.2023 N 03-07-08/1346 - е</a:t>
            </a:r>
            <a:r>
              <a:rPr lang="ru-RU" sz="2400" b="0" strike="noStrike" spc="-1">
                <a:solidFill>
                  <a:srgbClr val="333333"/>
                </a:solidFill>
                <a:latin typeface="Arial"/>
              </a:rPr>
              <a:t>сли таможенную декларацию уже оформили, товар выпустили, документы на отгрузку выписали, то при изменении цены товаров надо подать в налоговую дополнительные документы.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Помимо контракта продавец представляет соглашение с покупателем об изменении цены.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r>
              <a:rPr lang="ru-RU" sz="2400" b="0" i="1" strike="noStrike" spc="-1">
                <a:solidFill>
                  <a:srgbClr val="333333"/>
                </a:solidFill>
                <a:latin typeface="Arial"/>
              </a:rPr>
              <a:t>Если произошло изменение цены после декларирования, то корректировка налоговой базы при изменении цены по подтвержденному экспорту отражается в разделе 4 стр.090-110 и по неподтвержденному в разделе 6 стр.110-150 в периоде изменения, т.е. без предоставления уточненных деклараций.</a:t>
            </a:r>
            <a:endParaRPr lang="en-US" sz="2400" b="0" strike="noStrike" spc="-1">
              <a:solidFill>
                <a:srgbClr val="333333"/>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dirty="0">
                <a:solidFill>
                  <a:srgbClr val="025EA1"/>
                </a:solidFill>
                <a:latin typeface="Arial"/>
              </a:rPr>
              <a:t>Особые полномочия Правительства РФ</a:t>
            </a:r>
            <a:endParaRPr lang="en-US" sz="4000" b="0" strike="noStrike" spc="-1" dirty="0">
              <a:solidFill>
                <a:srgbClr val="333333"/>
              </a:solidFill>
              <a:latin typeface="Arial"/>
            </a:endParaRPr>
          </a:p>
        </p:txBody>
      </p:sp>
      <p:sp>
        <p:nvSpPr>
          <p:cNvPr id="166" name="TextBox 16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Ст. 1 НК РФ прописывает, что законодательство РФ о налогах и сборах состоит из Налогового кодекса РФ и принятых в соответствии с ним федеральных законов о налогах, сборах, страховых взносах.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НК РФ устанавливает в том числе основания возникновения (изменения, прекращения) и порядок исполнения обязанностей по уплате налогов и сборов.</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Федеральный закон № 52-ФЗ от 9 марта 2022 г. временно предоставил это право Правительству РФ на 2020 и 2022 годы. Это право было продлено до 2025 года, </a:t>
            </a:r>
            <a:r>
              <a:rPr lang="ru-RU" sz="2400" b="1" strike="noStrike" spc="-1" dirty="0">
                <a:solidFill>
                  <a:srgbClr val="333333"/>
                </a:solidFill>
                <a:latin typeface="Arial"/>
              </a:rPr>
              <a:t>а сейчас –по  2028 год ( пп.6 п.3 ст.4 НК в ред. ФЗ от 08.08.2024 №259-ФЗ).</a:t>
            </a:r>
            <a:endParaRPr lang="en-US" sz="24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dirty="0">
              <a:solidFill>
                <a:srgbClr val="333333"/>
              </a:solidFill>
              <a:latin typeface="Arial"/>
            </a:endParaRPr>
          </a:p>
        </p:txBody>
      </p:sp>
      <p:sp>
        <p:nvSpPr>
          <p:cNvPr id="16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DFBFA9-7DCD-4F98-9391-14F799A0D20C}" type="slidenum">
              <a:rPr lang="ru-RU" sz="1800" b="0" strike="noStrike" spc="-1">
                <a:solidFill>
                  <a:srgbClr val="333333"/>
                </a:solidFill>
                <a:latin typeface="Arial"/>
              </a:rPr>
              <a:t>2</a:t>
            </a:fld>
            <a:endParaRPr lang="en-US" sz="1800" b="0" strike="noStrike" spc="-1">
              <a:solidFill>
                <a:srgbClr val="333333"/>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Новый документ о постановке на учёт </a:t>
            </a:r>
            <a:br>
              <a:rPr sz="3200"/>
            </a:br>
            <a:r>
              <a:rPr lang="ru-RU" sz="3200" b="0" strike="noStrike" spc="-1">
                <a:solidFill>
                  <a:srgbClr val="003274"/>
                </a:solidFill>
                <a:latin typeface="Arial"/>
              </a:rPr>
              <a:t>в налоговом органе</a:t>
            </a:r>
            <a:endParaRPr lang="en-US" sz="3200" b="0" strike="noStrike" spc="-1">
              <a:solidFill>
                <a:srgbClr val="333333"/>
              </a:solidFill>
              <a:latin typeface="Arial"/>
            </a:endParaRPr>
          </a:p>
        </p:txBody>
      </p:sp>
      <p:sp>
        <p:nvSpPr>
          <p:cNvPr id="207" name="TextBox 206"/>
          <p:cNvSpPr txBox="1"/>
          <p:nvPr/>
        </p:nvSpPr>
        <p:spPr>
          <a:xfrm>
            <a:off x="609480" y="1589040"/>
            <a:ext cx="10972800" cy="4735440"/>
          </a:xfrm>
          <a:prstGeom prst="rect">
            <a:avLst/>
          </a:prstGeom>
          <a:noFill/>
          <a:ln w="0">
            <a:noFill/>
          </a:ln>
        </p:spPr>
        <p:txBody>
          <a:bodyPr lIns="90000" tIns="46800" rIns="90000" bIns="46800" anchor="t">
            <a:normAutofit fontScale="98000"/>
          </a:bodyPr>
          <a:lstStyle/>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Документами, подтверждающими постановку на учет (снятие с учета), с 2026 года будут являться: </a:t>
            </a:r>
            <a:endParaRPr lang="en-US" sz="20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dirty="0">
                <a:solidFill>
                  <a:srgbClr val="333333"/>
                </a:solidFill>
                <a:latin typeface="Arial"/>
              </a:rPr>
              <a:t>Выписка </a:t>
            </a:r>
            <a:r>
              <a:rPr lang="ru-RU" sz="1800" b="0" strike="noStrike" spc="-1" dirty="0">
                <a:solidFill>
                  <a:srgbClr val="333333"/>
                </a:solidFill>
                <a:latin typeface="Arial"/>
              </a:rPr>
              <a:t>из Единого государственного реестра налогоплательщиков, содержащая сведения о постановке на учет (снятии с учета) в налоговом органе организации или физического лица по соответствующему основанию, установленному НК РФ;</a:t>
            </a:r>
            <a:endParaRPr lang="en-US" sz="18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dirty="0">
                <a:solidFill>
                  <a:srgbClr val="333333"/>
                </a:solidFill>
                <a:latin typeface="Arial"/>
              </a:rPr>
              <a:t>Выписка </a:t>
            </a:r>
            <a:r>
              <a:rPr lang="ru-RU" sz="1800" b="0" strike="noStrike" spc="-1" dirty="0">
                <a:solidFill>
                  <a:srgbClr val="333333"/>
                </a:solidFill>
                <a:latin typeface="Arial"/>
              </a:rPr>
              <a:t>из ЕГРЮЛ, содержащая сведения о постановке на учет в налоговом органе российской организации по месту ее нахождения, месту нахождения филиала (представительства), сведения о постановке на учет в налоговом органе иностранной некоммерческой неправительственной организации по месту осуществления ею деятельности на территории России через отделение; </a:t>
            </a:r>
            <a:endParaRPr lang="en-US" sz="18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dirty="0">
                <a:solidFill>
                  <a:srgbClr val="333333"/>
                </a:solidFill>
                <a:latin typeface="Arial"/>
              </a:rPr>
              <a:t>Выписка </a:t>
            </a:r>
            <a:r>
              <a:rPr lang="ru-RU" sz="1800" b="0" strike="noStrike" spc="-1" dirty="0">
                <a:solidFill>
                  <a:srgbClr val="333333"/>
                </a:solidFill>
                <a:latin typeface="Arial"/>
              </a:rPr>
              <a:t>из Государственного реестра аккредитованных филиалов, представительств иностранных юридических лиц, содержащая сведения о постановке на учёт в налоговом органе иностранной организации по месту осуществления ею деятельности на территории России через аккредитованные филиал, представительство; </a:t>
            </a:r>
            <a:endParaRPr lang="en-US" sz="18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dirty="0">
                <a:solidFill>
                  <a:srgbClr val="333333"/>
                </a:solidFill>
                <a:latin typeface="Arial"/>
              </a:rPr>
              <a:t>Выписка </a:t>
            </a:r>
            <a:r>
              <a:rPr lang="ru-RU" sz="1800" b="0" strike="noStrike" spc="-1" dirty="0">
                <a:solidFill>
                  <a:srgbClr val="333333"/>
                </a:solidFill>
                <a:latin typeface="Arial"/>
              </a:rPr>
              <a:t>из Единого государственного реестра ИП, содержащая сведения о постановке на учет в налоговом органе индивидуального предпринимателя по месту его жительства.</a:t>
            </a:r>
            <a:endParaRPr lang="en-US" sz="18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 </a:t>
            </a:r>
            <a:r>
              <a:rPr lang="ru-RU" sz="1800" b="0" strike="noStrike" spc="-1" dirty="0">
                <a:solidFill>
                  <a:srgbClr val="FF0000"/>
                </a:solidFill>
                <a:latin typeface="Arial"/>
              </a:rPr>
              <a:t>Выданные до 2026 года свидетельства (уведомления) менять не придется.</a:t>
            </a:r>
            <a:endParaRPr lang="en-US" sz="1800" b="0" strike="noStrike" spc="-1" dirty="0">
              <a:solidFill>
                <a:srgbClr val="333333"/>
              </a:solidFill>
              <a:latin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p:cNvSpPr>
          <p:nvPr>
            <p:ph type="title"/>
          </p:nvPr>
        </p:nvSpPr>
        <p:spPr>
          <a:xfrm>
            <a:off x="222120" y="107640"/>
            <a:ext cx="10972800" cy="63036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Как посчитать НДС и налог на прибыль при валютной сделке</a:t>
            </a:r>
            <a:endParaRPr lang="en-US" sz="2600" b="0" strike="noStrike" spc="-1">
              <a:solidFill>
                <a:srgbClr val="333333"/>
              </a:solidFill>
              <a:latin typeface="Arial"/>
            </a:endParaRPr>
          </a:p>
        </p:txBody>
      </p:sp>
      <p:sp>
        <p:nvSpPr>
          <p:cNvPr id="586" name="TextBox 585"/>
          <p:cNvSpPr txBox="1"/>
          <p:nvPr/>
        </p:nvSpPr>
        <p:spPr>
          <a:xfrm>
            <a:off x="183960" y="738360"/>
            <a:ext cx="11915640" cy="4389120"/>
          </a:xfrm>
          <a:prstGeom prst="rect">
            <a:avLst/>
          </a:prstGeom>
          <a:noFill/>
          <a:ln w="0">
            <a:noFill/>
          </a:ln>
        </p:spPr>
        <p:txBody>
          <a:bodyPr lIns="90000" tIns="46800" rIns="90000" bIns="46800" anchor="t">
            <a:normAutofit fontScale="85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1" strike="noStrike" spc="-1">
                <a:solidFill>
                  <a:srgbClr val="333333"/>
                </a:solidFill>
                <a:latin typeface="Arial"/>
              </a:rPr>
              <a:t>Письмо МФ от 13.06.2023 №03-07-11/54244</a:t>
            </a:r>
            <a:r>
              <a:rPr lang="ru-RU" sz="2100" b="0" strike="noStrike" spc="-1">
                <a:solidFill>
                  <a:srgbClr val="333333"/>
                </a:solidFill>
                <a:latin typeface="Arial"/>
              </a:rPr>
              <a:t> - </a:t>
            </a:r>
            <a:r>
              <a:rPr lang="ru-RU" sz="2100" b="1" strike="noStrike" spc="-1">
                <a:solidFill>
                  <a:srgbClr val="333333"/>
                </a:solidFill>
                <a:latin typeface="Arial"/>
              </a:rPr>
              <a:t>как определить сумму налога на прибыль и НДС, если договор заключили не в рублях, а в иностранной валюте,  когда компания отгружает товары без предоплаты.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Продавец и покупатель договорились, что оплата товаров будет посчитана в инвалюте. При этом покупатель расплатится с продавцом в рублях в сумме по курсу иностранной валюты, увеличенной на процент.</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В таком случае стоимость товаров при отгрузке нужно пересчитать в рубли по курсу ЦБ без увеличения на процент.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Курсовые разницы, которые возникнут в налоговом учете, списывают по мере прекращения обязательств.</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Что касается налога на добавленную стоимость, то курсовые разницы, которые возникают у продавца при последующей оплате товаров, необходимо включать в состав внереализационных доходов или расходов.</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В счете-фактуре компании-продавцу понадобится отразить следующее. В графе 5 — стоимость товаров без НДС в рублях исходя из стоимости в иностранной валюте, пересчитанной в рубли по курсу ЦБ на дату отгрузки. А в графе 8 продавец покажет сумму налога, начисленную на стоимость отгруженных товаров из графы 5.</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100" b="0" strike="noStrike" spc="-1">
              <a:solidFill>
                <a:srgbClr val="333333"/>
              </a:solidFill>
              <a:latin typeface="Arial"/>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p:cNvSpPr>
          <p:nvPr>
            <p:ph type="title"/>
          </p:nvPr>
        </p:nvSpPr>
        <p:spPr>
          <a:xfrm>
            <a:off x="60948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Потери товаров при экспорте</a:t>
            </a:r>
            <a:endParaRPr lang="en-US" sz="2600" b="0" strike="noStrike" spc="-1">
              <a:solidFill>
                <a:srgbClr val="333333"/>
              </a:solidFill>
              <a:latin typeface="Arial"/>
            </a:endParaRPr>
          </a:p>
        </p:txBody>
      </p:sp>
      <p:sp>
        <p:nvSpPr>
          <p:cNvPr id="588" name="TextBox 587"/>
          <p:cNvSpPr txBox="1"/>
          <p:nvPr/>
        </p:nvSpPr>
        <p:spPr>
          <a:xfrm>
            <a:off x="636480" y="1335240"/>
            <a:ext cx="10972800" cy="4389120"/>
          </a:xfrm>
          <a:prstGeom prst="rect">
            <a:avLst/>
          </a:prstGeom>
          <a:noFill/>
          <a:ln w="0">
            <a:noFill/>
          </a:ln>
        </p:spPr>
        <p:txBody>
          <a:bodyPr lIns="90000" tIns="46800" rIns="90000" bIns="46800" anchor="t">
            <a:normAutofit fontScale="98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333333"/>
                </a:solidFill>
                <a:latin typeface="Arial"/>
              </a:rPr>
              <a:t>Письмо Минфина России от 24.05.2019 № 03-07-08/37729  -  потери товаров при экспорте </a:t>
            </a:r>
            <a:endParaRPr lang="en-US" sz="26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Нулевая ставка НДС применяется в отношении стоимости товаров, фактически вывезенных с территории РФ в таможенной процедуре экспорта, в количестве, отраженном в декларации. </a:t>
            </a:r>
            <a:endParaRPr lang="en-US" sz="26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Если потери товаров, при транспортировке превышают нормы естественной убыли, то в отношении указанных товаров применяется ставка в размере 10 (20) процентов. </a:t>
            </a:r>
            <a:endParaRPr lang="en-US" sz="26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Налог подлежит уплате в бюджет за тот налоговый период, на который приходится дата отгрузки товаров, с правом на вычет соответствующих сумм налога. </a:t>
            </a:r>
            <a:endParaRPr lang="en-US" sz="26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600" b="0" strike="noStrike" spc="-1">
              <a:solidFill>
                <a:srgbClr val="333333"/>
              </a:solidFill>
              <a:latin typeface="Aria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Налоговый вычет при экспорте</a:t>
            </a:r>
            <a:endParaRPr lang="en-US" sz="2600" b="0" strike="noStrike" spc="-1">
              <a:solidFill>
                <a:srgbClr val="333333"/>
              </a:solidFill>
              <a:latin typeface="Arial"/>
            </a:endParaRPr>
          </a:p>
        </p:txBody>
      </p:sp>
      <p:sp>
        <p:nvSpPr>
          <p:cNvPr id="590" name="TextBox 589"/>
          <p:cNvSpPr txBox="1"/>
          <p:nvPr/>
        </p:nvSpPr>
        <p:spPr>
          <a:xfrm>
            <a:off x="628560" y="141408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Вычет предусмотрен в том периоде, в котором у налогоплательщика выполнены все условия для вычета и он отражает экспортную операцию в декларации (п.3 ст.172 НК РФ). Вычеты отражаются в разделе 4 и 6 декларации по НДС .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экспорте «несырьевых» товаров начиная с 01.07.2016 вычет заявляется в общеустановленном порядке в любом из налоговых периодов в течении 3-х лет с даты принятия товаров (работ, услуг) к учету в разделе 3 декларации по НДС (п. 1.1 п. 3 ст. 172 НК РФ ).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Перечень «сырьевых» товаров установлен п.10 ст.165 НК РФ.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Коды товаров утверждены постановлением Правительства РФ от </a:t>
            </a:r>
            <a:r>
              <a:rPr lang="ru-RU" sz="2400" b="1" strike="noStrike" spc="-1">
                <a:solidFill>
                  <a:srgbClr val="333333"/>
                </a:solidFill>
                <a:latin typeface="Arial"/>
              </a:rPr>
              <a:t>18.04.2018 N 466. </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p:cNvSpPr>
          <p:nvPr>
            <p:ph type="title"/>
          </p:nvPr>
        </p:nvSpPr>
        <p:spPr>
          <a:xfrm>
            <a:off x="39672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 и НДС по неподтвержденному экспорту</a:t>
            </a:r>
            <a:endParaRPr lang="en-US" sz="2600" b="0" strike="noStrike" spc="-1">
              <a:solidFill>
                <a:srgbClr val="333333"/>
              </a:solidFill>
              <a:latin typeface="Arial"/>
            </a:endParaRPr>
          </a:p>
        </p:txBody>
      </p:sp>
      <p:sp>
        <p:nvSpPr>
          <p:cNvPr id="592" name="TextBox 591"/>
          <p:cNvSpPr txBox="1"/>
          <p:nvPr/>
        </p:nvSpPr>
        <p:spPr>
          <a:xfrm>
            <a:off x="277560" y="983880"/>
            <a:ext cx="11691720" cy="4389480"/>
          </a:xfrm>
          <a:prstGeom prst="rect">
            <a:avLst/>
          </a:prstGeom>
          <a:noFill/>
          <a:ln w="0">
            <a:noFill/>
          </a:ln>
        </p:spPr>
        <p:txBody>
          <a:bodyPr lIns="90000" tIns="46800" rIns="90000" bIns="46800" anchor="t">
            <a:normAutofit fontScale="92000"/>
          </a:bodyPr>
          <a:lstStyle/>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НДС по неподтвержденному экспорту можно учесть в составе прочих расходов (пп.1 п.1 ст.264 НК РФ, письмо  МФ от 27.07.2015 №03-03-06/1/42961,  Постановление  Президиума ВАС РФ от 09.04.2013 N 15047/12).</a:t>
            </a:r>
            <a:endParaRPr lang="en-US" sz="24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расходах запрещено учитывать только тот НДС, который предъявлен покупателю (п.19 ст.270 НК РФ).</a:t>
            </a:r>
            <a:endParaRPr lang="en-US" sz="24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случае неподтвержденного экспорта вы не предъявляете НДС покупателю, поскольку гл.21 НК РФ этого не предусматривает, а уплачиваете его из собственных средств (п.9 ст.165 НК РФ). Значит, правила п.19 ст.270 НК РФ здесь не применяются.</a:t>
            </a:r>
            <a:endParaRPr lang="en-US" sz="24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Включить НДС в состав прочих расходов нужно в том отчетном (налоговом) периоде, когда истекли 180 дней на подтверждение нулевой ставки НДС по экспорту (п.9 ст.165, пп.1 п.1 ст.264 НК РФ, Письмо  ФНС России от 24.12.2013 N СА-4-7/23263).</a:t>
            </a:r>
            <a:endParaRPr lang="en-US" sz="24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Международная перевозка груза</a:t>
            </a:r>
            <a:endParaRPr lang="en-US" sz="2600" b="0" strike="noStrike" spc="-1">
              <a:solidFill>
                <a:srgbClr val="333333"/>
              </a:solidFill>
              <a:latin typeface="Arial"/>
            </a:endParaRPr>
          </a:p>
        </p:txBody>
      </p:sp>
      <p:sp>
        <p:nvSpPr>
          <p:cNvPr id="594" name="TextBox 593"/>
          <p:cNvSpPr txBox="1"/>
          <p:nvPr/>
        </p:nvSpPr>
        <p:spPr>
          <a:xfrm>
            <a:off x="277560" y="1056960"/>
            <a:ext cx="11636280" cy="438948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Транспортно-экспедиционные услуги, оказываемые на основании договора транспортной экспедиции при организации международной перевозки, облагаются НДС по нулевой ставке (пп. 2.1 п. 1 ст. 164 НК РФ).</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Налогоплательщик вправе отказаться от применения нулевой ставки НДС.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Тогда налогообложение производится по ставке 20 процентов (п. п. 3, 7 ст. 164 НК РФ). Отказ от нулевой ставки осуществляется в порядке, установленном п. 7 ст. 164 НК РФ.</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Экспедитор, который не представит подтверждающие нулевую ставку документы в определенный срок, должен уплатить НДС со стоимости оказываемых услуг по ставке 20 процентов (п. 9 ст. 165 НК РФ).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Моментом определения налоговой базы по НДС в таком случае является день оказания услуг (пп. 1 п. 1, п. 9 ст. 167 НК РФ). </a:t>
            </a:r>
            <a:endParaRPr lang="en-US" sz="24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5" name="Таблица 594"/>
          <p:cNvGraphicFramePr/>
          <p:nvPr/>
        </p:nvGraphicFramePr>
        <p:xfrm>
          <a:off x="203040" y="152280"/>
          <a:ext cx="11841480" cy="6066000"/>
        </p:xfrm>
        <a:graphic>
          <a:graphicData uri="http://schemas.openxmlformats.org/drawingml/2006/table">
            <a:tbl>
              <a:tblPr/>
              <a:tblGrid>
                <a:gridCol w="1898640">
                  <a:extLst>
                    <a:ext uri="{9D8B030D-6E8A-4147-A177-3AD203B41FA5}">
                      <a16:colId xmlns:a16="http://schemas.microsoft.com/office/drawing/2014/main" val="20000"/>
                    </a:ext>
                  </a:extLst>
                </a:gridCol>
                <a:gridCol w="7226640">
                  <a:extLst>
                    <a:ext uri="{9D8B030D-6E8A-4147-A177-3AD203B41FA5}">
                      <a16:colId xmlns:a16="http://schemas.microsoft.com/office/drawing/2014/main" val="20001"/>
                    </a:ext>
                  </a:extLst>
                </a:gridCol>
                <a:gridCol w="2716200">
                  <a:extLst>
                    <a:ext uri="{9D8B030D-6E8A-4147-A177-3AD203B41FA5}">
                      <a16:colId xmlns:a16="http://schemas.microsoft.com/office/drawing/2014/main" val="20002"/>
                    </a:ext>
                  </a:extLst>
                </a:gridCol>
              </a:tblGrid>
              <a:tr h="14324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E2EEF9"/>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Взаимоотношения с российскими налогоплательщиками и налогоплательщиками, не являющимися субъектами стран ЕАЭС</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E2EEF9"/>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Взаимоотношения с плательщиками стран ЕАЭС</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E2EEF9"/>
                    </a:solidFill>
                  </a:tcPr>
                </a:tc>
                <a:extLst>
                  <a:ext uri="{0D108BD9-81ED-4DB2-BD59-A6C34878D82A}">
                    <a16:rowId xmlns:a16="http://schemas.microsoft.com/office/drawing/2014/main" val="10000"/>
                  </a:ext>
                </a:extLst>
              </a:tr>
              <a:tr h="17676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Место реализации РФ</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Если один из пунктов отправления или назначения находится на территории РФ</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Российский перевозчик зарегистрирован (состоит на учете) в РФ</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extLst>
                  <a:ext uri="{0D108BD9-81ED-4DB2-BD59-A6C34878D82A}">
                    <a16:rowId xmlns:a16="http://schemas.microsoft.com/office/drawing/2014/main" val="10001"/>
                  </a:ext>
                </a:extLst>
              </a:tr>
              <a:tr h="17676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Ставка 0%</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Исполнитель (соисполнитель) в рамках </a:t>
                      </a:r>
                      <a:r>
                        <a:rPr lang="ru-RU" sz="2200" b="1" strike="noStrike" spc="-1">
                          <a:solidFill>
                            <a:srgbClr val="333333"/>
                          </a:solidFill>
                          <a:latin typeface="Arial"/>
                        </a:rPr>
                        <a:t>международной перевозки</a:t>
                      </a:r>
                      <a:r>
                        <a:rPr lang="ru-RU" sz="2200" b="0" strike="noStrike" spc="-1">
                          <a:solidFill>
                            <a:srgbClr val="333333"/>
                          </a:solidFill>
                          <a:latin typeface="Arial"/>
                        </a:rPr>
                        <a:t>, когда один из пунктов отправления или назначения находятся за пределами РФ, по договору </a:t>
                      </a:r>
                      <a:r>
                        <a:rPr lang="ru-RU" sz="2200" b="1" strike="noStrike" spc="-1">
                          <a:solidFill>
                            <a:srgbClr val="333333"/>
                          </a:solidFill>
                          <a:latin typeface="Arial"/>
                        </a:rPr>
                        <a:t>транспортной экспедиции</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Аналогичные условия</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extLst>
                  <a:ext uri="{0D108BD9-81ED-4DB2-BD59-A6C34878D82A}">
                    <a16:rowId xmlns:a16="http://schemas.microsoft.com/office/drawing/2014/main" val="10002"/>
                  </a:ext>
                </a:extLst>
              </a:tr>
              <a:tr h="17676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Ставка 0%</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ТЭУ</a:t>
                      </a:r>
                      <a:r>
                        <a:rPr lang="ru-RU" sz="2200" b="0" strike="noStrike" spc="-1">
                          <a:solidFill>
                            <a:srgbClr val="333333"/>
                          </a:solidFill>
                          <a:latin typeface="Arial"/>
                        </a:rPr>
                        <a:t> оказываются при осуществлении перевозок </a:t>
                      </a:r>
                      <a:r>
                        <a:rPr lang="ru-RU" sz="2200" b="1" strike="noStrike" spc="-1">
                          <a:solidFill>
                            <a:srgbClr val="333333"/>
                          </a:solidFill>
                          <a:latin typeface="Arial"/>
                        </a:rPr>
                        <a:t>железнодорожным транспортом </a:t>
                      </a:r>
                      <a:r>
                        <a:rPr lang="ru-RU" sz="2200" b="0" strike="noStrike" spc="-1">
                          <a:solidFill>
                            <a:srgbClr val="333333"/>
                          </a:solidFill>
                          <a:latin typeface="Arial"/>
                        </a:rPr>
                        <a:t>от места прибытия товаров на территорию РФ (порт или пограничная станция) до станции назначения товаров, расположенной в РФ</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Не применяется</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6" name="Таблица 595"/>
          <p:cNvGraphicFramePr/>
          <p:nvPr/>
        </p:nvGraphicFramePr>
        <p:xfrm>
          <a:off x="166680" y="660240"/>
          <a:ext cx="11647440" cy="5292720"/>
        </p:xfrm>
        <a:graphic>
          <a:graphicData uri="http://schemas.openxmlformats.org/drawingml/2006/table">
            <a:tbl>
              <a:tblPr/>
              <a:tblGrid>
                <a:gridCol w="2495520">
                  <a:extLst>
                    <a:ext uri="{9D8B030D-6E8A-4147-A177-3AD203B41FA5}">
                      <a16:colId xmlns:a16="http://schemas.microsoft.com/office/drawing/2014/main" val="20000"/>
                    </a:ext>
                  </a:extLst>
                </a:gridCol>
                <a:gridCol w="6600960">
                  <a:extLst>
                    <a:ext uri="{9D8B030D-6E8A-4147-A177-3AD203B41FA5}">
                      <a16:colId xmlns:a16="http://schemas.microsoft.com/office/drawing/2014/main" val="20001"/>
                    </a:ext>
                  </a:extLst>
                </a:gridCol>
                <a:gridCol w="2550960">
                  <a:extLst>
                    <a:ext uri="{9D8B030D-6E8A-4147-A177-3AD203B41FA5}">
                      <a16:colId xmlns:a16="http://schemas.microsoft.com/office/drawing/2014/main" val="20002"/>
                    </a:ext>
                  </a:extLst>
                </a:gridCol>
              </a:tblGrid>
              <a:tr h="14320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E2EEF9"/>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Взаимоотношения с российскими налогоплательщиками и налогоплательщиками, не являющимися субъектами стран ЕАЭС</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E2EEF9"/>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Взаимоотношения с плательщиками стран ЕАЭС</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E2EEF9"/>
                    </a:solidFill>
                  </a:tcPr>
                </a:tc>
                <a:extLst>
                  <a:ext uri="{0D108BD9-81ED-4DB2-BD59-A6C34878D82A}">
                    <a16:rowId xmlns:a16="http://schemas.microsoft.com/office/drawing/2014/main" val="10000"/>
                  </a:ext>
                </a:extLst>
              </a:tr>
              <a:tr h="1768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Ставка 20%</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Оба пункта транспортировки находятся на территории РФ или ТЭУ оказаны на основании иных договоров </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Оба пункта находятся на территории РФ или за пределами РФ</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extLst>
                  <a:ext uri="{0D108BD9-81ED-4DB2-BD59-A6C34878D82A}">
                    <a16:rowId xmlns:a16="http://schemas.microsoft.com/office/drawing/2014/main" val="10001"/>
                  </a:ext>
                </a:extLst>
              </a:tr>
              <a:tr h="2092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Место реализации не территория РФ (не облагается)</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Оба пункта транспортировки находятся за пределами РФ</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Не применяется</a:t>
                      </a:r>
                      <a:endParaRPr lang="en-US" sz="2200" b="0" strike="noStrike" spc="-1">
                        <a:solidFill>
                          <a:srgbClr val="333333"/>
                        </a:solidFill>
                        <a:latin typeface="Arial"/>
                      </a:endParaRPr>
                    </a:p>
                  </a:txBody>
                  <a:tcPr marL="68760" marR="687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Транспортировка грузов по России - ФЗ от 22.04.2024 №92-ФЗ</a:t>
            </a:r>
            <a:br>
              <a:rPr sz="4000"/>
            </a:br>
            <a:endParaRPr lang="en-US" sz="3600" b="0" strike="noStrike" spc="-1">
              <a:solidFill>
                <a:srgbClr val="333333"/>
              </a:solidFill>
              <a:latin typeface="Arial"/>
            </a:endParaRPr>
          </a:p>
        </p:txBody>
      </p:sp>
      <p:sp>
        <p:nvSpPr>
          <p:cNvPr id="598" name="TextBox 597"/>
          <p:cNvSpPr txBox="1"/>
          <p:nvPr/>
        </p:nvSpPr>
        <p:spPr>
          <a:xfrm>
            <a:off x="609480" y="1649520"/>
            <a:ext cx="10972800" cy="467496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Ставка НДС для транзитных перевозок внутри РФ составит 20%</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Ставка для внутренней перевозки</a:t>
            </a:r>
            <a:r>
              <a:rPr lang="ru-RU" sz="2000" b="0" strike="noStrike" spc="-1">
                <a:solidFill>
                  <a:srgbClr val="333333"/>
                </a:solidFill>
                <a:latin typeface="Arial"/>
              </a:rPr>
              <a:t>. До 1 июля 2024г. заказчик-экспортер мог требовать от перевозчика цену на услуги по перевозке без НДС. А перевозчики отказывались, ссылаясь  на письма МФ от 10.07.2020 №03-07-08/60602, от 11.03.2021 №03-07-08/17207: «Применение нулевой ставки НДС при оказании услуг по перевозке товаров в границах территории РФ подпунктом 2.1 и иными подпунктами пункта 1 статьи 164 НК не предусмотрено. В связи с этим такие услуги облагаются налогом на добавленную стоимость по ставке в размере 20% на основании пункта 3 статьи 164 Кодекса».</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 заказчик вправе был настаивать, опираясь на  п.18 постановление Пленума ВАС от 30.05.2014 №33- когда применяют нормы пп.2.1 п.1 статьи 164 НК. Если пункты отправления и назначения груза находятся в России, но перевозка — это этап международной перевозки товаров, то она облагается НДС по ставке 0%.</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применения ставки 0% в данном случае неважно:</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кто привлекает перевозчика — экспедитор или сам грузоотправитель;</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сколько всего перевозчиков участвуют в международной перевозке грузов.</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Транспортировка грузов по России - ФЗ от 22.04.2024 №92-ФЗ</a:t>
            </a:r>
            <a:br>
              <a:rPr sz="4400"/>
            </a:br>
            <a:endParaRPr lang="en-US" sz="4000" b="0" strike="noStrike" spc="-1">
              <a:solidFill>
                <a:srgbClr val="333333"/>
              </a:solidFill>
              <a:latin typeface="Arial"/>
            </a:endParaRPr>
          </a:p>
        </p:txBody>
      </p:sp>
      <p:sp>
        <p:nvSpPr>
          <p:cNvPr id="600" name="TextBox 59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июля </a:t>
            </a:r>
            <a:r>
              <a:rPr lang="en-US" sz="2400" b="1" strike="noStrike" spc="-1">
                <a:solidFill>
                  <a:srgbClr val="333333"/>
                </a:solidFill>
                <a:latin typeface="Arial"/>
              </a:rPr>
              <a:t>2024</a:t>
            </a:r>
            <a:r>
              <a:rPr lang="ru-RU" sz="2400" b="1" strike="noStrike" spc="-1">
                <a:solidFill>
                  <a:srgbClr val="333333"/>
                </a:solidFill>
                <a:latin typeface="Arial"/>
              </a:rPr>
              <a:t>г</a:t>
            </a:r>
            <a:r>
              <a:rPr lang="ru-RU" sz="2400" b="0" strike="noStrike" spc="-1">
                <a:solidFill>
                  <a:srgbClr val="333333"/>
                </a:solidFill>
                <a:latin typeface="Arial"/>
              </a:rPr>
              <a:t>. </a:t>
            </a:r>
            <a:r>
              <a:rPr lang="ru-RU" sz="2400" b="1" strike="noStrike" spc="-1">
                <a:solidFill>
                  <a:srgbClr val="333333"/>
                </a:solidFill>
                <a:latin typeface="Arial"/>
              </a:rPr>
              <a:t>ставка 0 процентов по НДС не  </a:t>
            </a:r>
            <a:r>
              <a:rPr lang="ru-RU" sz="2400" b="0" strike="noStrike" spc="-1">
                <a:solidFill>
                  <a:srgbClr val="333333"/>
                </a:solidFill>
                <a:latin typeface="Arial"/>
              </a:rPr>
              <a:t>распространяется на услуги по перевозке товаров и транспортно-экспедиционные услуги организаций и предпринимателей при одновременном выполнении следующих условий (пп.2.1 п.1 ст.164 НК)</a:t>
            </a:r>
            <a:r>
              <a:rPr lang="en-US" sz="2400" b="0" strike="noStrike" spc="-1">
                <a:solidFill>
                  <a:srgbClr val="333333"/>
                </a:solidFill>
                <a:latin typeface="Arial"/>
              </a:rPr>
              <a:t>:  </a:t>
            </a: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перевозка ведется только между пунктами на территории России;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организация или предприниматель не указаны в транспортных, товаросопроводительных или иных документах, которые подтверждают вывоз или ввоз товара за территорию России в качестве одного из перевозчиков.</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Транспортировка грузов по России - ФЗ от 22.04.2024 №92-ФЗ</a:t>
            </a:r>
            <a:endParaRPr lang="en-US" sz="4000" b="0" strike="noStrike" spc="-1">
              <a:solidFill>
                <a:srgbClr val="333333"/>
              </a:solidFill>
              <a:latin typeface="Arial"/>
            </a:endParaRPr>
          </a:p>
        </p:txBody>
      </p:sp>
      <p:sp>
        <p:nvSpPr>
          <p:cNvPr id="602" name="TextBox 601"/>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Таможенная отметка.</a:t>
            </a:r>
            <a:r>
              <a:rPr lang="ru-RU" sz="2400" b="0" strike="noStrike" spc="-1">
                <a:solidFill>
                  <a:srgbClr val="333333"/>
                </a:solidFill>
                <a:latin typeface="Arial"/>
              </a:rPr>
              <a:t> Нулевая ставка НДС предусмотрена для транспортно-экспедиционных услуг, а также услуг по предоставлению железнодорожного подвижного состава или контейнеров, оказываемых российскими контрагентами, для перевозки железнодорожным транспортом экспортируемых товаров при условии, что пункты отправления и назначения находятся в России (пп.2.7 п.1 ст.164 НК).</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 воспользоваться ставкой </a:t>
            </a:r>
            <a:r>
              <a:rPr lang="ru-RU" sz="2400" b="1" strike="noStrike" spc="-1">
                <a:solidFill>
                  <a:srgbClr val="333333"/>
                </a:solidFill>
                <a:latin typeface="Arial"/>
              </a:rPr>
              <a:t>в 0% </a:t>
            </a:r>
            <a:r>
              <a:rPr lang="ru-RU" sz="2400" b="0" strike="noStrike" spc="-1">
                <a:solidFill>
                  <a:srgbClr val="333333"/>
                </a:solidFill>
                <a:latin typeface="Arial"/>
              </a:rPr>
              <a:t>можно было, только если на перевозочных документах проставлены отметки таможенников. Это транспортные, товаросопроводительные документы, которые подтверждают, что товар помещен под таможенную процедуру экспорта, реэкспорта или таможенного транзита. </a:t>
            </a:r>
            <a:r>
              <a:rPr lang="ru-RU" sz="2400" b="1" strike="noStrike" spc="-1">
                <a:solidFill>
                  <a:srgbClr val="333333"/>
                </a:solidFill>
                <a:latin typeface="Arial"/>
              </a:rPr>
              <a:t>С 1 июля этого условия в Налоговом кодексе больше нет.</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704880"/>
            <a:ext cx="10972800" cy="6732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Использование новых документов о постановке на учёт организаций в налоговом органе</a:t>
            </a:r>
            <a:endParaRPr lang="en-US" sz="3200" b="0" strike="noStrike" spc="-1" dirty="0">
              <a:solidFill>
                <a:srgbClr val="333333"/>
              </a:solidFill>
              <a:latin typeface="Arial"/>
            </a:endParaRPr>
          </a:p>
        </p:txBody>
      </p:sp>
      <p:sp>
        <p:nvSpPr>
          <p:cNvPr id="209" name="TextBox 208"/>
          <p:cNvSpPr txBox="1"/>
          <p:nvPr/>
        </p:nvSpPr>
        <p:spPr>
          <a:xfrm>
            <a:off x="609480" y="1603440"/>
            <a:ext cx="10972800" cy="4721040"/>
          </a:xfrm>
          <a:prstGeom prst="rect">
            <a:avLst/>
          </a:prstGeom>
          <a:noFill/>
          <a:ln w="0">
            <a:noFill/>
          </a:ln>
        </p:spPr>
        <p:txBody>
          <a:bodyPr lIns="90000" tIns="46800" rIns="90000" bIns="46800" anchor="t">
            <a:normAutofit fontScale="92000"/>
          </a:bodyPr>
          <a:lstStyle/>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1. </a:t>
            </a:r>
            <a:r>
              <a:rPr lang="ru-RU" sz="2000" b="0" strike="noStrike" spc="-1" dirty="0">
                <a:solidFill>
                  <a:srgbClr val="333333"/>
                </a:solidFill>
                <a:latin typeface="Arial"/>
              </a:rPr>
              <a:t>Для включения организации в ЕГРЮЛ с 2026 года вместо копии свидетельства о постановке организации на учёт в налоговом органе –документ, подтверждающий постановку на учёт в налоговом органе.</a:t>
            </a:r>
            <a:endParaRPr lang="en-US" sz="2000" b="0" strike="noStrike" spc="-1" dirty="0">
              <a:solidFill>
                <a:srgbClr val="333333"/>
              </a:solidFill>
              <a:latin typeface="Arial"/>
            </a:endParaRPr>
          </a:p>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2.</a:t>
            </a:r>
            <a:r>
              <a:rPr lang="ru-RU" sz="2000" b="0" strike="noStrike" spc="-1" dirty="0">
                <a:solidFill>
                  <a:srgbClr val="333333"/>
                </a:solidFill>
                <a:latin typeface="Arial"/>
              </a:rPr>
              <a:t> Налоговый орган обязан осуществить постановку на учёт российской организации по месту нахождения ее обособленного подразделения (за исключением филиала, представительства) в течение пяти дней и выдать выписку из Единого государственного реестра налогоплательщиков, содержащую сведения о ее постановке на учёт в налоговом органе. </a:t>
            </a:r>
            <a:endParaRPr lang="en-US" sz="2000" b="0" strike="noStrike" spc="-1" dirty="0">
              <a:solidFill>
                <a:srgbClr val="333333"/>
              </a:solidFill>
              <a:latin typeface="Arial"/>
            </a:endParaRPr>
          </a:p>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3.</a:t>
            </a:r>
            <a:r>
              <a:rPr lang="ru-RU" sz="2000" b="0" strike="noStrike" spc="-1" dirty="0">
                <a:solidFill>
                  <a:srgbClr val="333333"/>
                </a:solidFill>
                <a:latin typeface="Arial"/>
              </a:rPr>
              <a:t> Вместо уведомления о постановке на учёт в налоговый орган предоставляется выписка из Единого государственного реестра налогоплательщиков, содержащая сведения о постановке на учёт, при постановке на учёт: </a:t>
            </a:r>
            <a:endParaRPr lang="en-US" sz="2000" b="0" strike="noStrike" spc="-1" dirty="0">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организации в качестве участника договора инвестиционного товарищества –управляющего товарища, ответственного за ведение налогового учёта</a:t>
            </a:r>
            <a:r>
              <a:rPr lang="en-US" sz="2000" b="0" strike="noStrike" spc="-1" dirty="0">
                <a:solidFill>
                  <a:srgbClr val="333333"/>
                </a:solidFill>
                <a:latin typeface="Arial"/>
              </a:rPr>
              <a:t>;</a:t>
            </a:r>
            <a:r>
              <a:rPr lang="ru-RU" sz="2000" b="0" strike="noStrike" spc="-1" dirty="0">
                <a:solidFill>
                  <a:srgbClr val="333333"/>
                </a:solidFill>
                <a:latin typeface="Arial"/>
              </a:rPr>
              <a:t> </a:t>
            </a:r>
            <a:endParaRPr lang="en-US" sz="2000" b="0" strike="noStrike" spc="-1" dirty="0">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иностранной организации.</a:t>
            </a:r>
            <a:endParaRPr lang="en-US" sz="2000" b="0" strike="noStrike" spc="-1" dirty="0">
              <a:solidFill>
                <a:srgbClr val="333333"/>
              </a:solidFill>
              <a:latin typeface="Arial"/>
            </a:endParaRPr>
          </a:p>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i="1" strike="noStrike" spc="-1" dirty="0">
                <a:solidFill>
                  <a:srgbClr val="333333"/>
                </a:solidFill>
                <a:latin typeface="Arial"/>
              </a:rPr>
              <a:t>Перечень документов для постановки на учет (снятия с учета) иностранной организации </a:t>
            </a:r>
            <a:endParaRPr lang="en-US" sz="1800" b="0" strike="noStrike" spc="-1" dirty="0">
              <a:solidFill>
                <a:srgbClr val="333333"/>
              </a:solidFill>
              <a:latin typeface="Arial"/>
            </a:endParaRPr>
          </a:p>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i="1" strike="noStrike" spc="-1" dirty="0">
                <a:solidFill>
                  <a:srgbClr val="333333"/>
                </a:solidFill>
                <a:latin typeface="Arial"/>
              </a:rPr>
              <a:t>с 8 сентября 2024 года утверждает не Минфин России, а ФНС России.</a:t>
            </a:r>
            <a:endParaRPr lang="en-US" sz="1800" b="0" strike="noStrike" spc="-1" dirty="0">
              <a:solidFill>
                <a:srgbClr val="333333"/>
              </a:solidFill>
              <a:latin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Международные перевозки -ФЗ от 22.04.2024 №92-ФЗ</a:t>
            </a:r>
            <a:endParaRPr lang="en-US" sz="3600" b="0" strike="noStrike" spc="-1">
              <a:solidFill>
                <a:srgbClr val="333333"/>
              </a:solidFill>
              <a:latin typeface="Arial"/>
            </a:endParaRPr>
          </a:p>
        </p:txBody>
      </p:sp>
      <p:sp>
        <p:nvSpPr>
          <p:cNvPr id="604" name="TextBox 603"/>
          <p:cNvSpPr txBox="1"/>
          <p:nvPr/>
        </p:nvSpPr>
        <p:spPr>
          <a:xfrm>
            <a:off x="609480" y="1934640"/>
            <a:ext cx="10972800" cy="438948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1 апреля 2025 года. </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Упростили порядок подтверждения нулевой ставки НДС при международной перевозке товаровНалогоплательщики для подтверждения нулевой ставки НДС подают в налоговую инспекцию электронный реестр сведений из перевозочных документов вместо копий документов с отметками таможни. Это касается: </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транспортно – экспедиционных услуг</a:t>
            </a:r>
            <a:r>
              <a:rPr lang="en-US" sz="2000" b="0" strike="noStrike" spc="-1">
                <a:solidFill>
                  <a:srgbClr val="333333"/>
                </a:solidFill>
                <a:latin typeface="Arial"/>
              </a:rPr>
              <a:t>;</a:t>
            </a:r>
            <a:r>
              <a:rPr lang="ru-RU" sz="2000" b="0" strike="noStrike" spc="-1">
                <a:solidFill>
                  <a:srgbClr val="333333"/>
                </a:solidFill>
                <a:latin typeface="Arial"/>
              </a:rPr>
              <a:t> </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услуг по предоставлению железнодорожного подвижного состава и контейнеров;</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услуг по международной перевозке товаров  железнодорожным транспортом.</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Также установили сроки подачи новых видов электронных реестров и порядок истребования инспекцией документов, сведения из которых есть в таких реестрах</a:t>
            </a:r>
            <a:endParaRPr lang="en-US" sz="2000" b="0" strike="noStrike" spc="-1">
              <a:solidFill>
                <a:srgbClr val="333333"/>
              </a:solidFill>
              <a:latin typeface="Arial"/>
            </a:endParaRPr>
          </a:p>
          <a:p>
            <a:pPr marL="249840" indent="-2498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0" strike="noStrike" spc="-1">
                <a:solidFill>
                  <a:srgbClr val="025EA1"/>
                </a:solidFill>
                <a:latin typeface="Arial"/>
              </a:rPr>
              <a:t>Для перевозки </a:t>
            </a:r>
            <a:r>
              <a:rPr lang="ru-RU" sz="4400" b="1" strike="noStrike" spc="-1">
                <a:solidFill>
                  <a:srgbClr val="025EA1"/>
                </a:solidFill>
                <a:latin typeface="Arial"/>
              </a:rPr>
              <a:t>поездом</a:t>
            </a:r>
            <a:r>
              <a:rPr lang="ru-RU" sz="4400" b="0" strike="noStrike" spc="-1">
                <a:solidFill>
                  <a:srgbClr val="025EA1"/>
                </a:solidFill>
                <a:latin typeface="Arial"/>
              </a:rPr>
              <a:t> действуют старые правила</a:t>
            </a:r>
            <a:br>
              <a:rPr sz="4400"/>
            </a:br>
            <a:endParaRPr lang="en-US" sz="4400" b="0" strike="noStrike" spc="-1">
              <a:solidFill>
                <a:srgbClr val="333333"/>
              </a:solidFill>
              <a:latin typeface="Arial"/>
            </a:endParaRPr>
          </a:p>
        </p:txBody>
      </p:sp>
      <p:sp>
        <p:nvSpPr>
          <p:cNvPr id="606" name="TextBox 60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Изменения не распространяют новую ставку на международные перевозки железнодорожным транспортом. При перевозке груза на поезде действуют прежние правила и прежние меры предосторожности.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Перевозчикам следует использовать нулевую ставку НДС, даже если они фактически оказывают услуги только на отрезке пути, находящемся на территории России.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Покупателям же стоит внимательно проверять документы, чтобы не уплачивать лишний налог. В счетах-фактурах за услуги перевозки железнодорожным транспортом по территории России, оказанные как часть международной перевозки, должна использоваться нулевая ставка НДС</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609480" y="704520"/>
            <a:ext cx="10972800" cy="1143000"/>
          </a:xfrm>
          <a:prstGeom prst="rect">
            <a:avLst/>
          </a:prstGeom>
          <a:noFill/>
          <a:ln w="0">
            <a:noFill/>
          </a:ln>
        </p:spPr>
        <p:txBody>
          <a:bodyPr lIns="0" tIns="0" rIns="0" bIns="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pic>
        <p:nvPicPr>
          <p:cNvPr id="608" name="Содержимое 4" descr="НДС 2024 перевозки.jpg"/>
          <p:cNvPicPr/>
          <p:nvPr/>
        </p:nvPicPr>
        <p:blipFill>
          <a:blip r:embed="rId2"/>
          <a:stretch/>
        </p:blipFill>
        <p:spPr>
          <a:xfrm>
            <a:off x="281160" y="365040"/>
            <a:ext cx="11634480" cy="5959440"/>
          </a:xfrm>
          <a:prstGeom prst="rect">
            <a:avLst/>
          </a:prstGeom>
          <a:ln w="0">
            <a:noFill/>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Ж/д контейнеры для международной перевозки облагаются НДС 0%</a:t>
            </a:r>
            <a:endParaRPr lang="en-US" sz="3200" b="0" strike="noStrike" spc="-1">
              <a:solidFill>
                <a:srgbClr val="333333"/>
              </a:solidFill>
              <a:latin typeface="Arial"/>
            </a:endParaRPr>
          </a:p>
        </p:txBody>
      </p:sp>
      <p:sp>
        <p:nvSpPr>
          <p:cNvPr id="610" name="TextBox 60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04.07.2024 №03-07-08/62531</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компания оказывает услуги по предоставлению железнодорожного подвижного состава или контейнеров для международных перевозок, применяется ставка НДС 0%.</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Международной считается перевозка, когда пункт отправления или пункт назначения товаров расположен за пределами РФ.</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Для подтверждения ставки 0% нужно предоставить в ИФНС документы.</a:t>
            </a:r>
            <a:endParaRPr lang="en-US" sz="2400" b="0" strike="noStrike" spc="-1">
              <a:solidFill>
                <a:srgbClr val="333333"/>
              </a:solidFill>
              <a:latin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p:cNvSpPr>
          <p:nvPr>
            <p:ph type="title"/>
          </p:nvPr>
        </p:nvSpPr>
        <p:spPr>
          <a:xfrm>
            <a:off x="609480" y="704520"/>
            <a:ext cx="10972800" cy="8571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При импорте из Китая для НДС 0% не обязательно быть в документах перевозчиком</a:t>
            </a:r>
            <a:br>
              <a:rPr sz="3200"/>
            </a:br>
            <a:endParaRPr lang="en-US" sz="3200" b="0" strike="noStrike" spc="-1">
              <a:solidFill>
                <a:srgbClr val="333333"/>
              </a:solidFill>
              <a:latin typeface="Arial"/>
            </a:endParaRPr>
          </a:p>
        </p:txBody>
      </p:sp>
      <p:sp>
        <p:nvSpPr>
          <p:cNvPr id="612" name="TextBox 611"/>
          <p:cNvSpPr txBox="1"/>
          <p:nvPr/>
        </p:nvSpPr>
        <p:spPr>
          <a:xfrm>
            <a:off x="609480" y="1913040"/>
            <a:ext cx="10972800" cy="44114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26.06.2024 от 26.06.2024 №03-07-08/59665</a:t>
            </a:r>
            <a:r>
              <a:rPr lang="ru-RU" sz="2000" b="0" strike="noStrike" spc="-1">
                <a:solidFill>
                  <a:srgbClr val="333333"/>
                </a:solidFill>
                <a:latin typeface="Arial"/>
              </a:rPr>
              <a:t> - при оказании транспортно-экспедиционных услуг по договору транспортной экспедиции по организации перевозки товаров от пункта отправления на территории РФ до пункта назначения за пределами России либо в обратном направлении и при наличии документов, предусмотренных п. 3.1 ст.165 НК, применяется нулевая ставка НДС.</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отношении транспортно-экспедиционных услуг при перевозках по ж/д от места прибытия товаров в РФ (от порта или пограничных станций на территории России) до станции назначения товаров на территории РФ, тоже НДС 0%.</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То есть для нулевой ставки НДС доставка груза из Китая может быть не только между пунктами в РФ.</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Правила применения ставки НДС при международных перевозках изменились с 1 июля 2024 года.</a:t>
            </a:r>
            <a:endParaRPr lang="en-US" sz="2000" b="0" strike="noStrike" spc="-1">
              <a:solidFill>
                <a:srgbClr val="333333"/>
              </a:solidFill>
              <a:latin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При импорте из Китая для НДС 0% не обязательно быть в документах перевозчиком</a:t>
            </a:r>
            <a:br>
              <a:rPr sz="3200"/>
            </a:br>
            <a:endParaRPr lang="en-US" sz="3200" b="0" strike="noStrike" spc="-1">
              <a:solidFill>
                <a:srgbClr val="333333"/>
              </a:solidFill>
              <a:latin typeface="Arial"/>
            </a:endParaRPr>
          </a:p>
        </p:txBody>
      </p:sp>
      <p:sp>
        <p:nvSpPr>
          <p:cNvPr id="614" name="TextBox 61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Новая редакция пп.2.1 п.1 ст.164 НК уточняет, что ставка 0% НДС не распространяется на перевозку товаров и транспортно-экспедиционные услуги организаций и ИП если одновременно выполняется условия:</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перевозка только между пунктами на территории Российской Федерации;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организации (ИП) не указаны в транспортных, товаросопроводительных и иных документах, подтверждающих вывоз/ввоз товаров в качестве одного из перевозчиков.</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Соответственно, для применения нулевой ставки можно ввозить грузы из Китая и не быть указанным в транспортных документах как перевозчик. Например, оказывать транспортно-экспедиционные услуги по доставке груза из Китая в РФ, привлекая к оказанию услуг третьих лиц.</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Это значит, что с 01.07.2024 НДС 0% — и на доставку груза от станции отправления в Китае до станции назначения в РФ, и на доставку от станции в РФ до склада клиента (до 01.07 — 20% по второй части пути груза).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НДС с авансов: Минфин указал на нюансы восстановления налога покупателем</a:t>
            </a:r>
            <a:endParaRPr lang="en-US" sz="3200" b="0" strike="noStrike" spc="-1">
              <a:solidFill>
                <a:srgbClr val="333333"/>
              </a:solidFill>
              <a:latin typeface="Arial"/>
            </a:endParaRPr>
          </a:p>
        </p:txBody>
      </p:sp>
      <p:sp>
        <p:nvSpPr>
          <p:cNvPr id="616" name="TextBox 615"/>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Письма МФ от 29.02.2024 №03-07-11/18515 и ФНС от 23.05.2024 №СД-4-3/5790 </a:t>
            </a:r>
            <a:r>
              <a:rPr lang="ru-RU" sz="2400" b="0" strike="noStrike" spc="-1">
                <a:solidFill>
                  <a:srgbClr val="333333"/>
                </a:solidFill>
                <a:latin typeface="Arial"/>
              </a:rPr>
              <a:t>- по НК РФ покупатель восстанавливает НДС с аванса. Сделать это он должен в том квартале, в котором налог по купленным товарам подлежит вычету или в котором стороны изменили условия договора (расторгли его) и продавец вернул аванс. Обязанность покупателя восстановить налог не зависит от того, когда продавец отгрузил товар и у него возникло право на вычет НДС с аванса.</a:t>
            </a:r>
            <a:endParaRPr lang="en-US" sz="24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2022 году ведомство высказывало иное мнение - письмо </a:t>
            </a:r>
            <a:r>
              <a:rPr lang="ru-RU" sz="2400" b="1" strike="noStrike" spc="-1">
                <a:solidFill>
                  <a:srgbClr val="333333"/>
                </a:solidFill>
                <a:latin typeface="Arial"/>
              </a:rPr>
              <a:t>от 31.08.2022 №03-07-11/84811.</a:t>
            </a:r>
            <a:r>
              <a:rPr lang="ru-RU" sz="2400" b="0" strike="noStrike" spc="-1">
                <a:solidFill>
                  <a:srgbClr val="333333"/>
                </a:solidFill>
                <a:latin typeface="Arial"/>
              </a:rPr>
              <a:t> Оно рассмотрело случай, когда продавец отгрузил товар в одном квартале, а покупатель принял его в другом. В такой ситуации покупатель должен восстановить НДС с аванса в периоде, когда была отгрузка. Этот вывод основан на позиции </a:t>
            </a:r>
            <a:r>
              <a:rPr lang="ru-RU" sz="2400" b="1" strike="noStrike" spc="-1">
                <a:solidFill>
                  <a:srgbClr val="333333"/>
                </a:solidFill>
                <a:latin typeface="Arial"/>
              </a:rPr>
              <a:t>КС РФ - определение от 08.11.2018 №2796-О. </a:t>
            </a:r>
            <a:endParaRPr lang="en-US" sz="2400" b="0" strike="noStrike" spc="-1">
              <a:solidFill>
                <a:srgbClr val="333333"/>
              </a:solidFill>
              <a:latin typeface="Arial"/>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p:cNvSpPr>
          <p:nvPr>
            <p:ph type="title"/>
          </p:nvPr>
        </p:nvSpPr>
        <p:spPr>
          <a:xfrm>
            <a:off x="331920" y="22356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Судебная практика</a:t>
            </a:r>
            <a:endParaRPr lang="en-US" sz="2600" b="0" strike="noStrike" spc="-1">
              <a:solidFill>
                <a:srgbClr val="333333"/>
              </a:solidFill>
              <a:latin typeface="Arial"/>
            </a:endParaRPr>
          </a:p>
        </p:txBody>
      </p:sp>
      <p:sp>
        <p:nvSpPr>
          <p:cNvPr id="618" name="TextBox 617"/>
          <p:cNvSpPr txBox="1"/>
          <p:nvPr/>
        </p:nvSpPr>
        <p:spPr>
          <a:xfrm>
            <a:off x="324000" y="1010880"/>
            <a:ext cx="11563200" cy="4389480"/>
          </a:xfrm>
          <a:prstGeom prst="rect">
            <a:avLst/>
          </a:prstGeom>
          <a:noFill/>
          <a:ln w="0">
            <a:noFill/>
          </a:ln>
        </p:spPr>
        <p:txBody>
          <a:bodyPr lIns="90000" tIns="46800" rIns="90000" bIns="46800" anchor="t">
            <a:normAutofit fontScale="89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Постановление АС МО от 14.02.2023 по делу N А41-64928/2021</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НДС 0% не подтвердили из-за непредставления документов контрагентом - суд взыскал с него компенсацию</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Организация предоставляла заказчику железнодорожный подвижной состав. По договору предусмотрели, что по услугам, реализация которых облагается НДС по ставке 0%, заказчик должен передать исполнителю документы, подтверждающие применение нулевой ставки. В договоре также указали, что за нарушение этого условия и доначисления исполнителю НДС, заказчик платит  ему компенсацию и пени по НК РФ.</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Исполнитель услуги оказал, однако заказчик документы не предоставил. Исполнитель рассчитал НДС со стоимости услуг по ставке 20% и потребовал с заказчика компенсацию и пени.</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Заказчик требование не исполнил, и организация обратилась в суд. Тот ее поддержал. Из-за отсутствия документов исполнитель не смог обосновать применение ставки 0%. Поэтому заказчик должен компенсировать ему расходы.</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Судебная практика по НДС</a:t>
            </a:r>
            <a:r>
              <a:rPr lang="ru-RU" sz="2800" b="0" strike="noStrike" spc="-1">
                <a:solidFill>
                  <a:srgbClr val="333333"/>
                </a:solidFill>
                <a:latin typeface="Arial"/>
              </a:rPr>
              <a:t>: </a:t>
            </a:r>
            <a:r>
              <a:rPr lang="ru-RU" sz="2800" b="0" strike="noStrike" spc="-1">
                <a:solidFill>
                  <a:srgbClr val="025EA1"/>
                </a:solidFill>
                <a:latin typeface="Arial"/>
              </a:rPr>
              <a:t>ОС используют в облагаемых и не облагаемых НДС операциях - вычет можно заявить в течение 3 лет</a:t>
            </a:r>
            <a:endParaRPr lang="en-US" sz="2800" b="0" strike="noStrike" spc="-1">
              <a:solidFill>
                <a:srgbClr val="333333"/>
              </a:solidFill>
              <a:latin typeface="Arial"/>
            </a:endParaRPr>
          </a:p>
        </p:txBody>
      </p:sp>
      <p:sp>
        <p:nvSpPr>
          <p:cNvPr id="620" name="TextBox 619"/>
          <p:cNvSpPr txBox="1"/>
          <p:nvPr/>
        </p:nvSpPr>
        <p:spPr>
          <a:xfrm>
            <a:off x="609480" y="1934640"/>
            <a:ext cx="10972800" cy="4389480"/>
          </a:xfrm>
          <a:prstGeom prst="rect">
            <a:avLst/>
          </a:prstGeom>
          <a:noFill/>
          <a:ln w="0">
            <a:noFill/>
          </a:ln>
        </p:spPr>
        <p:txBody>
          <a:bodyPr lIns="90000" tIns="46800" rIns="90000" bIns="46800" anchor="t">
            <a:normAutofit fontScale="90000"/>
          </a:bodyPr>
          <a:lstStyle/>
          <a:p>
            <a:pPr marL="234000" indent="-234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УО от 06.02.2024 по делу № А50-6565/2023 </a:t>
            </a:r>
            <a:r>
              <a:rPr lang="ru-RU" sz="2400" b="0" i="1" strike="noStrike" spc="-1">
                <a:solidFill>
                  <a:srgbClr val="333333"/>
                </a:solidFill>
                <a:latin typeface="Arial"/>
              </a:rPr>
              <a:t>- п</a:t>
            </a:r>
            <a:r>
              <a:rPr lang="ru-RU" sz="2400" b="0" strike="noStrike" spc="-1">
                <a:solidFill>
                  <a:srgbClr val="333333"/>
                </a:solidFill>
                <a:latin typeface="Arial"/>
              </a:rPr>
              <a:t>ри камеральной проверке декларации по НДС за I квартал 2022 года инспекция отказала в вычете налога, уплаченного при покупке машины. Проверяющие решили, что правило о возможности заявить вычет в течение 3 лет после принятия на учет товаров не действует, если товары используют как в облагаемых, так и в не облагаемых НДС операциях. Его используют в пропорции  лишь в периоде, в котором совершили операцию (III квартал 2019 года).</a:t>
            </a:r>
            <a:endParaRPr lang="en-US" sz="2400" b="0" strike="noStrike" spc="-1">
              <a:solidFill>
                <a:srgbClr val="333333"/>
              </a:solidFill>
              <a:latin typeface="Arial"/>
            </a:endParaRPr>
          </a:p>
          <a:p>
            <a:pPr marL="234000" indent="-234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Суды защитили  налогоплательщика. Он вправе принять НДС к вычету в той доле, в какой использовал автомобиль в облагаемых операциях в периоде, когда его приняли к учету. Вычет НДС в декларации за более поздний период (но в пределах 3 лет) не противоречит НК РФ. При этом не важно, какими видами деятельности занимается плательщик. Условие  о ведении раздельного учета операций он выполнил.</a:t>
            </a:r>
            <a:endParaRPr lang="en-US" sz="2400" b="0" strike="noStrike" spc="-1">
              <a:solidFill>
                <a:srgbClr val="333333"/>
              </a:solidFill>
              <a:latin typeface="Arial"/>
            </a:endParaRPr>
          </a:p>
          <a:p>
            <a:pPr marL="234000" indent="-234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PlaceHolder 1"/>
          <p:cNvSpPr>
            <a:spLocks noGrp="1"/>
          </p:cNvSpPr>
          <p:nvPr>
            <p:ph type="title"/>
          </p:nvPr>
        </p:nvSpPr>
        <p:spPr>
          <a:xfrm>
            <a:off x="529920" y="501120"/>
            <a:ext cx="8258040" cy="65268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Судебная практика по НДС</a:t>
            </a:r>
            <a:endParaRPr lang="en-US" sz="2600" b="0" strike="noStrike" spc="-1">
              <a:solidFill>
                <a:srgbClr val="333333"/>
              </a:solidFill>
              <a:latin typeface="Arial"/>
            </a:endParaRPr>
          </a:p>
        </p:txBody>
      </p:sp>
      <p:sp>
        <p:nvSpPr>
          <p:cNvPr id="622" name="TextBox 621"/>
          <p:cNvSpPr txBox="1"/>
          <p:nvPr/>
        </p:nvSpPr>
        <p:spPr>
          <a:xfrm>
            <a:off x="261720" y="1220400"/>
            <a:ext cx="11699640" cy="47530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СКЭС ВС от 19.07.2023 № 305-ЭС23-4066 (в пользу налогоплательщика) - </a:t>
            </a:r>
            <a:r>
              <a:rPr lang="ru-RU" sz="2400" b="0" strike="noStrike" spc="-1">
                <a:solidFill>
                  <a:srgbClr val="333333"/>
                </a:solidFill>
                <a:latin typeface="Arial"/>
              </a:rPr>
              <a:t>ИФНС доказала занижение базы по НДС и доначислила налог. Это не может менять цену уже реализованного товара. Значит, инспекция вправе определять налог только по расчетной ставке.</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Суть спора.</a:t>
            </a:r>
            <a:r>
              <a:rPr lang="ru-RU" sz="2400" b="0" strike="noStrike" spc="-1">
                <a:solidFill>
                  <a:srgbClr val="333333"/>
                </a:solidFill>
                <a:latin typeface="Arial"/>
              </a:rPr>
              <a:t> Компания продавала дизельное топливо. Выручку от его продажи определяла без учета акциза. Инспекция доначислила акциз. Поскольку акцизы увеличивают налоговую базу по НДС (п. 1 ст. 154 НК), компании доначислили и этот налог. Проверяющие определили НДС по максимальной ставке, действующей в проверяемом периоде. На тот момент 18%.</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Компания решила, что недоимка по НДС завышена. Налог следовало определять по расчетной ставке 18/118. Обратите внимание, что аргументы компании важны для всех, кому доначисляют НДС с выручки.</a:t>
            </a:r>
            <a:endParaRPr lang="en-US" sz="2400" b="0" strike="noStrike" spc="-1">
              <a:solidFill>
                <a:srgbClr val="333333"/>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Использование нового документа о постановке на учёт физлица с 2026г.</a:t>
            </a:r>
            <a:endParaRPr lang="en-US" sz="3200" b="0" strike="noStrike" spc="-1" dirty="0">
              <a:solidFill>
                <a:srgbClr val="333333"/>
              </a:solidFill>
              <a:latin typeface="Arial"/>
            </a:endParaRPr>
          </a:p>
        </p:txBody>
      </p:sp>
      <p:sp>
        <p:nvSpPr>
          <p:cNvPr id="211" name="TextBox 210"/>
          <p:cNvSpPr txBox="1"/>
          <p:nvPr/>
        </p:nvSpPr>
        <p:spPr>
          <a:xfrm>
            <a:off x="609480" y="1574640"/>
            <a:ext cx="10972800" cy="474984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dirty="0">
                <a:solidFill>
                  <a:srgbClr val="333333"/>
                </a:solidFill>
                <a:latin typeface="Arial"/>
              </a:rPr>
              <a:t>Налоговый орган обязан осуществить постановку на учет физического лица на основании заявления этого физического лица в </a:t>
            </a:r>
            <a:r>
              <a:rPr lang="ru-RU" sz="1600" b="1" strike="noStrike" spc="-1" dirty="0">
                <a:solidFill>
                  <a:srgbClr val="333333"/>
                </a:solidFill>
                <a:latin typeface="Arial"/>
              </a:rPr>
              <a:t>течение пяти дней </a:t>
            </a:r>
            <a:r>
              <a:rPr lang="ru-RU" sz="1600" b="0" strike="noStrike" spc="-1" dirty="0">
                <a:solidFill>
                  <a:srgbClr val="333333"/>
                </a:solidFill>
                <a:latin typeface="Arial"/>
              </a:rPr>
              <a:t>и выдать </a:t>
            </a:r>
            <a:r>
              <a:rPr lang="ru-RU" sz="1600" b="1" strike="noStrike" spc="-1" dirty="0">
                <a:solidFill>
                  <a:srgbClr val="333333"/>
                </a:solidFill>
                <a:latin typeface="Arial"/>
              </a:rPr>
              <a:t>выписку </a:t>
            </a:r>
            <a:r>
              <a:rPr lang="ru-RU" sz="1600" b="0" strike="noStrike" spc="-1" dirty="0">
                <a:solidFill>
                  <a:srgbClr val="333333"/>
                </a:solidFill>
                <a:latin typeface="Arial"/>
              </a:rPr>
              <a:t>из Единого государственного реестра налогоплательщиков, содержащую сведения о постановке на учет в налоговом органе.</a:t>
            </a:r>
            <a:endParaRPr lang="en-US" sz="1600" b="0" strike="noStrike" spc="-1" dirty="0">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dirty="0">
                <a:solidFill>
                  <a:srgbClr val="333333"/>
                </a:solidFill>
                <a:latin typeface="Arial"/>
              </a:rPr>
              <a:t>Налоговый орган обязан осуществить постановку на учет (снятие с учета) организации, физического лица по месту нахождения принадлежащих им недвижимого имущества и (или) транспортных средств в течение пяти дней со дня получения соответствующих сведений, сообщаемых органами и лицами, указанными в </a:t>
            </a:r>
            <a:r>
              <a:rPr lang="ru-RU" sz="1600" b="0" strike="noStrike" spc="-1" dirty="0" err="1">
                <a:solidFill>
                  <a:srgbClr val="333333"/>
                </a:solidFill>
                <a:latin typeface="Arial"/>
              </a:rPr>
              <a:t>абз</a:t>
            </a:r>
            <a:r>
              <a:rPr lang="ru-RU" sz="1600" b="0" strike="noStrike" spc="-1" dirty="0">
                <a:solidFill>
                  <a:srgbClr val="333333"/>
                </a:solidFill>
                <a:latin typeface="Arial"/>
              </a:rPr>
              <a:t>. 2 п. 5 ст. 83 НК РФ. Организации, физическому лицу выписка из Единого государственного реестра налогоплательщиков, содержащая сведения о постановке на учет (снятии с учета) в налоговом органе по месту нахождения принадлежащих им недвижимого имущества и (или) транспортных средств, выдается (направляется) налоговым органом по запросу такой организации, такого физического лица. При наличии личного кабинета налогоплательщика сведения о постановке на учет(снятии с учета) организации, физического лица в налоговом органе по месту нахождения принадлежащих им недвижимого имущества и (или) транспортных средств </a:t>
            </a:r>
            <a:r>
              <a:rPr lang="ru-RU" sz="1600" b="1" strike="noStrike" spc="-1" dirty="0">
                <a:solidFill>
                  <a:srgbClr val="333333"/>
                </a:solidFill>
                <a:latin typeface="Arial"/>
              </a:rPr>
              <a:t>размещаются в личном кабинете налогоплательщика</a:t>
            </a:r>
            <a:r>
              <a:rPr lang="ru-RU" sz="1600" b="0" strike="noStrike" spc="-1" dirty="0">
                <a:solidFill>
                  <a:srgbClr val="333333"/>
                </a:solidFill>
                <a:latin typeface="Arial"/>
              </a:rPr>
              <a:t>.</a:t>
            </a:r>
            <a:endParaRPr lang="en-US" sz="1600" b="0" strike="noStrike" spc="-1" dirty="0">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dirty="0">
                <a:solidFill>
                  <a:srgbClr val="333333"/>
                </a:solidFill>
                <a:latin typeface="Arial"/>
              </a:rPr>
              <a:t>Налоговый орган обязан осуществить постановку на учет (снятие с учета) нотариуса, занимающегося частной практикой, адвоката, арбитражного управляющего, занимающихся частной практикой оценщика, патентного поверенного, медиатора по месту их жительства в течение пяти дней со дня получения соответствующих сведений, сообщаемых органами, указанными в ст. 85 НК РФ, заявления о постановке на учет (снятии с учета) медиатора и в тот же срок выдать (направить) указанным лицам </a:t>
            </a:r>
            <a:r>
              <a:rPr lang="ru-RU" sz="1600" b="1" strike="noStrike" spc="-1" dirty="0">
                <a:solidFill>
                  <a:srgbClr val="333333"/>
                </a:solidFill>
                <a:latin typeface="Arial"/>
              </a:rPr>
              <a:t>выписку </a:t>
            </a:r>
            <a:r>
              <a:rPr lang="ru-RU" sz="1600" b="0" strike="noStrike" spc="-1" dirty="0">
                <a:solidFill>
                  <a:srgbClr val="333333"/>
                </a:solidFill>
                <a:latin typeface="Arial"/>
              </a:rPr>
              <a:t>из Единого государственного реестра налогоплательщиков, содержащую сведения о постановке на учет (снятии с учета) в налоговом органе.</a:t>
            </a:r>
            <a:endParaRPr lang="en-US" sz="1600" b="0" strike="noStrike" spc="-1" dirty="0">
              <a:solidFill>
                <a:srgbClr val="333333"/>
              </a:solidFill>
              <a:latin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p:cNvSpPr>
          <p:nvPr>
            <p:ph type="title"/>
          </p:nvPr>
        </p:nvSpPr>
        <p:spPr>
          <a:xfrm>
            <a:off x="502920" y="455400"/>
            <a:ext cx="11032920" cy="8665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Определение СКЭС ВС от 19.07.2023 № 305-ЭС23-4066</a:t>
            </a:r>
            <a:endParaRPr lang="en-US" sz="2600" b="0" strike="noStrike" spc="-1">
              <a:solidFill>
                <a:srgbClr val="333333"/>
              </a:solidFill>
              <a:latin typeface="Arial"/>
            </a:endParaRPr>
          </a:p>
        </p:txBody>
      </p:sp>
      <p:sp>
        <p:nvSpPr>
          <p:cNvPr id="624" name="TextBox 623"/>
          <p:cNvSpPr txBox="1"/>
          <p:nvPr/>
        </p:nvSpPr>
        <p:spPr>
          <a:xfrm>
            <a:off x="263520" y="1176120"/>
            <a:ext cx="11633040" cy="482436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Как разрешился спор.</a:t>
            </a:r>
            <a:r>
              <a:rPr lang="ru-RU" sz="2200" b="0" strike="noStrike" spc="-1">
                <a:solidFill>
                  <a:srgbClr val="333333"/>
                </a:solidFill>
                <a:latin typeface="Arial"/>
              </a:rPr>
              <a:t> Компания проиграла в первой инстанции, выиграла во второй и снова проиграла в третьей. В итоге дело дошло до ВС, который вернул его на новое рассмотрение в суд первой инстанции. Но уже с выводами в пользу компании.</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ВС напомнил об </a:t>
            </a:r>
            <a:r>
              <a:rPr lang="ru-RU" sz="2200" b="1" strike="noStrike" spc="-1">
                <a:solidFill>
                  <a:srgbClr val="333333"/>
                </a:solidFill>
                <a:latin typeface="Arial"/>
              </a:rPr>
              <a:t>определении КС от 23.10.2014 № 2320-О</a:t>
            </a:r>
            <a:r>
              <a:rPr lang="ru-RU" sz="2200" b="0" strike="noStrike" spc="-1">
                <a:solidFill>
                  <a:srgbClr val="333333"/>
                </a:solidFill>
                <a:latin typeface="Arial"/>
              </a:rPr>
              <a:t>. Там от фискалов требуют установить, изменилась ли стоимость товара. В данной ситуации компания не обращалась к покупателям и не требовала доплату. Следовательно, первоначальная цена товара уже включает в себя весь НДС, который должен быть начислен налогоплательщиком.</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Налоговые обязательства компании нужно исчислять «исходя из подлинного экономического содержания... операции» (п. 77 постановления Пленума ВС от 23.06.2015 № 25). И доначисленные налоги не могут превышать те, которые организация не внесла из-за своей ошибки. Поэтому нельзя применять обычную ставку к той стоимости товара, которая уже включает НДС. Надо использовать расчетную. Это обязаны учесть судьи при новом рассмотрении дела — заключил ВС.</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PlaceHolder 1"/>
          <p:cNvSpPr>
            <a:spLocks noGrp="1"/>
          </p:cNvSpPr>
          <p:nvPr>
            <p:ph type="title"/>
          </p:nvPr>
        </p:nvSpPr>
        <p:spPr>
          <a:xfrm>
            <a:off x="539280" y="1999800"/>
            <a:ext cx="9006120" cy="3003480"/>
          </a:xfrm>
          <a:prstGeom prst="rect">
            <a:avLst/>
          </a:prstGeom>
          <a:noFill/>
          <a:ln w="0">
            <a:noFill/>
          </a:ln>
        </p:spPr>
        <p:txBody>
          <a:bodyPr lIns="0" tIns="0" rIns="0" bIns="0" anchor="ctr">
            <a:noAutofit/>
          </a:bodyPr>
          <a:lstStyle/>
          <a:p>
            <a:pPr indent="0">
              <a:lnSpc>
                <a:spcPct val="10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ea typeface="Rosatom Light"/>
              </a:rPr>
              <a:t>НАЛОГ НА ПРИБЫЛЬ ОРГАНИЗАЦИЙ</a:t>
            </a:r>
            <a:endParaRPr lang="en-US" sz="3600" b="0" strike="noStrike" spc="-1">
              <a:solidFill>
                <a:srgbClr val="333333"/>
              </a:solidFill>
              <a:latin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p:cNvSpPr>
          <p:nvPr>
            <p:ph type="title"/>
          </p:nvPr>
        </p:nvSpPr>
        <p:spPr>
          <a:xfrm>
            <a:off x="571320" y="704880"/>
            <a:ext cx="11010600" cy="652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Налоговая реформа 2025- налог на прибыль</a:t>
            </a:r>
            <a:endParaRPr lang="en-US" sz="3200" b="0" strike="noStrike" spc="-1">
              <a:solidFill>
                <a:srgbClr val="333333"/>
              </a:solidFill>
              <a:latin typeface="Arial"/>
            </a:endParaRPr>
          </a:p>
        </p:txBody>
      </p:sp>
      <p:sp>
        <p:nvSpPr>
          <p:cNvPr id="627" name="TextBox 626"/>
          <p:cNvSpPr txBox="1"/>
          <p:nvPr/>
        </p:nvSpPr>
        <p:spPr>
          <a:xfrm>
            <a:off x="571320" y="1357200"/>
            <a:ext cx="11010600" cy="4967280"/>
          </a:xfrm>
          <a:prstGeom prst="rect">
            <a:avLst/>
          </a:prstGeom>
          <a:noFill/>
          <a:ln w="0">
            <a:noFill/>
          </a:ln>
        </p:spPr>
        <p:txBody>
          <a:bodyPr lIns="90000" tIns="46800" rIns="90000" bIns="46800" anchor="t">
            <a:normAutofit fontScale="96000"/>
          </a:bodyPr>
          <a:lstStyle/>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2025 года основная ставка налога на прибыль  увеличится с 20 до 25%, а для сферы IT — до 5%.  </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 на прибыль в 2025 году вырастет за </a:t>
            </a:r>
            <a:r>
              <a:rPr lang="ru-RU" sz="2400" b="1" strike="noStrike" spc="-1">
                <a:solidFill>
                  <a:srgbClr val="333333"/>
                </a:solidFill>
                <a:latin typeface="Arial"/>
              </a:rPr>
              <a:t>счет федеральной ставки и будет составлять </a:t>
            </a:r>
            <a:r>
              <a:rPr lang="ru-RU" sz="2400" b="0" strike="noStrike" spc="-1">
                <a:solidFill>
                  <a:srgbClr val="333333"/>
                </a:solidFill>
                <a:latin typeface="Arial"/>
              </a:rPr>
              <a:t> 8%, для сферы IT — до 5%.  Региональная ставка 17% не изменится. Ставку налога в региональный бюджет для </a:t>
            </a:r>
            <a:r>
              <a:rPr lang="en-US" sz="2400" b="0" strike="noStrike" spc="-1">
                <a:solidFill>
                  <a:srgbClr val="333333"/>
                </a:solidFill>
                <a:latin typeface="Arial"/>
              </a:rPr>
              <a:t>IT</a:t>
            </a:r>
            <a:r>
              <a:rPr lang="ru-RU" sz="2400" b="0" strike="noStrike" spc="-1">
                <a:solidFill>
                  <a:srgbClr val="333333"/>
                </a:solidFill>
                <a:latin typeface="Arial"/>
              </a:rPr>
              <a:t> - сохранили в размере 0%.</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Увеличение налоговой нагрузки на бизнес компенсируют тем, что продлят действие регионального инвестиционного вычета, он станет бессрочным. В дополнение к нему введут федеральный вычет. Правда, пока неизвестно к расходам на какое оборудование и НМА его можно будет применять. Конкретные правила установит Правительство.</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Увеличен коэффициент амортизации высокотехнологичного отечественного оборудования  с 1,5 до 2. Это даст возможность компаниям списать на расходы вдвое больше, чем потратили.</a:t>
            </a:r>
            <a:endParaRPr lang="en-US" sz="2400" b="0" strike="noStrike" spc="-1">
              <a:solidFill>
                <a:srgbClr val="333333"/>
              </a:solidFill>
              <a:latin typeface="Arial"/>
            </a:endParaRPr>
          </a:p>
        </p:txBody>
      </p:sp>
      <p:sp>
        <p:nvSpPr>
          <p:cNvPr id="62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5E92D6-F9D9-475B-ABDC-A1C6018140EB}" type="slidenum">
              <a:rPr lang="ru-RU" sz="1800" b="0" strike="noStrike" spc="-1">
                <a:solidFill>
                  <a:srgbClr val="333333"/>
                </a:solidFill>
                <a:latin typeface="Arial"/>
              </a:rPr>
              <a:t>222</a:t>
            </a:fld>
            <a:endParaRPr lang="en-US" sz="1800" b="0" strike="noStrike" spc="-1">
              <a:solidFill>
                <a:srgbClr val="333333"/>
              </a:solidFill>
              <a:latin typeface="Aria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title"/>
          </p:nvPr>
        </p:nvSpPr>
        <p:spPr>
          <a:xfrm>
            <a:off x="609480" y="704880"/>
            <a:ext cx="10972800" cy="5191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Как изменили ставки по налогу на прибыль с 2025 года</a:t>
            </a:r>
            <a:endParaRPr lang="en-US" sz="2400" b="0" strike="noStrike" spc="-1">
              <a:solidFill>
                <a:srgbClr val="333333"/>
              </a:solidFill>
              <a:latin typeface="Arial"/>
            </a:endParaRPr>
          </a:p>
        </p:txBody>
      </p:sp>
      <p:graphicFrame>
        <p:nvGraphicFramePr>
          <p:cNvPr id="630" name="Таблица 629"/>
          <p:cNvGraphicFramePr/>
          <p:nvPr/>
        </p:nvGraphicFramePr>
        <p:xfrm>
          <a:off x="609480" y="1055520"/>
          <a:ext cx="11338200" cy="5616720"/>
        </p:xfrm>
        <a:graphic>
          <a:graphicData uri="http://schemas.openxmlformats.org/drawingml/2006/table">
            <a:tbl>
              <a:tblPr/>
              <a:tblGrid>
                <a:gridCol w="2786040">
                  <a:extLst>
                    <a:ext uri="{9D8B030D-6E8A-4147-A177-3AD203B41FA5}">
                      <a16:colId xmlns:a16="http://schemas.microsoft.com/office/drawing/2014/main" val="20000"/>
                    </a:ext>
                  </a:extLst>
                </a:gridCol>
                <a:gridCol w="3168720">
                  <a:extLst>
                    <a:ext uri="{9D8B030D-6E8A-4147-A177-3AD203B41FA5}">
                      <a16:colId xmlns:a16="http://schemas.microsoft.com/office/drawing/2014/main" val="20001"/>
                    </a:ext>
                  </a:extLst>
                </a:gridCol>
                <a:gridCol w="5383440">
                  <a:extLst>
                    <a:ext uri="{9D8B030D-6E8A-4147-A177-3AD203B41FA5}">
                      <a16:colId xmlns:a16="http://schemas.microsoft.com/office/drawing/2014/main" val="20002"/>
                    </a:ext>
                  </a:extLst>
                </a:gridCol>
              </a:tblGrid>
              <a:tr h="4050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Изменения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Ставка с 2025 года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Условия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852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Основная ставка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25%</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 5 процентов повысили федеральную часть налога на прибыль.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3431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ИТ-компаний</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Вместо перехода на общую ставку им установили новую . Льготную ставку для производителей радиоэлектронной продукции продлевать не стали.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3428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Отдельные доходы иностранных компаний</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25%</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Основная ставка повысилась на 5 %. Применяйте ее, если не действуют соглашения об избежании двойного налогообложения.  (пп.1 п. 2 ст. 284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16732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пользователей отдельных участков недр</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20%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Пониженные ставки в 2025 году применяют к прибыли, полученной от освоения участков, только при наличии лицензии, а также раздельного учета доходов и расходов (п.1.17-1 ст. 284 НК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Налоговая реформа 2025- налог на прибыль</a:t>
            </a:r>
            <a:br>
              <a:rPr sz="3600"/>
            </a:br>
            <a:endParaRPr lang="en-US" sz="3600" b="0" strike="noStrike" spc="-1">
              <a:solidFill>
                <a:srgbClr val="333333"/>
              </a:solidFill>
              <a:latin typeface="Arial"/>
            </a:endParaRPr>
          </a:p>
        </p:txBody>
      </p:sp>
      <p:sp>
        <p:nvSpPr>
          <p:cNvPr id="632" name="TextBox 631"/>
          <p:cNvSpPr txBox="1"/>
          <p:nvPr/>
        </p:nvSpPr>
        <p:spPr>
          <a:xfrm>
            <a:off x="609480" y="1934640"/>
            <a:ext cx="10972800" cy="4389480"/>
          </a:xfrm>
          <a:prstGeom prst="rect">
            <a:avLst/>
          </a:prstGeom>
          <a:noFill/>
          <a:ln w="0">
            <a:noFill/>
          </a:ln>
        </p:spPr>
        <p:txBody>
          <a:bodyPr lIns="90000" tIns="46800" rIns="90000" bIns="46800" anchor="t">
            <a:normAutofit fontScale="85000"/>
          </a:bodyPr>
          <a:lstStyle/>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Пониженную ставку 5 % разрешили применять ИТ-компаниям, созданным в 2025–2026 годах в результате слияния или присоединения. Для этого они должны выполнить требования по аккредитации и уровню доходов (п. 2 ст.7 Закона №176-ФЗ).</a:t>
            </a:r>
            <a:endParaRPr lang="en-US" sz="2400" b="0" strike="noStrike" spc="-1">
              <a:solidFill>
                <a:srgbClr val="333333"/>
              </a:solidFill>
              <a:latin typeface="Arial"/>
            </a:endParaRPr>
          </a:p>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Дали возможность регионам установить пониженные ставки для </a:t>
            </a:r>
            <a:r>
              <a:rPr lang="ru-RU" sz="2400" b="1" strike="noStrike" spc="-1">
                <a:solidFill>
                  <a:srgbClr val="333333"/>
                </a:solidFill>
                <a:latin typeface="Arial"/>
              </a:rPr>
              <a:t>малых технологических организаций</a:t>
            </a:r>
            <a:r>
              <a:rPr lang="ru-RU" sz="2400" b="0" strike="noStrike" spc="-1">
                <a:solidFill>
                  <a:srgbClr val="333333"/>
                </a:solidFill>
                <a:latin typeface="Arial"/>
              </a:rPr>
              <a:t> и пользователей отдельных участков недр (п. 50 ст.2 Закона №176-ФЗ). Ставки могут различаться в зависимости от вида МТО и размера выручки. </a:t>
            </a:r>
            <a:endParaRPr lang="en-US" sz="2400" b="0" strike="noStrike" spc="-1">
              <a:solidFill>
                <a:srgbClr val="333333"/>
              </a:solidFill>
              <a:latin typeface="Arial"/>
            </a:endParaRPr>
          </a:p>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Размер пониженной ставки устанавливает закон субъекта. Если компанию посреди года исключат из реестра МТО, налог на прибыль придется пересчитать по общим ставкам за весь год.</a:t>
            </a:r>
            <a:endParaRPr lang="en-US" sz="2400" b="0" strike="noStrike" spc="-1">
              <a:solidFill>
                <a:srgbClr val="333333"/>
              </a:solidFill>
              <a:latin typeface="Arial"/>
            </a:endParaRPr>
          </a:p>
          <a:p>
            <a:pPr marL="221040" indent="-22104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Аккредитация малых IT-компаний</a:t>
            </a:r>
            <a:endParaRPr lang="en-US" sz="4000" b="0" strike="noStrike" spc="-1">
              <a:solidFill>
                <a:srgbClr val="333333"/>
              </a:solidFill>
              <a:latin typeface="Arial"/>
            </a:endParaRPr>
          </a:p>
        </p:txBody>
      </p:sp>
      <p:sp>
        <p:nvSpPr>
          <p:cNvPr id="634" name="TextBox 63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от 26.08.2024 №1149 ( вступило в силу со дня опубликования).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Малым IT-компаниям смягчили условия для аккредитации. Теперь их не будут проверять по доле дохода от деятельности стартапов, включенных в реестр малых технологических компаний и созданных менее трех лет назад.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i="1" strike="noStrike" spc="-1">
                <a:solidFill>
                  <a:srgbClr val="333333"/>
                </a:solidFill>
                <a:latin typeface="Arial"/>
              </a:rPr>
              <a:t>Ранее доля таких доходов должна была превышать 30 процентов.</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Налоговая реформа 2025- налог на прибыль</a:t>
            </a:r>
            <a:br>
              <a:rPr sz="3600"/>
            </a:br>
            <a:endParaRPr lang="en-US" sz="3600" b="0" strike="noStrike" spc="-1">
              <a:solidFill>
                <a:srgbClr val="333333"/>
              </a:solidFill>
              <a:latin typeface="Arial"/>
            </a:endParaRPr>
          </a:p>
        </p:txBody>
      </p:sp>
      <p:sp>
        <p:nvSpPr>
          <p:cNvPr id="636" name="TextBox 63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Когда принимали поправки в НК, говорили, что повышенную ставку по прибыли вводят в обмен на освобождение от уплаты экспортных пошлин. Как это связано?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Сами по себе налоговые ставки по налогу на прибыль и экспортные пошлины никак друг с другом не связаны.</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 31 декабря 2024 года действуют так называемые курсовые экспортные пошлины, установленные постановлением Правительства от 21.09.2023 №1538. Курсовыми эти экспортные пошлины названы потому, что их размер зависит от величины курса доллара по отношению к рублю: чем выше курс доллара, тем выше ставка пошлины.</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Предложение об увеличении ставки налога на прибыль обусловлено </a:t>
            </a:r>
            <a:r>
              <a:rPr lang="ru-RU" sz="2000" b="1" strike="noStrike" spc="-1">
                <a:solidFill>
                  <a:srgbClr val="333333"/>
                </a:solidFill>
                <a:latin typeface="Arial"/>
              </a:rPr>
              <a:t>мировым опытом</a:t>
            </a:r>
            <a:r>
              <a:rPr lang="ru-RU" sz="2000" b="0" strike="noStrike" spc="-1">
                <a:solidFill>
                  <a:srgbClr val="333333"/>
                </a:solidFill>
                <a:latin typeface="Arial"/>
              </a:rPr>
              <a:t>, принципом приоритетности налогообложения финансового результата и в том числе отказом от взимания с 1 января 2025 года курсовых экспортных пошлин.</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p:cNvSpPr>
          <p:nvPr>
            <p:ph type="title"/>
          </p:nvPr>
        </p:nvSpPr>
        <p:spPr>
          <a:xfrm>
            <a:off x="609480" y="704880"/>
            <a:ext cx="10972800" cy="7444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Оптимальные решения 2024 и риски</a:t>
            </a:r>
            <a:endParaRPr lang="en-US" sz="3600" b="0" strike="noStrike" spc="-1">
              <a:solidFill>
                <a:srgbClr val="333333"/>
              </a:solidFill>
              <a:latin typeface="Arial"/>
            </a:endParaRPr>
          </a:p>
        </p:txBody>
      </p:sp>
      <p:sp>
        <p:nvSpPr>
          <p:cNvPr id="638" name="TextBox 637"/>
          <p:cNvSpPr txBox="1"/>
          <p:nvPr/>
        </p:nvSpPr>
        <p:spPr>
          <a:xfrm>
            <a:off x="609480" y="1449360"/>
            <a:ext cx="10972800" cy="487512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У компании планируется отгрузка в январе 2025 года, но сейчас стороны изменят договор и перенесут срок исполнения на декабрь 2024 года. В итоге продавец учтет доходы по 20 процентов вместо 25. Какие здесь риски?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компания оптимизировала свои бизнес-процессы и в результате смогла ускорить сроки отгрузки товара, то налоговых рисков не усматривается. Если же срок поставки перенесли на 2024 год только на бумаге, а по факту отгрузка состоялась, как и планировалось изначально, в 2025 году, то налоговая экономия налицо. Компания должна быть готова объяснить, почему так произошло.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Компания имела право отразить убытки прошлых лет в 2024 году, но перенесла их на 2025 год. Как отреагируют налоговики?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Здесь не усматривается налоговой оптимизации. Повышение налоговой ставки не увеличивает убыток прошлых лет, который компания сможет зачесть. Сделает она это в 2024-м или в 2025 году — не важно.</a:t>
            </a:r>
            <a:endParaRPr lang="en-US" sz="20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Ставка налога на прибыль 25% будет применяться к доходам 2025 года</a:t>
            </a:r>
            <a:endParaRPr lang="en-US" sz="3200" b="0" strike="noStrike" spc="-1">
              <a:solidFill>
                <a:srgbClr val="333333"/>
              </a:solidFill>
              <a:latin typeface="Arial"/>
            </a:endParaRPr>
          </a:p>
        </p:txBody>
      </p:sp>
      <p:sp>
        <p:nvSpPr>
          <p:cNvPr id="640" name="TextBox 63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09.08.2024 №03-03-05/74835 </a:t>
            </a:r>
            <a:r>
              <a:rPr lang="ru-RU" sz="2400" b="0" strike="noStrike" spc="-1">
                <a:solidFill>
                  <a:srgbClr val="333333"/>
                </a:solidFill>
                <a:latin typeface="Arial"/>
              </a:rPr>
              <a:t>- ставка налога на прибыль 25%  применяется к налоговой базе по налогу на прибыль, сформированной начиная с налогового периода 2025 года.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свою очередь, налоговая база по налогу на прибыль за налоговый период 2025 года формируется исходя из доходов и расходов, признанных в 2025 году.</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 по методу начисления доходы и расходы признают в том периоде, в котором они имели место (к которому они относятся), независимо от фактического поступления денег.</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Оптимальные решения 2024 и риски</a:t>
            </a:r>
            <a:endParaRPr lang="en-US" sz="3600" b="0" strike="noStrike" spc="-1">
              <a:solidFill>
                <a:srgbClr val="333333"/>
              </a:solidFill>
              <a:latin typeface="Arial"/>
            </a:endParaRPr>
          </a:p>
        </p:txBody>
      </p:sp>
      <p:sp>
        <p:nvSpPr>
          <p:cNvPr id="642" name="TextBox 641"/>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i="1" strike="noStrike" spc="-1">
                <a:solidFill>
                  <a:srgbClr val="333333"/>
                </a:solidFill>
                <a:latin typeface="Arial"/>
              </a:rPr>
              <a:t>У компании в 2024 году были крупные расходы,  она приобрела основное средство. Но расходы на его приобретение она отразит в налоговой базе 2025 года. Можно ли так сделать?</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признаете в 2025 году расходы, которые относятся к 2024 году, то это будет ошибкой. В общем случае ошибку, которая привела к переплате, можно исправить как в периоде, когда ее совершили, так и в периоде, в котором ее выявили ( п.1  ст. 54 НК). Из-за изменения ставки возможны налоговые риски, если компания учтет расходы, относящиеся к 2024 году, в уменьшение налоговой базы 2025 года.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Чтобы избежать ненужных налоговых рисков, компаниям лучше не выдумывать способы налоговой оптимизации, а продолжать вести учет доходов и расходов в обычном порядке.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Единый государственный реестр налогоплательщиков с 2026 года (ст. 84 НК РФ)</a:t>
            </a:r>
            <a:endParaRPr lang="en-US" sz="3200" b="0" strike="noStrike" spc="-1" dirty="0">
              <a:solidFill>
                <a:srgbClr val="333333"/>
              </a:solidFill>
              <a:latin typeface="Arial"/>
            </a:endParaRPr>
          </a:p>
        </p:txBody>
      </p:sp>
      <p:sp>
        <p:nvSpPr>
          <p:cNvPr id="213" name="TextBox 212"/>
          <p:cNvSpPr txBox="1"/>
          <p:nvPr/>
        </p:nvSpPr>
        <p:spPr>
          <a:xfrm>
            <a:off x="609480" y="1847520"/>
            <a:ext cx="10972800" cy="44766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dirty="0">
                <a:solidFill>
                  <a:srgbClr val="333333"/>
                </a:solidFill>
                <a:latin typeface="Arial"/>
              </a:rPr>
              <a:t>На основе данных учета ФНС России ведет Единый государственный реестр налогоплательщиков в установленном ею порядке и определяет состав сведений.</a:t>
            </a:r>
            <a:endParaRPr lang="en-US" sz="16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dirty="0">
                <a:solidFill>
                  <a:srgbClr val="333333"/>
                </a:solidFill>
                <a:latin typeface="Arial"/>
              </a:rPr>
              <a:t>Выписка из ЕГРН</a:t>
            </a:r>
            <a:r>
              <a:rPr lang="ru-RU" sz="1600" b="0" strike="noStrike" spc="-1" dirty="0">
                <a:solidFill>
                  <a:srgbClr val="333333"/>
                </a:solidFill>
                <a:latin typeface="Arial"/>
              </a:rPr>
              <a:t>, содержащая сведения о постановке на учет (снятии с учета) лица в налоговом органе, </a:t>
            </a:r>
            <a:r>
              <a:rPr lang="ru-RU" sz="1600" b="1" strike="noStrike" spc="-1" dirty="0">
                <a:solidFill>
                  <a:srgbClr val="333333"/>
                </a:solidFill>
                <a:latin typeface="Arial"/>
              </a:rPr>
              <a:t>выдается (</a:t>
            </a:r>
            <a:r>
              <a:rPr lang="ru-RU" sz="1600" b="0" strike="noStrike" spc="-1" dirty="0">
                <a:solidFill>
                  <a:srgbClr val="333333"/>
                </a:solidFill>
                <a:latin typeface="Arial"/>
              </a:rPr>
              <a:t>направляется) при постановке на учет (снятии с учета) в случаях, установленных НК РФ, либо на основании запроса организации или физического лица, представленного в любой налоговый орган по их выбору.</a:t>
            </a:r>
            <a:endParaRPr lang="en-US" sz="16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dirty="0">
                <a:solidFill>
                  <a:srgbClr val="333333"/>
                </a:solidFill>
                <a:latin typeface="Arial"/>
              </a:rPr>
              <a:t>Запрос</a:t>
            </a:r>
            <a:r>
              <a:rPr lang="ru-RU" sz="1600" b="0" strike="noStrike" spc="-1" dirty="0">
                <a:solidFill>
                  <a:srgbClr val="333333"/>
                </a:solidFill>
                <a:latin typeface="Arial"/>
              </a:rPr>
              <a:t> может быть представлен лицом в налоговый орган </a:t>
            </a:r>
            <a:r>
              <a:rPr lang="ru-RU" sz="1600" b="1" strike="noStrike" spc="-1" dirty="0">
                <a:solidFill>
                  <a:srgbClr val="333333"/>
                </a:solidFill>
                <a:latin typeface="Arial"/>
              </a:rPr>
              <a:t>лично </a:t>
            </a:r>
            <a:r>
              <a:rPr lang="ru-RU" sz="1600" b="0" strike="noStrike" spc="-1" dirty="0">
                <a:solidFill>
                  <a:srgbClr val="333333"/>
                </a:solidFill>
                <a:latin typeface="Arial"/>
              </a:rPr>
              <a:t>или </a:t>
            </a:r>
            <a:r>
              <a:rPr lang="ru-RU" sz="1600" b="1" strike="noStrike" spc="-1" dirty="0">
                <a:solidFill>
                  <a:srgbClr val="333333"/>
                </a:solidFill>
                <a:latin typeface="Arial"/>
              </a:rPr>
              <a:t>через представителя</a:t>
            </a:r>
            <a:r>
              <a:rPr lang="ru-RU" sz="1600" b="0" strike="noStrike" spc="-1" dirty="0">
                <a:solidFill>
                  <a:srgbClr val="333333"/>
                </a:solidFill>
                <a:latin typeface="Arial"/>
              </a:rPr>
              <a:t>, направлен по почте заказным письмом или передан в электронной форме по ТКС через оператора электронного документооборота, либо через личный кабинет налогоплательщика, либо с использованием Единого портала государственных и муниципальных услуг.</a:t>
            </a:r>
            <a:endParaRPr lang="en-US" sz="16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dirty="0">
                <a:solidFill>
                  <a:srgbClr val="333333"/>
                </a:solidFill>
                <a:latin typeface="Arial"/>
              </a:rPr>
              <a:t>Если запрос представлен в налоговый орган в электронной форме, он должен быть заверен </a:t>
            </a:r>
            <a:r>
              <a:rPr lang="ru-RU" sz="1600" b="1" strike="noStrike" spc="-1" dirty="0">
                <a:solidFill>
                  <a:srgbClr val="333333"/>
                </a:solidFill>
                <a:latin typeface="Arial"/>
              </a:rPr>
              <a:t>УКЭП лица</a:t>
            </a:r>
            <a:r>
              <a:rPr lang="ru-RU" sz="1600" b="0" strike="noStrike" spc="-1" dirty="0">
                <a:solidFill>
                  <a:srgbClr val="333333"/>
                </a:solidFill>
                <a:latin typeface="Arial"/>
              </a:rPr>
              <a:t>, представляющего этот запрос.</a:t>
            </a:r>
            <a:endParaRPr lang="en-US" sz="16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dirty="0">
                <a:solidFill>
                  <a:srgbClr val="333333"/>
                </a:solidFill>
                <a:latin typeface="Arial"/>
              </a:rPr>
              <a:t>Запрос физического лица</a:t>
            </a:r>
            <a:r>
              <a:rPr lang="ru-RU" sz="1600" b="0" strike="noStrike" spc="-1" dirty="0">
                <a:solidFill>
                  <a:srgbClr val="333333"/>
                </a:solidFill>
                <a:latin typeface="Arial"/>
              </a:rPr>
              <a:t>, представленный в налоговый орган в электронной форме с использованием Единого портала государственных и муниципальных услуг, </a:t>
            </a:r>
            <a:r>
              <a:rPr lang="ru-RU" sz="1600" b="1" strike="noStrike" spc="-1" dirty="0">
                <a:solidFill>
                  <a:srgbClr val="333333"/>
                </a:solidFill>
                <a:latin typeface="Arial"/>
              </a:rPr>
              <a:t>подписывается УНЭП</a:t>
            </a:r>
            <a:r>
              <a:rPr lang="ru-RU" sz="1600" b="0" strike="noStrike" spc="-1" dirty="0">
                <a:solidFill>
                  <a:srgbClr val="333333"/>
                </a:solidFill>
                <a:latin typeface="Arial"/>
              </a:rPr>
              <a:t>, сертификат ключа проверки которой создан и используется в инфраструктуре, обеспечивающей информационно-технологическое взаимодействие информационных систем, используемых для предоставления государственных и муниципальных услуг в электронной форме,</a:t>
            </a:r>
            <a:endParaRPr lang="en-US" sz="1600" b="0" strike="noStrike" spc="-1" dirty="0">
              <a:solidFill>
                <a:srgbClr val="333333"/>
              </a:solidFill>
              <a:latin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Что выбрать ОСН или УСН с учетом изменений на 2025 год</a:t>
            </a:r>
            <a:endParaRPr lang="en-US" sz="2800" b="0" strike="noStrike" spc="-1">
              <a:solidFill>
                <a:srgbClr val="333333"/>
              </a:solidFill>
              <a:latin typeface="Arial"/>
            </a:endParaRPr>
          </a:p>
        </p:txBody>
      </p:sp>
      <p:sp>
        <p:nvSpPr>
          <p:cNvPr id="644" name="TextBox 643"/>
          <p:cNvSpPr txBox="1"/>
          <p:nvPr/>
        </p:nvSpPr>
        <p:spPr>
          <a:xfrm>
            <a:off x="609480" y="1449360"/>
            <a:ext cx="10972800" cy="4875120"/>
          </a:xfrm>
          <a:prstGeom prst="rect">
            <a:avLst/>
          </a:prstGeom>
          <a:noFill/>
          <a:ln w="0">
            <a:noFill/>
          </a:ln>
        </p:spPr>
        <p:txBody>
          <a:bodyPr lIns="90000" tIns="46800" rIns="90000" bIns="46800" anchor="t">
            <a:normAutofit fontScale="95000"/>
          </a:bodyPr>
          <a:lstStyle/>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Пример 1 </a:t>
            </a:r>
            <a:r>
              <a:rPr lang="ru-RU" sz="2000" b="0" strike="noStrike" spc="-1">
                <a:solidFill>
                  <a:srgbClr val="333333"/>
                </a:solidFill>
                <a:latin typeface="Arial"/>
              </a:rPr>
              <a:t>Допустим, доходы компании составят примерно 150 млн. В то время как расходы в общей сумме выйдут — 100 млн . Из них 50 млн  — затраты, которые нельзя учесть на УСН с объектом «Доходы минус расходы».  </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Вариант 1. </a:t>
            </a:r>
            <a:r>
              <a:rPr lang="ru-RU" sz="2000" b="0" strike="noStrike" spc="-1">
                <a:solidFill>
                  <a:srgbClr val="333333"/>
                </a:solidFill>
                <a:latin typeface="Arial"/>
              </a:rPr>
              <a:t>Компания будет на ОСН. В таком случае ей надо рассчитать налог на прибыль, ставка по которому с 2025 года составит 25%. Налог на прибыль выйдет — 12,5 млн [(</a:t>
            </a:r>
            <a:r>
              <a:rPr lang="ru-RU" sz="2000" b="0" i="1" strike="noStrike" spc="-1">
                <a:solidFill>
                  <a:srgbClr val="333333"/>
                </a:solidFill>
                <a:latin typeface="Arial"/>
              </a:rPr>
              <a:t>150 млн — 100 млн </a:t>
            </a:r>
            <a:r>
              <a:rPr lang="ru-RU" sz="2000" b="0" strike="noStrike" spc="-1">
                <a:solidFill>
                  <a:srgbClr val="333333"/>
                </a:solidFill>
                <a:latin typeface="Arial"/>
              </a:rPr>
              <a:t>) × 25%];</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Вариант 2.</a:t>
            </a:r>
            <a:r>
              <a:rPr lang="ru-RU" sz="2000" b="0" strike="noStrike" spc="-1">
                <a:solidFill>
                  <a:srgbClr val="333333"/>
                </a:solidFill>
                <a:latin typeface="Arial"/>
              </a:rPr>
              <a:t> Компания будет на УСН с объектом «Доходы минус расходы». В этой ситуации надо рассчитать налог на УСН по базовой ставке 15%. Поскольку она не может учесть затраты в сумме 50 млн , налог составит 15 млн  [(</a:t>
            </a:r>
            <a:r>
              <a:rPr lang="ru-RU" sz="2000" b="0" i="1" strike="noStrike" spc="-1">
                <a:solidFill>
                  <a:srgbClr val="333333"/>
                </a:solidFill>
                <a:latin typeface="Arial"/>
              </a:rPr>
              <a:t>150 млн  — 50 млн </a:t>
            </a:r>
            <a:r>
              <a:rPr lang="ru-RU" sz="2000" b="0" strike="noStrike" spc="-1">
                <a:solidFill>
                  <a:srgbClr val="333333"/>
                </a:solidFill>
                <a:latin typeface="Arial"/>
              </a:rPr>
              <a:t>) × 15%].</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Вариант 3</a:t>
            </a:r>
            <a:r>
              <a:rPr lang="ru-RU" sz="2000" b="0" strike="noStrike" spc="-1">
                <a:solidFill>
                  <a:srgbClr val="333333"/>
                </a:solidFill>
                <a:latin typeface="Arial"/>
              </a:rPr>
              <a:t>. Компания будет на УСН с объектом «Доходы». В этом случае базовая ставка налога на УСН — 6%. Расходы при расчете налоговой базы не учитываются. Налог составит 9 млн  (</a:t>
            </a:r>
            <a:r>
              <a:rPr lang="ru-RU" sz="2000" b="0" i="1" strike="noStrike" spc="-1">
                <a:solidFill>
                  <a:srgbClr val="333333"/>
                </a:solidFill>
                <a:latin typeface="Arial"/>
              </a:rPr>
              <a:t>150 млн  × 6%</a:t>
            </a:r>
            <a:r>
              <a:rPr lang="ru-RU" sz="2000" b="0" strike="noStrike" spc="-1">
                <a:solidFill>
                  <a:srgbClr val="333333"/>
                </a:solidFill>
                <a:latin typeface="Arial"/>
              </a:rPr>
              <a:t>). </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Кроме того, при выборе системы налогообложения надо учесть, что для УСН с объектом «Доходы минус расходы» установлен минимальный налог в размере 1% от годовой выручки. Именно с ним нужно сравнивать сумму налога, которая у вас вышла к уплате. А в бюджет придется заплатить большую из этих сумм. </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Что выбрать ОСН или УСН с учетом изменений на 2025 год</a:t>
            </a:r>
            <a:endParaRPr lang="en-US" sz="2800" b="0" strike="noStrike" spc="-1">
              <a:solidFill>
                <a:srgbClr val="333333"/>
              </a:solidFill>
              <a:latin typeface="Arial"/>
            </a:endParaRPr>
          </a:p>
        </p:txBody>
      </p:sp>
      <p:sp>
        <p:nvSpPr>
          <p:cNvPr id="646" name="TextBox 645"/>
          <p:cNvSpPr txBox="1"/>
          <p:nvPr/>
        </p:nvSpPr>
        <p:spPr>
          <a:xfrm>
            <a:off x="609480" y="1420560"/>
            <a:ext cx="10972800" cy="4903560"/>
          </a:xfrm>
          <a:prstGeom prst="rect">
            <a:avLst/>
          </a:prstGeom>
          <a:noFill/>
          <a:ln w="0">
            <a:noFill/>
          </a:ln>
        </p:spPr>
        <p:txBody>
          <a:bodyPr lIns="90000" tIns="46800" rIns="90000" bIns="46800" anchor="t">
            <a:normAutofit fontScale="98000"/>
          </a:bodyPr>
          <a:lstStyle/>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Пример 2</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Возьмем данные предыдущего примера. Поскольку доходы компании составили 150 млн , то минимальный налог составит 150 000  (</a:t>
            </a:r>
            <a:r>
              <a:rPr lang="ru-RU" sz="2400" b="0" i="1" strike="noStrike" spc="-1">
                <a:solidFill>
                  <a:srgbClr val="333333"/>
                </a:solidFill>
                <a:latin typeface="Arial"/>
              </a:rPr>
              <a:t>150 млн  × 1%</a:t>
            </a:r>
            <a:r>
              <a:rPr lang="ru-RU" sz="2400" b="0" strike="noStrike" spc="-1">
                <a:solidFill>
                  <a:srgbClr val="333333"/>
                </a:solidFill>
                <a:latin typeface="Arial"/>
              </a:rPr>
              <a:t>). Эта сумма меньше налога 15 млн, который вышел к уплате у компании на УСН с объектом «Доходы минус расходы» , поэтому в бюджет она перечислит большую сумму — 15 млн . Но если бы организация сработала в ноль или получила бы убыток, например, сумма расходов, которую она может учесть на УСН составила бы 200 млн , ей все равно бы пришлось заплатить в бюджет 150 тыс.  с доходов в 150 млн .</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Кроме того, доходы и расходы на УСН определяются по кассовому методу, а при расчете налога на прибыль есть два варианта — использовать кассовый метод или метод начисления. При этом кассовый метод могут применять ограниченный круг компаний (ст. 273 НК). </a:t>
            </a:r>
            <a:endParaRPr lang="en-US" sz="24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Что выбрать ОСН или УСН с учетом изменений на 2025 год</a:t>
            </a:r>
            <a:endParaRPr lang="en-US" sz="3200" b="0" strike="noStrike" spc="-1">
              <a:solidFill>
                <a:srgbClr val="333333"/>
              </a:solidFill>
              <a:latin typeface="Arial"/>
            </a:endParaRPr>
          </a:p>
        </p:txBody>
      </p:sp>
      <p:sp>
        <p:nvSpPr>
          <p:cNvPr id="648" name="TextBox 647"/>
          <p:cNvSpPr txBox="1"/>
          <p:nvPr/>
        </p:nvSpPr>
        <p:spPr>
          <a:xfrm>
            <a:off x="609480" y="1574640"/>
            <a:ext cx="10972800" cy="474984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Еще один важный момент — </a:t>
            </a:r>
            <a:r>
              <a:rPr lang="ru-RU" sz="2400" b="1" strike="noStrike" spc="-1">
                <a:solidFill>
                  <a:srgbClr val="333333"/>
                </a:solidFill>
                <a:latin typeface="Arial"/>
              </a:rPr>
              <a:t>страховые взносы</a:t>
            </a:r>
            <a:r>
              <a:rPr lang="ru-RU" sz="2400" b="0" strike="noStrike" spc="-1">
                <a:solidFill>
                  <a:srgbClr val="333333"/>
                </a:solidFill>
                <a:latin typeface="Arial"/>
              </a:rPr>
              <a:t>. Если на ОСН и УСН с объектом «Доходы минус расходы» компании учитывают их в расходах, то на УСН с объектом «Доходы» на них можно уменьшить сумму налога к уплате. </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 и здесь есть нюансы в зависимости от того ведете вы деятельность в качестве ИП или организации, а также есть ли у вас наемные работники.</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ваш выбор пал на УСН, обратите внимание на несколько моментов, которые касаются налогового контроля. Учитывайте, что инспекторы тщательно проверяют те компании и ИП, чьи доходы подходят к лимитам для работы на спецрежиме. Это же является одним из критериев для назначения выездной налоговой проверки (</a:t>
            </a:r>
            <a:r>
              <a:rPr lang="ru-RU" sz="2400" b="0" i="1" strike="noStrike" spc="-1">
                <a:solidFill>
                  <a:srgbClr val="333333"/>
                </a:solidFill>
                <a:latin typeface="Arial"/>
              </a:rPr>
              <a:t>раздел 4 Приказа ФНС от 30.05.2007 №ММ-3-06/333</a:t>
            </a:r>
            <a:r>
              <a:rPr lang="ru-RU" sz="2400" b="0" strike="noStrike" spc="-1">
                <a:solidFill>
                  <a:srgbClr val="333333"/>
                </a:solidFill>
                <a:latin typeface="Arial"/>
              </a:rPr>
              <a:t>). То есть если ваши доходы будут близки к 450 млн  — для инспекторов это повод взять на контроль вашу компанию или ИП.</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Налоговая реформа 2025- налог на прибыль</a:t>
            </a:r>
            <a:endParaRPr lang="en-US" sz="3600" b="0" strike="noStrike" spc="-1">
              <a:solidFill>
                <a:srgbClr val="333333"/>
              </a:solidFill>
              <a:latin typeface="Arial"/>
            </a:endParaRPr>
          </a:p>
        </p:txBody>
      </p:sp>
      <p:sp>
        <p:nvSpPr>
          <p:cNvPr id="650" name="TextBox 649"/>
          <p:cNvSpPr txBox="1"/>
          <p:nvPr/>
        </p:nvSpPr>
        <p:spPr>
          <a:xfrm>
            <a:off x="609480" y="1547280"/>
            <a:ext cx="10972800" cy="4776840"/>
          </a:xfrm>
          <a:prstGeom prst="rect">
            <a:avLst/>
          </a:prstGeom>
          <a:noFill/>
          <a:ln w="0">
            <a:noFill/>
          </a:ln>
        </p:spPr>
        <p:txBody>
          <a:bodyPr lIns="90000" tIns="46800" rIns="90000" bIns="46800" anchor="t">
            <a:normAutofit fontScale="75000"/>
          </a:bodyPr>
          <a:lstStyle/>
          <a:p>
            <a:pPr marL="195120" indent="-1951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Повышающие коэффициенты. </a:t>
            </a:r>
            <a:endParaRPr lang="en-US" sz="28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С 2025 года повысили с 1,5 до 2 размер коэффициента, который используют при формировании первоначальной стоимости ряда высокотехнологичных ОС и НМА (ст.257 НК в ред. п.45 ст. 2 Закона от 12.07.2024 №176-ФЗ). </a:t>
            </a:r>
            <a:endParaRPr lang="en-US" sz="2800" b="0" strike="noStrike" spc="-1">
              <a:solidFill>
                <a:srgbClr val="333333"/>
              </a:solidFill>
              <a:latin typeface="Arial"/>
            </a:endParaRPr>
          </a:p>
          <a:p>
            <a:pPr marL="195120" indent="-1951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Такой же коэффициент в размере 2 вместо 1,5 с 2025 года можно применять по расходам на выполнение отдельных НИОКР (ст. 262 НК в ред. п. 46  ст.2 Закона от 12.07.2024 №176-ФЗ). </a:t>
            </a:r>
            <a:br>
              <a:rPr sz="2800"/>
            </a:br>
            <a:r>
              <a:rPr lang="ru-RU" sz="2800" b="0" i="1" strike="noStrike" spc="-1">
                <a:solidFill>
                  <a:srgbClr val="333333"/>
                </a:solidFill>
                <a:latin typeface="Arial"/>
              </a:rPr>
              <a:t>Применение повышающих коэффициентов осталось правом, а не обязанностью организации. Такое решение необходимо закрепить в учетной политике для целей налогообложения.</a:t>
            </a:r>
            <a:endParaRPr lang="en-US" sz="2800" b="0" strike="noStrike" spc="-1">
              <a:solidFill>
                <a:srgbClr val="333333"/>
              </a:solidFill>
              <a:latin typeface="Arial"/>
            </a:endParaRPr>
          </a:p>
          <a:p>
            <a:pPr marL="195120" indent="-19512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800"/>
            </a:br>
            <a:br>
              <a:rPr sz="2800"/>
            </a:br>
            <a:br>
              <a:rPr sz="2800"/>
            </a:br>
            <a:br>
              <a:rPr sz="2800"/>
            </a:br>
            <a:endParaRPr lang="en-US" sz="2800" b="0" strike="noStrike" spc="-1">
              <a:solidFill>
                <a:srgbClr val="333333"/>
              </a:solidFill>
              <a:latin typeface="Arial"/>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Как применять повышающие коэффициенты с 2025 года</a:t>
            </a:r>
            <a:endParaRPr lang="en-US" sz="2400" b="0" strike="noStrike" spc="-1">
              <a:solidFill>
                <a:srgbClr val="333333"/>
              </a:solidFill>
              <a:latin typeface="Arial"/>
            </a:endParaRPr>
          </a:p>
        </p:txBody>
      </p:sp>
      <p:graphicFrame>
        <p:nvGraphicFramePr>
          <p:cNvPr id="652" name="Таблица 651"/>
          <p:cNvGraphicFramePr/>
          <p:nvPr/>
        </p:nvGraphicFramePr>
        <p:xfrm>
          <a:off x="609480" y="1252440"/>
          <a:ext cx="10972800" cy="5315040"/>
        </p:xfrm>
        <a:graphic>
          <a:graphicData uri="http://schemas.openxmlformats.org/drawingml/2006/table">
            <a:tbl>
              <a:tblPr/>
              <a:tblGrid>
                <a:gridCol w="2400480">
                  <a:extLst>
                    <a:ext uri="{9D8B030D-6E8A-4147-A177-3AD203B41FA5}">
                      <a16:colId xmlns:a16="http://schemas.microsoft.com/office/drawing/2014/main" val="20000"/>
                    </a:ext>
                  </a:extLst>
                </a:gridCol>
                <a:gridCol w="491472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050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Объект учета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Что изменилось</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Особенности применения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2281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2025 года коэффициент можно применять еще и к программно-аппаратным комплексам, включенным в единый реестр российских программ ЭВМ и баз данных  - п.1 ст.257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Сейчас коэффициент применяют только к радиоэлектронной продукции с признаком ИИ и российскому высокотехнологическому оборудованию</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26287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НМА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2025 года ПО из единого реестра российских программ для ЭВМ и баз данных  не обязано иметь пометку ИИ (искусственный иннтелект), чтобы к нему можно было применить коэффициент (п.3  ст. 257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Новые правила распространили только на НМА, которые введены в эксплуатацию после 1 января 2025 года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Как применять повышающие коэффициенты с 2025 года</a:t>
            </a:r>
            <a:endParaRPr lang="en-US" sz="2400" b="0" strike="noStrike" spc="-1">
              <a:solidFill>
                <a:srgbClr val="333333"/>
              </a:solidFill>
              <a:latin typeface="Arial"/>
            </a:endParaRPr>
          </a:p>
        </p:txBody>
      </p:sp>
      <p:graphicFrame>
        <p:nvGraphicFramePr>
          <p:cNvPr id="654" name="Таблица 653"/>
          <p:cNvGraphicFramePr/>
          <p:nvPr/>
        </p:nvGraphicFramePr>
        <p:xfrm>
          <a:off x="609480" y="1252440"/>
          <a:ext cx="10972800" cy="4881600"/>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018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Объект учета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Что изменилось</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Особенности применения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43797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НИОКР</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Малые технологические компании вправе с 2025 года применять коэффициент к ряду НМА, включенных в госреестр, независимо от того, соответствуют ли НИОКР критериям Правительства (п.9 ст. 262 НК в ред. п.46 ст.2 Закона №176-ФЗ)</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Речь идет о НИОКР, которые привели к созданию исключительных прав на изобретение, полезную модель или промышленный образец</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Как применять повышающие коэффициенты с 2025 года</a:t>
            </a:r>
            <a:endParaRPr lang="en-US" sz="3600" b="0" strike="noStrike" spc="-1">
              <a:solidFill>
                <a:srgbClr val="333333"/>
              </a:solidFill>
              <a:latin typeface="Arial"/>
            </a:endParaRPr>
          </a:p>
        </p:txBody>
      </p:sp>
      <p:sp>
        <p:nvSpPr>
          <p:cNvPr id="656" name="TextBox 655"/>
          <p:cNvSpPr txBox="1"/>
          <p:nvPr/>
        </p:nvSpPr>
        <p:spPr>
          <a:xfrm>
            <a:off x="609480" y="1934640"/>
            <a:ext cx="10972800" cy="4389480"/>
          </a:xfrm>
          <a:prstGeom prst="rect">
            <a:avLst/>
          </a:prstGeom>
          <a:noFill/>
          <a:ln w="0">
            <a:noFill/>
          </a:ln>
        </p:spPr>
        <p:txBody>
          <a:bodyPr lIns="90000" tIns="46800" rIns="90000" bIns="46800" anchor="t">
            <a:normAutofit fontScale="98000"/>
          </a:bodyPr>
          <a:lstStyle/>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i="1" strike="noStrike" spc="-1">
                <a:solidFill>
                  <a:srgbClr val="333333"/>
                </a:solidFill>
                <a:latin typeface="Arial"/>
              </a:rPr>
              <a:t>В связи с увеличением коэффициента для признания расходов на НИОКР с 1,5 до 2, как учесть затраты, если начали разработку НИОКР в 2024 году, а завершили в 2025-м, когда коэффициент станет 2?</a:t>
            </a:r>
            <a:endParaRPr lang="en-US" sz="24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Расходы на НИОКР по перечню Правительства учитывают в том периоде, в котором завершены такие НИОКР или их отдельные этапы, либо включают их в первоначальную стоимость амортизируемых нематериальных активов (п.7 ст. 262 НК).</a:t>
            </a:r>
            <a:endParaRPr lang="en-US" sz="24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i="1" strike="noStrike" spc="-1">
                <a:solidFill>
                  <a:srgbClr val="333333"/>
                </a:solidFill>
                <a:latin typeface="Arial"/>
              </a:rPr>
              <a:t>Сможет ли компания учитывать амортизационную премию в отношении оборудования исходя из его первоначальной стоимости, сформированной с коэффициентом 2?</a:t>
            </a:r>
            <a:endParaRPr lang="en-US" sz="24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Да. Никаких специальных правил на этот счет закон не содержит.</a:t>
            </a:r>
            <a:endParaRPr lang="en-US" sz="24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PlaceHolder 1"/>
          <p:cNvSpPr>
            <a:spLocks noGrp="1"/>
          </p:cNvSpPr>
          <p:nvPr>
            <p:ph type="title"/>
          </p:nvPr>
        </p:nvSpPr>
        <p:spPr>
          <a:xfrm>
            <a:off x="609480" y="704520"/>
            <a:ext cx="10972800" cy="927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Налоговая реформа 2025- налог на прибыль</a:t>
            </a:r>
            <a:endParaRPr lang="en-US" sz="3200" b="0" strike="noStrike" spc="-1">
              <a:solidFill>
                <a:srgbClr val="333333"/>
              </a:solidFill>
              <a:latin typeface="Arial"/>
            </a:endParaRPr>
          </a:p>
        </p:txBody>
      </p:sp>
      <p:sp>
        <p:nvSpPr>
          <p:cNvPr id="658" name="TextBox 657"/>
          <p:cNvSpPr txBox="1"/>
          <p:nvPr/>
        </p:nvSpPr>
        <p:spPr>
          <a:xfrm>
            <a:off x="609480" y="1934640"/>
            <a:ext cx="10972800" cy="4389480"/>
          </a:xfrm>
          <a:prstGeom prst="rect">
            <a:avLst/>
          </a:prstGeom>
          <a:noFill/>
          <a:ln w="0">
            <a:noFill/>
          </a:ln>
        </p:spPr>
        <p:txBody>
          <a:bodyPr lIns="90000" tIns="46800" rIns="90000" bIns="46800" anchor="t">
            <a:normAutofit fontScale="84000"/>
          </a:bodyPr>
          <a:lstStyle/>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1" strike="noStrike" spc="-1">
                <a:solidFill>
                  <a:srgbClr val="333333"/>
                </a:solidFill>
                <a:latin typeface="Arial"/>
              </a:rPr>
              <a:t>Федеральный инвестиционный вычет. </a:t>
            </a:r>
            <a:endParaRPr lang="en-US" sz="3100" b="0" strike="noStrike" spc="-1">
              <a:solidFill>
                <a:srgbClr val="333333"/>
              </a:solidFill>
              <a:latin typeface="Arial"/>
            </a:endParaRPr>
          </a:p>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С 2025 года в дополнение к региональному инвестиционному вычету ввели федеральный инвестиционный вычет (ст.286.2 НК в ред. Закона от 12.07.2024 №176-ФЗ ). Право на него не зависит от решения региональных властей.</a:t>
            </a:r>
            <a:endParaRPr lang="en-US" sz="3100" b="0" strike="noStrike" spc="-1">
              <a:solidFill>
                <a:srgbClr val="333333"/>
              </a:solidFill>
              <a:latin typeface="Arial"/>
            </a:endParaRPr>
          </a:p>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В НК закрепили только общий порядок. Конкретные правила и ограничения установит Правительство  к расходам на какие ОС и НМА можно будет применять новый вычет. </a:t>
            </a:r>
            <a:endParaRPr lang="en-US" sz="3100" b="0" strike="noStrike" spc="-1">
              <a:solidFill>
                <a:srgbClr val="333333"/>
              </a:solidFill>
              <a:latin typeface="Arial"/>
            </a:endParaRPr>
          </a:p>
          <a:p>
            <a:pPr marL="218520" indent="-21852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3100"/>
            </a:br>
            <a:br>
              <a:rPr sz="3100"/>
            </a:br>
            <a:endParaRPr lang="en-US" sz="3100" b="0" strike="noStrike" spc="-1">
              <a:solidFill>
                <a:srgbClr val="333333"/>
              </a:solidFill>
              <a:latin typeface="Arial"/>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PlaceHolder 1"/>
          <p:cNvSpPr>
            <a:spLocks noGrp="1"/>
          </p:cNvSpPr>
          <p:nvPr>
            <p:ph type="title"/>
          </p:nvPr>
        </p:nvSpPr>
        <p:spPr>
          <a:xfrm>
            <a:off x="609480" y="33300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Как применять в 2025 году федеральный инвестиционный вычет</a:t>
            </a:r>
            <a:endParaRPr lang="en-US" sz="2400" b="0" strike="noStrike" spc="-1">
              <a:solidFill>
                <a:srgbClr val="333333"/>
              </a:solidFill>
              <a:latin typeface="Arial"/>
            </a:endParaRPr>
          </a:p>
        </p:txBody>
      </p:sp>
      <p:graphicFrame>
        <p:nvGraphicFramePr>
          <p:cNvPr id="660" name="Таблица 659"/>
          <p:cNvGraphicFramePr/>
          <p:nvPr/>
        </p:nvGraphicFramePr>
        <p:xfrm>
          <a:off x="609480" y="816120"/>
          <a:ext cx="10972800" cy="5371920"/>
        </p:xfrm>
        <a:graphic>
          <a:graphicData uri="http://schemas.openxmlformats.org/drawingml/2006/table">
            <a:tbl>
              <a:tblPr/>
              <a:tblGrid>
                <a:gridCol w="2414880">
                  <a:extLst>
                    <a:ext uri="{9D8B030D-6E8A-4147-A177-3AD203B41FA5}">
                      <a16:colId xmlns:a16="http://schemas.microsoft.com/office/drawing/2014/main" val="20000"/>
                    </a:ext>
                  </a:extLst>
                </a:gridCol>
                <a:gridCol w="4360680">
                  <a:extLst>
                    <a:ext uri="{9D8B030D-6E8A-4147-A177-3AD203B41FA5}">
                      <a16:colId xmlns:a16="http://schemas.microsoft.com/office/drawing/2014/main" val="20001"/>
                    </a:ext>
                  </a:extLst>
                </a:gridCol>
                <a:gridCol w="4197240">
                  <a:extLst>
                    <a:ext uri="{9D8B030D-6E8A-4147-A177-3AD203B41FA5}">
                      <a16:colId xmlns:a16="http://schemas.microsoft.com/office/drawing/2014/main" val="20002"/>
                    </a:ext>
                  </a:extLst>
                </a:gridCol>
              </a:tblGrid>
              <a:tr h="717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Федеральный инвествычет</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Общий порядок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Условия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968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Право на вычет</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положен компаниям, которые платят налог в федеральный бюджет по общей ставке 8%. Прочие условия установит Правительство (п.1 ст.286.2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Права на вычет  не будет у иностранных организаций, участников СЗПК, кредитных организаций и производителей подакцизных товаров, за рядом исключений (п. 10 ст.286.2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030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Оформление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нужно закрепить в учетной политике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Требуется указать параметры вычета, которые определит Правительство (п.8 ст.286.2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6556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 каким расходам применяется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применяется к расходам на ОС и НМА, включая затраты на достройку, реконструкцию, модернизацию и т. п. (п.4 ст.286.2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Конкретные категории объектов ОС и НМА, к расходам на которые применяется вычет, установит Правительство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PlaceHolder 1"/>
          <p:cNvSpPr>
            <a:spLocks noGrp="1"/>
          </p:cNvSpPr>
          <p:nvPr>
            <p:ph type="title"/>
          </p:nvPr>
        </p:nvSpPr>
        <p:spPr>
          <a:xfrm>
            <a:off x="609480" y="33300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Как применять в 2025 году федеральный инвестиционный вычет</a:t>
            </a:r>
            <a:endParaRPr lang="en-US" sz="2400" b="0" strike="noStrike" spc="-1">
              <a:solidFill>
                <a:srgbClr val="333333"/>
              </a:solidFill>
              <a:latin typeface="Arial"/>
            </a:endParaRPr>
          </a:p>
        </p:txBody>
      </p:sp>
      <p:graphicFrame>
        <p:nvGraphicFramePr>
          <p:cNvPr id="662" name="Таблица 661"/>
          <p:cNvGraphicFramePr/>
          <p:nvPr/>
        </p:nvGraphicFramePr>
        <p:xfrm>
          <a:off x="609480" y="1096920"/>
          <a:ext cx="10972800" cy="5443560"/>
        </p:xfrm>
        <a:graphic>
          <a:graphicData uri="http://schemas.openxmlformats.org/drawingml/2006/table">
            <a:tbl>
              <a:tblPr/>
              <a:tblGrid>
                <a:gridCol w="2414880">
                  <a:extLst>
                    <a:ext uri="{9D8B030D-6E8A-4147-A177-3AD203B41FA5}">
                      <a16:colId xmlns:a16="http://schemas.microsoft.com/office/drawing/2014/main" val="20000"/>
                    </a:ext>
                  </a:extLst>
                </a:gridCol>
                <a:gridCol w="4360680">
                  <a:extLst>
                    <a:ext uri="{9D8B030D-6E8A-4147-A177-3AD203B41FA5}">
                      <a16:colId xmlns:a16="http://schemas.microsoft.com/office/drawing/2014/main" val="20001"/>
                    </a:ext>
                  </a:extLst>
                </a:gridCol>
                <a:gridCol w="4197240">
                  <a:extLst>
                    <a:ext uri="{9D8B030D-6E8A-4147-A177-3AD203B41FA5}">
                      <a16:colId xmlns:a16="http://schemas.microsoft.com/office/drawing/2014/main" val="20002"/>
                    </a:ext>
                  </a:extLst>
                </a:gridCol>
              </a:tblGrid>
              <a:tr h="8380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Федеральный инвествычет</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Общий порядок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Условия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5717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Как применять</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 вычет уменьшайте налог, исчисленный к уплате в федеральный бюджет за соответствующий период</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Период зависит от того, когда объекты ввели в эксплуатацию или изменилась их первоначальная стоимость</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30337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Ограничения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текущего периода не может превышать 50% от расходов, которые формируют первоначальную стоимость ОС и НМА (п.4 ст.286.2 НК).</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После вычета федеральная часть налога не должна быть меньше 3 процентов (п.6 ст.286.2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Одновременно применять федеральный и региональный инвестиционные вычеты нельзя.</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Стоимость ОС в части расходов, по которым использовали вычет, не амортизируется (п. 7 ст.286.2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Единый государственный реестр налогоплательщиков с 2026 года (ст. 84 НК РФ)</a:t>
            </a:r>
            <a:endParaRPr lang="en-US" sz="3200" b="0" strike="noStrike" spc="-1">
              <a:solidFill>
                <a:srgbClr val="333333"/>
              </a:solidFill>
              <a:latin typeface="Arial"/>
            </a:endParaRPr>
          </a:p>
        </p:txBody>
      </p:sp>
      <p:sp>
        <p:nvSpPr>
          <p:cNvPr id="215" name="TextBox 21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Налоговый орган выдает (направляет) заявителю (его представителю) запрошенную выписку из Единого государственного реестра налогоплательщиков </a:t>
            </a:r>
            <a:r>
              <a:rPr lang="ru-RU" sz="1800" b="1" strike="noStrike" spc="-1" dirty="0">
                <a:solidFill>
                  <a:srgbClr val="333333"/>
                </a:solidFill>
                <a:latin typeface="Arial"/>
              </a:rPr>
              <a:t>в течение пяти дней </a:t>
            </a:r>
            <a:r>
              <a:rPr lang="ru-RU" sz="1800" b="0" strike="noStrike" spc="-1" dirty="0">
                <a:solidFill>
                  <a:srgbClr val="333333"/>
                </a:solidFill>
                <a:latin typeface="Arial"/>
              </a:rPr>
              <a:t>со дня поступления запроса в налоговый орган. В случае отсутствия сведений о постановке на учет (снятии с учета) заявителя в налоговом органе ему выдается (направляется) выписка из Единого государственного реестра налогоплательщиков об отсутствии запрашиваемых сведений.</a:t>
            </a:r>
            <a:endParaRPr lang="en-US" sz="18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При поступлении в налоговый орган запроса по телекоммуникационным каналам связи, либо через личный кабинет налогоплательщика, либо с использованием Единого портала государственных и муниципальных услуг выписка из Единого государственного реестра налогоплательщиков направляется заявителю в электронной форме соответственно по телекоммуникационным каналам связи, через личный кабинет налогоплательщика или посредством Единого портала государственных и муниципальных услуг.</a:t>
            </a:r>
            <a:endParaRPr lang="en-US" sz="18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Форма и формат запроса, форма и формат выписки из Единого государственного реестра налогоплательщиков утверждаются ФНС России.</a:t>
            </a:r>
            <a:endParaRPr lang="en-US" sz="18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dirty="0">
              <a:solidFill>
                <a:srgbClr val="333333"/>
              </a:solidFill>
              <a:latin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p:cNvSpPr>
          <p:nvPr>
            <p:ph type="title"/>
          </p:nvPr>
        </p:nvSpPr>
        <p:spPr>
          <a:xfrm>
            <a:off x="609480" y="33300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Как применять в 2025 году федеральный инвестиционный вычет</a:t>
            </a:r>
            <a:endParaRPr lang="en-US" sz="2400" b="0" strike="noStrike" spc="-1">
              <a:solidFill>
                <a:srgbClr val="333333"/>
              </a:solidFill>
              <a:latin typeface="Arial"/>
            </a:endParaRPr>
          </a:p>
        </p:txBody>
      </p:sp>
      <p:graphicFrame>
        <p:nvGraphicFramePr>
          <p:cNvPr id="664" name="Таблица 663"/>
          <p:cNvGraphicFramePr/>
          <p:nvPr/>
        </p:nvGraphicFramePr>
        <p:xfrm>
          <a:off x="609480" y="1168560"/>
          <a:ext cx="10972800" cy="4881240"/>
        </p:xfrm>
        <a:graphic>
          <a:graphicData uri="http://schemas.openxmlformats.org/drawingml/2006/table">
            <a:tbl>
              <a:tblPr/>
              <a:tblGrid>
                <a:gridCol w="2414880">
                  <a:extLst>
                    <a:ext uri="{9D8B030D-6E8A-4147-A177-3AD203B41FA5}">
                      <a16:colId xmlns:a16="http://schemas.microsoft.com/office/drawing/2014/main" val="20000"/>
                    </a:ext>
                  </a:extLst>
                </a:gridCol>
                <a:gridCol w="4360680">
                  <a:extLst>
                    <a:ext uri="{9D8B030D-6E8A-4147-A177-3AD203B41FA5}">
                      <a16:colId xmlns:a16="http://schemas.microsoft.com/office/drawing/2014/main" val="20001"/>
                    </a:ext>
                  </a:extLst>
                </a:gridCol>
                <a:gridCol w="4197240">
                  <a:extLst>
                    <a:ext uri="{9D8B030D-6E8A-4147-A177-3AD203B41FA5}">
                      <a16:colId xmlns:a16="http://schemas.microsoft.com/office/drawing/2014/main" val="20002"/>
                    </a:ext>
                  </a:extLst>
                </a:gridCol>
              </a:tblGrid>
              <a:tr h="8064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Федеральный инвествычет</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Общий порядок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Условия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509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Перенос вычета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Неиспользованный вычет можно перенести на будущее. Период переноса установит Правительство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может передаваться между организациями, входящими в одну группу</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25653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Досрочное выбытие актива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продаже или ином выбытии объектов до истечения пяти лет придется восстановить не уплаченный из-за вычета налог и доплатить пени (п.11 ст. 286.2 НК).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срок полезного использования меньше пяти лет, то такой же порядок применяется при продаже до его истечения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Как применять в 2025 году федеральный инвестиционный вычет</a:t>
            </a:r>
            <a:endParaRPr lang="en-US" sz="3600" b="0" strike="noStrike" spc="-1">
              <a:solidFill>
                <a:srgbClr val="333333"/>
              </a:solidFill>
              <a:latin typeface="Arial"/>
            </a:endParaRPr>
          </a:p>
        </p:txBody>
      </p:sp>
      <p:sp>
        <p:nvSpPr>
          <p:cNvPr id="666" name="TextBox 66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Сколько денег сэкономит компания за счет инвестиционного вычета</a:t>
            </a:r>
            <a:r>
              <a:rPr lang="en-US" sz="2000" b="1" i="1" strike="noStrike" spc="-1">
                <a:solidFill>
                  <a:srgbClr val="333333"/>
                </a:solidFill>
                <a:latin typeface="Arial"/>
              </a:rPr>
              <a:t>?</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Пример</a:t>
            </a:r>
            <a:r>
              <a:rPr lang="ru-RU" sz="2000" b="0" strike="noStrike" spc="-1">
                <a:solidFill>
                  <a:srgbClr val="333333"/>
                </a:solidFill>
                <a:latin typeface="Arial"/>
              </a:rPr>
              <a:t>. Пока нет точных параметров вычета, то  все суммы и проценты — условные.  Допустим, компания ввела в эксплуатацию станок стоимостью 1 млн руб. Вычет не может превышать 50% от расходов, составляющих первоначальную стоимость основного средства ( п.4 ст. 286.2 НК). Конкретный предел вычета определит Правительство. Это значит, что 500 000 руб. из потраченного миллиона компания сможет принять в уменьшение федеральной части налога на прибыль.</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исчисленной суммы налога за текущий период не хватит, чтобы использовать всю экономию, то неиспользованный остаток вычета компания может перенести на будущее и уменьшить федеральную часть налога в последующих годах. Предельный срок переноса остатка вычета на будущее определит Правительство.</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i="1" strike="noStrike" spc="-1">
                <a:solidFill>
                  <a:srgbClr val="333333"/>
                </a:solidFill>
                <a:latin typeface="Arial"/>
              </a:rPr>
              <a:t>Из-за появления вычета изменят форму декларации?</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Да, новый вычет сможете показывать в декларации по прибыли.</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Налоговая реформа 2025- налог на прибыль</a:t>
            </a:r>
            <a:endParaRPr lang="en-US" sz="4000" b="0" strike="noStrike" spc="-1">
              <a:solidFill>
                <a:srgbClr val="333333"/>
              </a:solidFill>
              <a:latin typeface="Arial"/>
            </a:endParaRPr>
          </a:p>
        </p:txBody>
      </p:sp>
      <p:sp>
        <p:nvSpPr>
          <p:cNvPr id="668" name="TextBox 667"/>
          <p:cNvSpPr txBox="1"/>
          <p:nvPr/>
        </p:nvSpPr>
        <p:spPr>
          <a:xfrm>
            <a:off x="609480" y="1934640"/>
            <a:ext cx="10972800" cy="4389480"/>
          </a:xfrm>
          <a:prstGeom prst="rect">
            <a:avLst/>
          </a:prstGeom>
          <a:noFill/>
          <a:ln w="0">
            <a:noFill/>
          </a:ln>
        </p:spPr>
        <p:txBody>
          <a:bodyPr lIns="90000" tIns="46800" rIns="90000" bIns="46800" anchor="t">
            <a:normAutofit fontScale="80000"/>
          </a:bodyPr>
          <a:lstStyle/>
          <a:p>
            <a:pPr marL="208080" indent="-2080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12.07.2024  № 176-ФЗ </a:t>
            </a:r>
            <a:endParaRPr lang="en-US" sz="2400" b="0" strike="noStrike" spc="-1">
              <a:solidFill>
                <a:srgbClr val="333333"/>
              </a:solidFill>
              <a:latin typeface="Arial"/>
            </a:endParaRPr>
          </a:p>
          <a:p>
            <a:pPr marL="208080" indent="-2080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2025 года</a:t>
            </a:r>
            <a:endParaRPr lang="en-US" sz="2400" b="0" strike="noStrike" spc="-1">
              <a:solidFill>
                <a:srgbClr val="333333"/>
              </a:solidFill>
              <a:latin typeface="Arial"/>
            </a:endParaRPr>
          </a:p>
          <a:p>
            <a:pPr marL="208080" indent="-2080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Сделали бессрочным региональный инвестиционный выче</a:t>
            </a:r>
            <a:r>
              <a:rPr lang="ru-RU" sz="2400" b="0" strike="noStrike" spc="-1">
                <a:solidFill>
                  <a:srgbClr val="333333"/>
                </a:solidFill>
                <a:latin typeface="Arial"/>
              </a:rPr>
              <a:t>т.</a:t>
            </a:r>
            <a:endParaRPr lang="en-US" sz="2400" b="0" strike="noStrike" spc="-1">
              <a:solidFill>
                <a:srgbClr val="333333"/>
              </a:solidFill>
              <a:latin typeface="Arial"/>
            </a:endParaRPr>
          </a:p>
          <a:p>
            <a:pPr marL="208080" indent="-2080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Статья 286.1 НК, которая регулирует региональный инвестиционный вычет, должна была утратить силу с 2028 года ( п.7 ст.9 Закона от 27.11.2017 №335-ФЗ). В рамках налоговой реформы это ограничение отменили</a:t>
            </a:r>
            <a:endParaRPr lang="en-US" sz="2400" b="0" strike="noStrike" spc="-1">
              <a:solidFill>
                <a:srgbClr val="333333"/>
              </a:solidFill>
              <a:latin typeface="Arial"/>
            </a:endParaRPr>
          </a:p>
          <a:p>
            <a:pPr marL="208080" indent="-2080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Льготы для участников региональных инвестиционных проектов стали бессрочными</a:t>
            </a:r>
            <a:endParaRPr lang="en-US" sz="2400" b="0" strike="noStrike" spc="-1">
              <a:solidFill>
                <a:srgbClr val="333333"/>
              </a:solidFill>
              <a:latin typeface="Arial"/>
            </a:endParaRPr>
          </a:p>
          <a:p>
            <a:pPr marL="208080" indent="-2080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Нулевая налоговая ставка для таких компаний ранее была ограничена периодом до 1 января 2029 года (п.3 ст.4 Закона от 23.05.2016 №144-ФЗ). В рамках налоговой реформы это ограничение отменили. </a:t>
            </a:r>
            <a:endParaRPr lang="en-US" sz="2400" b="0" strike="noStrike" spc="-1">
              <a:solidFill>
                <a:srgbClr val="333333"/>
              </a:solidFill>
              <a:latin typeface="Arial"/>
            </a:endParaRPr>
          </a:p>
          <a:p>
            <a:pPr marL="208080" indent="-2080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000"/>
            </a:br>
            <a:endParaRPr lang="en-US" sz="2400" b="0" strike="noStrike" spc="-1">
              <a:solidFill>
                <a:srgbClr val="333333"/>
              </a:solidFill>
              <a:latin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Налоговая реформа 2025- налог на прибыль</a:t>
            </a:r>
            <a:endParaRPr lang="en-US" sz="4000" b="0" strike="noStrike" spc="-1">
              <a:solidFill>
                <a:srgbClr val="333333"/>
              </a:solidFill>
              <a:latin typeface="Arial"/>
            </a:endParaRPr>
          </a:p>
        </p:txBody>
      </p:sp>
      <p:sp>
        <p:nvSpPr>
          <p:cNvPr id="670" name="TextBox 66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08.08.2024 № 259-ФЗ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2025 года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Продлили спецправила по учету курсовых разниц  в доходах и расходах</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Особые правила учета были установлены для положительных курсовых разниц, возникших в 2022–2024 годах, и отрицательных курсовых разниц, возникших в 2023–2024 годах. Разницы признают только на дату прекращения (исполнения) обязательства или требования. На конец каждого месяца их не учитывают.</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Такие правила продлили </a:t>
            </a:r>
            <a:r>
              <a:rPr lang="ru-RU" sz="2400" b="1" strike="noStrike" spc="-1">
                <a:solidFill>
                  <a:srgbClr val="333333"/>
                </a:solidFill>
                <a:latin typeface="Arial"/>
              </a:rPr>
              <a:t>до конца 2027 года</a:t>
            </a:r>
            <a:r>
              <a:rPr lang="ru-RU" sz="2400" b="0" strike="noStrike" spc="-1">
                <a:solidFill>
                  <a:srgbClr val="333333"/>
                </a:solidFill>
                <a:latin typeface="Arial"/>
              </a:rPr>
              <a:t>. Они будут продолжать действовать для курсовых разниц, возникших в 2025–2027 годах</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Налоговая реформа 2025- налог на прибыль</a:t>
            </a:r>
            <a:endParaRPr lang="en-US" sz="4000" b="0" strike="noStrike" spc="-1">
              <a:solidFill>
                <a:srgbClr val="333333"/>
              </a:solidFill>
              <a:latin typeface="Arial"/>
            </a:endParaRPr>
          </a:p>
        </p:txBody>
      </p:sp>
      <p:sp>
        <p:nvSpPr>
          <p:cNvPr id="672" name="TextBox 671"/>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08.08.2024 № 259-ФЗ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2025 года</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Ввели еще одно основание для нулевой ставки при продаже акций.</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Нулевая ставка может применяться, если акции на дату их реализации обращаются на организованном рынке ценных бумаг и их количество не превышает 1 процента общего количества акций юрлица. При этом неважен состав активов этой компании</a:t>
            </a:r>
            <a:endParaRPr lang="en-US" sz="2400" b="0" strike="noStrike" spc="-1">
              <a:solidFill>
                <a:srgbClr val="333333"/>
              </a:solidFill>
              <a:latin typeface="Arial"/>
            </a:endParaRPr>
          </a:p>
          <a:p>
            <a:pPr marL="260280" indent="-2602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Налоговая реформа 2025- налог на прибыль</a:t>
            </a:r>
            <a:endParaRPr lang="en-US" sz="4000" b="0" strike="noStrike" spc="-1">
              <a:solidFill>
                <a:srgbClr val="333333"/>
              </a:solidFill>
              <a:latin typeface="Arial"/>
            </a:endParaRPr>
          </a:p>
        </p:txBody>
      </p:sp>
      <p:sp>
        <p:nvSpPr>
          <p:cNvPr id="674" name="TextBox 673"/>
          <p:cNvSpPr txBox="1"/>
          <p:nvPr/>
        </p:nvSpPr>
        <p:spPr>
          <a:xfrm>
            <a:off x="609480" y="1934640"/>
            <a:ext cx="10972800" cy="4389480"/>
          </a:xfrm>
          <a:prstGeom prst="rect">
            <a:avLst/>
          </a:prstGeom>
          <a:noFill/>
          <a:ln w="0">
            <a:noFill/>
          </a:ln>
        </p:spPr>
        <p:txBody>
          <a:bodyPr lIns="90000" tIns="46800" rIns="90000" bIns="46800" anchor="t">
            <a:normAutofit fontScale="87000"/>
          </a:bodyPr>
          <a:lstStyle/>
          <a:p>
            <a:pPr marL="226440" indent="-226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Федеральный  Закон от 08.08.2024 № 259-ФЗ </a:t>
            </a:r>
            <a:endParaRPr lang="en-US" sz="2800" b="0" strike="noStrike" spc="-1">
              <a:solidFill>
                <a:srgbClr val="333333"/>
              </a:solidFill>
              <a:latin typeface="Arial"/>
            </a:endParaRPr>
          </a:p>
          <a:p>
            <a:pPr marL="226440" indent="-226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С 1 января 2025 года</a:t>
            </a:r>
            <a:endParaRPr lang="en-US" sz="2800" b="0" strike="noStrike" spc="-1">
              <a:solidFill>
                <a:srgbClr val="333333"/>
              </a:solidFill>
              <a:latin typeface="Arial"/>
            </a:endParaRPr>
          </a:p>
          <a:p>
            <a:pPr marL="226440" indent="-226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Отменили повышающий коэффициент амо</a:t>
            </a:r>
            <a:r>
              <a:rPr lang="ru-RU" sz="2800" b="0" strike="noStrike" spc="-1">
                <a:solidFill>
                  <a:srgbClr val="333333"/>
                </a:solidFill>
                <a:latin typeface="Arial"/>
              </a:rPr>
              <a:t>ртизации в сфере водоснабжения и водоотведения.  Коэффициент применялся в отношении ОС по перечню, установленному Правительством.</a:t>
            </a:r>
            <a:endParaRPr lang="en-US" sz="2800" b="0" strike="noStrike" spc="-1">
              <a:solidFill>
                <a:srgbClr val="333333"/>
              </a:solidFill>
              <a:latin typeface="Arial"/>
            </a:endParaRPr>
          </a:p>
          <a:p>
            <a:pPr marL="226440" indent="-226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Уточнили критерии признания долга безнадежным</a:t>
            </a:r>
            <a:r>
              <a:rPr lang="ru-RU" sz="2800" b="0" strike="noStrike" spc="-1">
                <a:solidFill>
                  <a:srgbClr val="333333"/>
                </a:solidFill>
                <a:latin typeface="Arial"/>
              </a:rPr>
              <a:t>.</a:t>
            </a:r>
            <a:endParaRPr lang="en-US" sz="2800" b="0" strike="noStrike" spc="-1">
              <a:solidFill>
                <a:srgbClr val="333333"/>
              </a:solidFill>
              <a:latin typeface="Arial"/>
            </a:endParaRPr>
          </a:p>
          <a:p>
            <a:pPr marL="226440" indent="-226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С 2025 года не признаются сомнительными долги по операциям, по которым доход признается на дату оплаты</a:t>
            </a:r>
            <a:endParaRPr lang="en-US" sz="2800" b="0" strike="noStrike" spc="-1">
              <a:solidFill>
                <a:srgbClr val="333333"/>
              </a:solidFill>
              <a:latin typeface="Arial"/>
            </a:endParaRPr>
          </a:p>
          <a:p>
            <a:pPr marL="226440" indent="-22644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800"/>
            </a:br>
            <a:br>
              <a:rPr sz="2800"/>
            </a:br>
            <a:endParaRPr lang="en-US" sz="2800" b="0" strike="noStrike" spc="-1">
              <a:solidFill>
                <a:srgbClr val="333333"/>
              </a:solidFill>
              <a:latin typeface="Arial"/>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Налог на прибыль 2025</a:t>
            </a:r>
            <a:endParaRPr lang="en-US" sz="4000" b="0" strike="noStrike" spc="-1">
              <a:solidFill>
                <a:srgbClr val="333333"/>
              </a:solidFill>
              <a:latin typeface="Arial"/>
            </a:endParaRPr>
          </a:p>
        </p:txBody>
      </p:sp>
      <p:sp>
        <p:nvSpPr>
          <p:cNvPr id="676" name="TextBox 675"/>
          <p:cNvSpPr txBox="1"/>
          <p:nvPr/>
        </p:nvSpPr>
        <p:spPr>
          <a:xfrm>
            <a:off x="609480" y="1934640"/>
            <a:ext cx="10972800" cy="43894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Приказ Минсельхоза от 23.04.2024 №221</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марта 2025 года</a:t>
            </a:r>
            <a:endParaRPr lang="en-US" sz="2400" b="0" strike="noStrike" spc="-1">
              <a:solidFill>
                <a:srgbClr val="333333"/>
              </a:solidFill>
              <a:latin typeface="Arial"/>
            </a:endParaRPr>
          </a:p>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Обновили нормы естественной убыли при хранении зерна, продуктов его переработки, семян различных культур, кормов травяных искусственно высушенных, шрота подсолнечного и горчичного порошка. </a:t>
            </a:r>
            <a:endParaRPr lang="en-US" sz="2400" b="0" strike="noStrike" spc="-1">
              <a:solidFill>
                <a:srgbClr val="333333"/>
              </a:solidFill>
              <a:latin typeface="Arial"/>
            </a:endParaRPr>
          </a:p>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Нормы будут действовать с 1 марта 2025 года до 1 марта 2030 года. Их применяют для определения потерь, сумму которых можно учесть при расчете налога на прибыль (пп.7 п.2 ст.254 НК).</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1 марта 2025 года утрачивают силу прежние нормы естественной убыли зерна, продуктов его переработки и семян различных культур при хранении (утв. Приказом Минсельхоза от 14.01.2009 №3). </a:t>
            </a:r>
            <a:br>
              <a:rPr sz="2400"/>
            </a:b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Налог на прибыль 2025</a:t>
            </a:r>
            <a:endParaRPr lang="en-US" sz="3600" b="0" strike="noStrike" spc="-1">
              <a:solidFill>
                <a:srgbClr val="333333"/>
              </a:solidFill>
              <a:latin typeface="Arial"/>
            </a:endParaRPr>
          </a:p>
        </p:txBody>
      </p:sp>
      <p:sp>
        <p:nvSpPr>
          <p:cNvPr id="678" name="TextBox 677"/>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Федеральный  Закон от 28.04.2023 № 166-ФЗ </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1 января 2025 года</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Отменили</a:t>
            </a:r>
            <a:r>
              <a:rPr lang="ru-RU" sz="2000" b="0" strike="noStrike" spc="-1">
                <a:solidFill>
                  <a:srgbClr val="333333"/>
                </a:solidFill>
                <a:latin typeface="Arial"/>
              </a:rPr>
              <a:t> региональные пониженные ставки, которые были введены до 3 сентября 2018 года. Субъекты РФ не вправе снижать региональную ставку по налогу на прибыль, кроме ставок по ряду доходов от использования результатов интеллектуальной деятельности. Но ставки, которые были установлены до 3 сентября 2018 года, действовали до конца 2024 года. </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Снова будут облагаться </a:t>
            </a:r>
            <a:r>
              <a:rPr lang="ru-RU" sz="2000" b="0" strike="noStrike" spc="-1">
                <a:solidFill>
                  <a:srgbClr val="333333"/>
                </a:solidFill>
                <a:latin typeface="Arial"/>
              </a:rPr>
              <a:t>налогом на прибыль </a:t>
            </a:r>
            <a:r>
              <a:rPr lang="ru-RU" sz="2000" b="1" strike="noStrike" spc="-1">
                <a:solidFill>
                  <a:srgbClr val="333333"/>
                </a:solidFill>
                <a:latin typeface="Arial"/>
              </a:rPr>
              <a:t>излишки имущественных прав </a:t>
            </a:r>
            <a:r>
              <a:rPr lang="ru-RU" sz="2000" b="0" strike="noStrike" spc="-1">
                <a:solidFill>
                  <a:srgbClr val="333333"/>
                </a:solidFill>
                <a:latin typeface="Arial"/>
              </a:rPr>
              <a:t>на результаты интеллектуальной деятельности – для всех, кроме малых и средних предприятий</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Освобождение действовало в отношении излишков, которые выявлены при инвентаризациях, проведенных в период с 1 января 2022 года по 31 декабря 2024 года. Для малых и средних предприятий льгота продолжает действовать </a:t>
            </a:r>
            <a:r>
              <a:rPr lang="ru-RU" sz="2000" b="1" strike="noStrike" spc="-1">
                <a:solidFill>
                  <a:srgbClr val="333333"/>
                </a:solidFill>
                <a:latin typeface="Arial"/>
              </a:rPr>
              <a:t>по 31 декабря 2026 года включительно</a:t>
            </a:r>
            <a:endParaRPr lang="en-US" sz="2000" b="0" strike="noStrike" spc="-1">
              <a:solidFill>
                <a:srgbClr val="333333"/>
              </a:solidFill>
              <a:latin typeface="Arial"/>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Налог на прибыль 2025</a:t>
            </a:r>
            <a:endParaRPr lang="en-US" sz="4000" b="0" strike="noStrike" spc="-1">
              <a:solidFill>
                <a:srgbClr val="333333"/>
              </a:solidFill>
              <a:latin typeface="Arial"/>
            </a:endParaRPr>
          </a:p>
        </p:txBody>
      </p:sp>
      <p:sp>
        <p:nvSpPr>
          <p:cNvPr id="680" name="TextBox 679"/>
          <p:cNvSpPr txBox="1"/>
          <p:nvPr/>
        </p:nvSpPr>
        <p:spPr>
          <a:xfrm>
            <a:off x="609480" y="1934640"/>
            <a:ext cx="10972800" cy="438948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29.05.2023 № 123-ФЗ </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2025 года</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Расширили список госорганов, гранты которых освобождены от налога на прибыль.</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Освободили от налога на прибыль гранты, выплачиваемые институтами инновационного развития и другими организациями за счет субсидий любых госорганов, уполномоченных Правительством. </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Сейчас в доходы не входят гранты, выплачиваемые за счет субсидий только Минцифры (пп. 14 п.1 ст.251 НК). </a:t>
            </a:r>
            <a:endParaRPr lang="en-US" sz="2400" b="0" strike="noStrike" spc="-1">
              <a:solidFill>
                <a:srgbClr val="333333"/>
              </a:solidFill>
              <a:latin typeface="Arial"/>
            </a:endParaRPr>
          </a:p>
          <a:p>
            <a:pPr marL="257400" indent="-257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endParaRPr lang="en-US" sz="2400" b="0" strike="noStrike" spc="-1">
              <a:solidFill>
                <a:srgbClr val="333333"/>
              </a:solidFill>
              <a:latin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p:cNvSpPr>
          <p:nvPr>
            <p:ph type="title"/>
          </p:nvPr>
        </p:nvSpPr>
        <p:spPr>
          <a:xfrm>
            <a:off x="566640" y="307800"/>
            <a:ext cx="8258400" cy="50976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 2024</a:t>
            </a:r>
            <a:endParaRPr lang="en-US" sz="2600" b="0" strike="noStrike" spc="-1">
              <a:solidFill>
                <a:srgbClr val="333333"/>
              </a:solidFill>
              <a:latin typeface="Arial"/>
            </a:endParaRPr>
          </a:p>
        </p:txBody>
      </p:sp>
      <p:sp>
        <p:nvSpPr>
          <p:cNvPr id="682" name="TextBox 681"/>
          <p:cNvSpPr txBox="1"/>
          <p:nvPr/>
        </p:nvSpPr>
        <p:spPr>
          <a:xfrm>
            <a:off x="157320" y="817200"/>
            <a:ext cx="11850480" cy="518148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1" strike="noStrike" spc="-1">
                <a:solidFill>
                  <a:srgbClr val="333333"/>
                </a:solidFill>
                <a:latin typeface="Arial"/>
              </a:rPr>
              <a:t>ФЗ от  28.04.2023 N 166-ФЗ – с 1 января 2024г. расширен  п</a:t>
            </a:r>
            <a:r>
              <a:rPr lang="ru-RU" sz="2100" b="0" strike="noStrike" spc="-1">
                <a:solidFill>
                  <a:srgbClr val="333333"/>
                </a:solidFill>
                <a:latin typeface="Arial"/>
              </a:rPr>
              <a:t>еречень результатов </a:t>
            </a:r>
            <a:r>
              <a:rPr lang="ru-RU" sz="2100" b="1" strike="noStrike" spc="-1">
                <a:solidFill>
                  <a:srgbClr val="333333"/>
                </a:solidFill>
                <a:latin typeface="Arial"/>
              </a:rPr>
              <a:t>интеллектуальной деятельности </a:t>
            </a:r>
            <a:r>
              <a:rPr lang="ru-RU" sz="2100" b="0" strike="noStrike" spc="-1">
                <a:solidFill>
                  <a:srgbClr val="333333"/>
                </a:solidFill>
                <a:latin typeface="Arial"/>
              </a:rPr>
              <a:t>для применения пониженных ставок по налогу на прибыль.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1" strike="noStrike" spc="-1">
                <a:solidFill>
                  <a:srgbClr val="333333"/>
                </a:solidFill>
                <a:latin typeface="Arial"/>
              </a:rPr>
              <a:t>Субъекты РФ вправе снижать  региональную часть налога по прибыли от такой деятельности. </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К результатам интеллектуальной деятельности, на которые будет действовать льгота, отнесли:</a:t>
            </a:r>
            <a:endParaRPr lang="en-US" sz="21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зарегистрированные в Роспатенте программы для ЭВМ, базы данных, топологии интегральных микросхем;</a:t>
            </a:r>
            <a:endParaRPr lang="en-US" sz="21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изобретения, полезные модели, промышленные образцы, удостоверенные патентами, выданными Роспатентом, международными организациями (при условии их действия на территории РФ) или иностранными национальными (региональными) патентными ведомствами. Перечень последних определит  правительство;</a:t>
            </a:r>
            <a:endParaRPr lang="en-US" sz="21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селекционные достижения, удостоверенные патентами Минсельхоза.</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Льготу смогут применять  только российские компании, которым принадлежат эти объекты интеллектуальной собственности. Они  обязаны вести раздельный учет доходов и расходов.</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Размер ставки и дополнительные условия ее применения установят  регионы.</a:t>
            </a:r>
            <a:endParaRPr lang="en-US" sz="21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100" b="0" strike="noStrike" spc="-1">
              <a:solidFill>
                <a:srgbClr val="333333"/>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003274"/>
                </a:solidFill>
                <a:latin typeface="Arial"/>
              </a:rPr>
              <a:t>Новые обязанности органов, учреждений, организаций и должностных лиц сообщать в налоговые органы сведения, связанные с учетом организаций и физических лиц (ст. 85 НК РФ)</a:t>
            </a:r>
            <a:endParaRPr lang="en-US" sz="2400" b="0" strike="noStrike" spc="-1" dirty="0">
              <a:solidFill>
                <a:srgbClr val="333333"/>
              </a:solidFill>
              <a:latin typeface="Arial"/>
            </a:endParaRPr>
          </a:p>
        </p:txBody>
      </p:sp>
      <p:sp>
        <p:nvSpPr>
          <p:cNvPr id="217" name="TextBox 21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С 1 января 2026 года </a:t>
            </a:r>
            <a:r>
              <a:rPr lang="ru-RU" sz="2000" b="0" strike="noStrike" spc="-1" dirty="0">
                <a:solidFill>
                  <a:srgbClr val="333333"/>
                </a:solidFill>
                <a:latin typeface="Arial"/>
              </a:rPr>
              <a:t>Федеральный орган исполнительной власти, являющийся оператором федеральной государственной информационной системы учета и </a:t>
            </a:r>
            <a:r>
              <a:rPr lang="ru-RU" sz="2000" b="1" strike="noStrike" spc="-1" dirty="0">
                <a:solidFill>
                  <a:srgbClr val="333333"/>
                </a:solidFill>
                <a:latin typeface="Arial"/>
              </a:rPr>
              <a:t>регистрации тракторов, самоходных машин и прицепов</a:t>
            </a:r>
            <a:r>
              <a:rPr lang="ru-RU" sz="2000" b="0" strike="noStrike" spc="-1" dirty="0">
                <a:solidFill>
                  <a:srgbClr val="333333"/>
                </a:solidFill>
                <a:latin typeface="Arial"/>
              </a:rPr>
              <a:t> к ним (</a:t>
            </a:r>
            <a:r>
              <a:rPr lang="ru-RU" sz="2000" b="1" strike="noStrike" spc="-1" dirty="0">
                <a:solidFill>
                  <a:srgbClr val="333333"/>
                </a:solidFill>
                <a:latin typeface="Arial"/>
              </a:rPr>
              <a:t>Минсельхоз России</a:t>
            </a:r>
            <a:r>
              <a:rPr lang="ru-RU" sz="2000" b="0" strike="noStrike" spc="-1" dirty="0">
                <a:solidFill>
                  <a:srgbClr val="333333"/>
                </a:solidFill>
                <a:latin typeface="Arial"/>
              </a:rPr>
              <a:t>) обязан сообщать внесенные в указанную информационную систему сведения о зарегистрированных транспортных средствах и об их владельцах в ФНС России в течение 10 дней со дня соответствующей регистрации, а также ежегодно до 15 февраля представлять указанные сведения по состоянию на 1 января текущего года и (или) за иные периоды, определенные взаимодействующими органами.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С 1 января 2025 года </a:t>
            </a:r>
            <a:r>
              <a:rPr lang="ru-RU" sz="2000" b="0" strike="noStrike" spc="-1" dirty="0">
                <a:solidFill>
                  <a:srgbClr val="333333"/>
                </a:solidFill>
                <a:latin typeface="Arial"/>
              </a:rPr>
              <a:t>Фонд пенсионного и социального страхования Российской Федерации (СФР) обязан сообщать в ФНС России о многодетных семьях, сведения  о которых внесены в государственную информационную систему "Единая централизованная цифровая платформа в социальной сфере", ежегодно до 1 марта года, следующего за годом, за который представляются указанные сведения.</a:t>
            </a:r>
            <a:endParaRPr lang="en-US" sz="2000" b="0" strike="noStrike" spc="-1" dirty="0">
              <a:solidFill>
                <a:srgbClr val="333333"/>
              </a:solidFill>
              <a:latin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Новый инвестиционный вычет по прибыли</a:t>
            </a:r>
            <a:endParaRPr lang="en-US" sz="3200" b="0" strike="noStrike" spc="-1">
              <a:solidFill>
                <a:srgbClr val="333333"/>
              </a:solidFill>
              <a:latin typeface="Arial"/>
            </a:endParaRPr>
          </a:p>
        </p:txBody>
      </p:sp>
      <p:sp>
        <p:nvSpPr>
          <p:cNvPr id="684" name="TextBox 683"/>
          <p:cNvSpPr txBox="1"/>
          <p:nvPr/>
        </p:nvSpPr>
        <p:spPr>
          <a:xfrm>
            <a:off x="609480" y="1934640"/>
            <a:ext cx="10972800" cy="438948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Пункт 2.1 статьи 286.1 НК в ред. Федерального закона от 25.12.2023 № 629-ФЗ. Поправки действуют с 1 января 2024 года. </a:t>
            </a:r>
            <a:r>
              <a:rPr lang="ru-RU" sz="2400" b="0" strike="noStrike" spc="-1">
                <a:solidFill>
                  <a:srgbClr val="333333"/>
                </a:solidFill>
                <a:latin typeface="Arial"/>
              </a:rPr>
              <a:t> Компаниям предоставили право применять вычет в виде расходов на капиталовложения по соглашениям о реализации инвестпроектов, сведения о которых есть в реестре таких проектов с государственной (муниципальной) поддержкой. Это станет возможным по решению субъекта РФ. При этом предусмотрены особые параметры:</a:t>
            </a:r>
            <a:br>
              <a:rPr sz="2400"/>
            </a:br>
            <a:r>
              <a:rPr lang="ru-RU" sz="2400" b="0" strike="noStrike" spc="-1">
                <a:solidFill>
                  <a:srgbClr val="333333"/>
                </a:solidFill>
                <a:latin typeface="Arial"/>
              </a:rPr>
              <a:t>◦ вычет вправе применить организации, которые реализуют инвестпроекты из реестра проектов технологического суверенитета и структурной адаптации экономики РФ либо проекты по критериям Правительства. Оно установит форму соглашения, его обязательные условия, порядок заключения и расторжения;</a:t>
            </a:r>
            <a:br>
              <a:rPr sz="2400"/>
            </a:br>
            <a:r>
              <a:rPr lang="ru-RU" sz="2400" b="0" strike="noStrike" spc="-1">
                <a:solidFill>
                  <a:srgbClr val="333333"/>
                </a:solidFill>
                <a:latin typeface="Arial"/>
              </a:rPr>
              <a:t> </a:t>
            </a:r>
            <a:endParaRPr lang="en-US" sz="2400" b="0" strike="noStrike" spc="-1">
              <a:solidFill>
                <a:srgbClr val="333333"/>
              </a:solidFill>
              <a:latin typeface="Arial"/>
            </a:endParaRPr>
          </a:p>
        </p:txBody>
      </p:sp>
      <p:sp>
        <p:nvSpPr>
          <p:cNvPr id="685"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3834D9F-668C-4045-B534-679DAEC98240}" type="slidenum">
              <a:rPr lang="ru-RU" sz="1800" b="0" strike="noStrike" spc="-1">
                <a:solidFill>
                  <a:srgbClr val="333333"/>
                </a:solidFill>
                <a:latin typeface="Arial"/>
              </a:rPr>
              <a:t>250</a:t>
            </a:fld>
            <a:endParaRPr lang="en-US" sz="1800" b="0" strike="noStrike" spc="-1">
              <a:solidFill>
                <a:srgbClr val="333333"/>
              </a:solidFill>
              <a:latin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Новый инвестиционный вычет по прибыли</a:t>
            </a:r>
            <a:endParaRPr lang="en-US" sz="3600" b="0" strike="noStrike" spc="-1">
              <a:solidFill>
                <a:srgbClr val="333333"/>
              </a:solidFill>
              <a:latin typeface="Arial"/>
            </a:endParaRPr>
          </a:p>
        </p:txBody>
      </p:sp>
      <p:sp>
        <p:nvSpPr>
          <p:cNvPr id="687" name="TextBox 686"/>
          <p:cNvSpPr txBox="1"/>
          <p:nvPr/>
        </p:nvSpPr>
        <p:spPr>
          <a:xfrm>
            <a:off x="609480" y="1558800"/>
            <a:ext cx="10972800" cy="47656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в вычет вошли только капитальные затраты (создание, приобретение, модернизация основных средств и др.) в рамках реализации инвестпроекта, но не более 25% от их общего объема;</a:t>
            </a:r>
            <a:br>
              <a:rPr sz="2400"/>
            </a:br>
            <a:r>
              <a:rPr lang="ru-RU" sz="2400" b="0" strike="noStrike" spc="-1">
                <a:solidFill>
                  <a:srgbClr val="333333"/>
                </a:solidFill>
                <a:latin typeface="Arial"/>
              </a:rPr>
              <a:t>◦ вычет и вычет в виде расходов на покупку и модернизацию основных средств нельзя применять к одним и тем же объектам;</a:t>
            </a:r>
            <a:br>
              <a:rPr sz="2400"/>
            </a:br>
            <a:r>
              <a:rPr lang="ru-RU" sz="2400" b="0" strike="noStrike" spc="-1">
                <a:solidFill>
                  <a:srgbClr val="333333"/>
                </a:solidFill>
                <a:latin typeface="Arial"/>
              </a:rPr>
              <a:t>◦ вычет можно использовать по основным средствам, которые ввели в эксплуатацию либо первоначальную цену которых изменили не позже пяти лет с даты заключения соглашения;</a:t>
            </a:r>
            <a:br>
              <a:rPr sz="2400"/>
            </a:br>
            <a:r>
              <a:rPr lang="ru-RU" sz="2400" b="0" strike="noStrike" spc="-1">
                <a:solidFill>
                  <a:srgbClr val="333333"/>
                </a:solidFill>
                <a:latin typeface="Arial"/>
              </a:rPr>
              <a:t>◦ ставка налога для расчета предельной величины вычета — не более 10%;</a:t>
            </a:r>
            <a:br>
              <a:rPr sz="2400"/>
            </a:br>
            <a:r>
              <a:rPr lang="ru-RU" sz="2400" b="0" strike="noStrike" spc="-1">
                <a:solidFill>
                  <a:srgbClr val="333333"/>
                </a:solidFill>
                <a:latin typeface="Arial"/>
              </a:rPr>
              <a:t>◦ организации, применяющие вычет, не вправе использовать его по иным основаниям;</a:t>
            </a:r>
            <a:br>
              <a:rPr sz="2400"/>
            </a:br>
            <a:r>
              <a:rPr lang="ru-RU" sz="2400" b="0" strike="noStrike" spc="-1">
                <a:solidFill>
                  <a:srgbClr val="333333"/>
                </a:solidFill>
                <a:latin typeface="Arial"/>
              </a:rPr>
              <a:t>◦ вычет нельзя применять компаниям, которые заключили соглашение о защите и поощрении капиталовложений</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68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83BE2EB-BD93-43B3-9674-1507B460A9EC}" type="slidenum">
              <a:rPr lang="ru-RU" sz="1800" b="0" strike="noStrike" spc="-1">
                <a:solidFill>
                  <a:srgbClr val="333333"/>
                </a:solidFill>
                <a:latin typeface="Arial"/>
              </a:rPr>
              <a:t>251</a:t>
            </a:fld>
            <a:endParaRPr lang="en-US" sz="1800" b="0" strike="noStrike" spc="-1">
              <a:solidFill>
                <a:srgbClr val="333333"/>
              </a:solidFill>
              <a:latin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PlaceHolder 1"/>
          <p:cNvSpPr>
            <a:spLocks noGrp="1"/>
          </p:cNvSpPr>
          <p:nvPr>
            <p:ph type="title"/>
          </p:nvPr>
        </p:nvSpPr>
        <p:spPr>
          <a:xfrm>
            <a:off x="7300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Льготы по IТ-деятельности </a:t>
            </a:r>
            <a:endParaRPr lang="en-US" sz="2600" b="0" strike="noStrike" spc="-1">
              <a:solidFill>
                <a:srgbClr val="333333"/>
              </a:solidFill>
              <a:latin typeface="Arial"/>
            </a:endParaRPr>
          </a:p>
        </p:txBody>
      </p:sp>
      <p:sp>
        <p:nvSpPr>
          <p:cNvPr id="690" name="TextBox 689"/>
          <p:cNvSpPr txBox="1"/>
          <p:nvPr/>
        </p:nvSpPr>
        <p:spPr>
          <a:xfrm>
            <a:off x="452520" y="1414080"/>
            <a:ext cx="11471040" cy="4389480"/>
          </a:xfrm>
          <a:prstGeom prst="rect">
            <a:avLst/>
          </a:prstGeom>
          <a:noFill/>
          <a:ln w="0">
            <a:noFill/>
          </a:ln>
        </p:spPr>
        <p:txBody>
          <a:bodyPr lIns="90000" tIns="46800" rIns="90000" bIns="46800" anchor="t">
            <a:normAutofit fontScale="86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25.01.2023 №СД-4-3/763, письмо МФ от 03.10.2022 №03-03-06/1/95062 </a:t>
            </a:r>
            <a:r>
              <a:rPr lang="ru-RU" sz="2400" b="0" strike="noStrike" spc="-1">
                <a:solidFill>
                  <a:srgbClr val="333333"/>
                </a:solidFill>
                <a:latin typeface="Arial"/>
              </a:rPr>
              <a:t>- если по итогам отчетного (налогового, расчетного) периода не выполнены условия о доле доходов (70%) от IТ-деятельности, IT-организация не вправе применять пониженную ставку по налогу на прибыль организаций и пониженный тариф по страховым взносам.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Значит, потребуется пересчитать налог на прибыль по общей ставке и уточнить декларации за периоды с начала года.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Аналогично по взносам — их потребуется пересчитать по общему тарифу и сдать уточненные расчеты.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Причем налоговую базу по прибыли и базу по взносам компания считает с начала года, поэтому, если в следующем отчетном периоде вы вновь выполните условия для льгот, сможете пересчитать налог и взносы</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endParaRPr lang="en-US" sz="2000" b="0" strike="noStrike" spc="-1">
              <a:solidFill>
                <a:srgbClr val="333333"/>
              </a:solidFill>
              <a:latin typeface="Arial"/>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TextBox 690"/>
          <p:cNvSpPr txBox="1"/>
          <p:nvPr/>
        </p:nvSpPr>
        <p:spPr>
          <a:xfrm>
            <a:off x="190440" y="843120"/>
            <a:ext cx="11779200" cy="5109840"/>
          </a:xfrm>
          <a:prstGeom prst="rect">
            <a:avLst/>
          </a:prstGeom>
          <a:noFill/>
          <a:ln w="0">
            <a:noFill/>
          </a:ln>
        </p:spPr>
        <p:txBody>
          <a:bodyPr lIns="90000" tIns="46800" rIns="90000" bIns="46800" anchor="t">
            <a:normAutofit fontScale="95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Приказ Минцифры от 08.10.2022 №766 </a:t>
            </a:r>
            <a:r>
              <a:rPr lang="ru-RU" sz="2200" b="0" strike="noStrike" spc="-1">
                <a:solidFill>
                  <a:srgbClr val="333333"/>
                </a:solidFill>
                <a:latin typeface="Arial"/>
              </a:rPr>
              <a:t>- чтобы понятие "деятельность в области ИТ" понимали одинаково, Минцифры утвердило  список из 36 видов деятельности, которые относятся к этой сфере. В него вошли :</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проектирование,  обследование, разработка, адаптация, модификация, модернизация, обновление, установка, техподдержка и т.д. программ для ЭВМ и баз данных;</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реализация программ для ЭВМ и баз данных;</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 комплексное обслуживание  ИТ-инфраструктуры;</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продажа, а также ремонт и обслуживание программно-аппаратных комплексов и оборудования и др.</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Приказ Минцифры  от 11.05.2023 №449 </a:t>
            </a:r>
            <a:r>
              <a:rPr lang="ru-RU" sz="2200" b="0" strike="noStrike" spc="-1">
                <a:solidFill>
                  <a:srgbClr val="333333"/>
                </a:solidFill>
                <a:latin typeface="Arial"/>
              </a:rPr>
              <a:t>– новый список ИТ- деятельности  (действует  с  26.08.2023). В него включили: производство оборудования средств связи;  монтаж, наладку, испытания и ремонт средств защиты информации; ремонт, сервисное обслуживание и установку защищенных с помощью шифровальных (криптографических) средств информационных и телекоммуникационных систем; ремонт и обслуживание компьютеров, периферийного оборудования и компьютерных терминалов .</a:t>
            </a:r>
            <a:endParaRPr lang="en-US" sz="22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p:txBody>
      </p:sp>
      <p:sp>
        <p:nvSpPr>
          <p:cNvPr id="692" name="PlaceHolder 1"/>
          <p:cNvSpPr>
            <a:spLocks noGrp="1"/>
          </p:cNvSpPr>
          <p:nvPr>
            <p:ph type="title"/>
          </p:nvPr>
        </p:nvSpPr>
        <p:spPr>
          <a:xfrm>
            <a:off x="36972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Льготы по IТ-деятельности </a:t>
            </a:r>
            <a:endParaRPr lang="en-US" sz="2600" b="0" strike="noStrike" spc="-1">
              <a:solidFill>
                <a:srgbClr val="333333"/>
              </a:solidFill>
              <a:latin typeface="Arial"/>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p:cNvSpPr>
          <p:nvPr>
            <p:ph type="title"/>
          </p:nvPr>
        </p:nvSpPr>
        <p:spPr>
          <a:xfrm>
            <a:off x="655560" y="127584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025EA1"/>
                </a:solidFill>
                <a:latin typeface="Arial"/>
              </a:rPr>
              <a:t>Налог на прибыль</a:t>
            </a:r>
            <a:r>
              <a:rPr lang="en-US" sz="2400" b="1" strike="noStrike" spc="-1">
                <a:solidFill>
                  <a:srgbClr val="025EA1"/>
                </a:solidFill>
                <a:latin typeface="Arial"/>
              </a:rPr>
              <a:t> </a:t>
            </a:r>
            <a:r>
              <a:rPr lang="ru-RU" sz="2400" b="1" strike="noStrike" spc="-1">
                <a:solidFill>
                  <a:srgbClr val="025EA1"/>
                </a:solidFill>
                <a:latin typeface="Arial"/>
              </a:rPr>
              <a:t>ФЗ от 14.07.2022 №323-ФЗ </a:t>
            </a:r>
            <a:br>
              <a:rPr sz="2400"/>
            </a:br>
            <a:r>
              <a:rPr lang="ru-RU" sz="2400" b="1" strike="noStrike" spc="-1">
                <a:solidFill>
                  <a:srgbClr val="025EA1"/>
                </a:solidFill>
                <a:latin typeface="Arial"/>
              </a:rPr>
              <a:t>(действует с 14 июля 2022 года, </a:t>
            </a:r>
            <a:br>
              <a:rPr sz="2400"/>
            </a:br>
            <a:r>
              <a:rPr lang="ru-RU" sz="2400" b="1" strike="noStrike" spc="-1">
                <a:solidFill>
                  <a:srgbClr val="025EA1"/>
                </a:solidFill>
                <a:latin typeface="Arial"/>
              </a:rPr>
              <a:t>изменения распространяется на период с 1 января 2022 года) </a:t>
            </a:r>
            <a:endParaRPr lang="en-US" sz="2400" b="0" strike="noStrike" spc="-1">
              <a:solidFill>
                <a:srgbClr val="333333"/>
              </a:solidFill>
              <a:latin typeface="Arial"/>
            </a:endParaRPr>
          </a:p>
        </p:txBody>
      </p:sp>
      <p:sp>
        <p:nvSpPr>
          <p:cNvPr id="694" name="TextBox 693"/>
          <p:cNvSpPr txBox="1"/>
          <p:nvPr/>
        </p:nvSpPr>
        <p:spPr>
          <a:xfrm>
            <a:off x="609480" y="2396880"/>
            <a:ext cx="10972800" cy="39020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для российских производителей </a:t>
            </a:r>
            <a:r>
              <a:rPr lang="ru-RU" sz="2400" b="1" strike="noStrike" spc="-1">
                <a:solidFill>
                  <a:srgbClr val="333333"/>
                </a:solidFill>
                <a:latin typeface="Arial"/>
              </a:rPr>
              <a:t>радиоэлектронной продукции</a:t>
            </a:r>
            <a:r>
              <a:rPr lang="ru-RU" sz="2400" b="0" strike="noStrike" spc="-1">
                <a:solidFill>
                  <a:srgbClr val="333333"/>
                </a:solidFill>
                <a:latin typeface="Arial"/>
              </a:rPr>
              <a:t> снизили требования к доле выручки для применения льготных ставок. Доля дохода должна быть не менее 70% (была 90), и убрали условие о численности. Льготные ставки по налогу на прибыль составляют 3% в федеральный бюджет и 0% в региональный. Тариф страховых взносов – 7,6%. Организация должна быть включена в реестр на дату вступления в силу закона.</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Эту норму применяют до 31 декабря 2024 года.</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PlaceHolder 1"/>
          <p:cNvSpPr>
            <a:spLocks noGrp="1"/>
          </p:cNvSpPr>
          <p:nvPr>
            <p:ph type="title"/>
          </p:nvPr>
        </p:nvSpPr>
        <p:spPr>
          <a:xfrm>
            <a:off x="529920" y="343080"/>
            <a:ext cx="8258040" cy="7236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Льгота по прибыли для электронной продукции </a:t>
            </a:r>
            <a:endParaRPr lang="en-US" sz="2600" b="0" strike="noStrike" spc="-1">
              <a:solidFill>
                <a:srgbClr val="333333"/>
              </a:solidFill>
              <a:latin typeface="Arial"/>
            </a:endParaRPr>
          </a:p>
        </p:txBody>
      </p:sp>
      <p:sp>
        <p:nvSpPr>
          <p:cNvPr id="696" name="TextBox 695"/>
          <p:cNvSpPr txBox="1"/>
          <p:nvPr/>
        </p:nvSpPr>
        <p:spPr>
          <a:xfrm>
            <a:off x="529920" y="1192320"/>
            <a:ext cx="11366280" cy="475272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Постановления Правительства от 22.07.2022 №1310 и №1311</a:t>
            </a:r>
            <a:r>
              <a:rPr lang="ru-RU" sz="2400" b="0" strike="noStrike" spc="-1">
                <a:solidFill>
                  <a:srgbClr val="333333"/>
                </a:solidFill>
                <a:latin typeface="Arial"/>
              </a:rPr>
              <a:t> -  утверждены перечни материалов и технологий, а также список готовой электронной продукции, на которые распространяются  льготы по налогу на прибыль и взносам.</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перечне технологий — 59 позиций. Это производство волоконно-оптических кабелей, лазерная сварка кварцевого стекла, производство печатных плат и др. Список материалов включает в себя цветные металлы, газы промышленные, кислоты сульфоазотные и т. д. В перечень электронной продукции вошли кассовые терминалы, компьютеры, видеокамеры, телевизоры, тахографы и т. п. Всего 18 пунктов.</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Компании, которые специализируются на разработке и производстве такой продукции, смогут платить налог на прибыль по ставке 3 процента, а взносы — по ставке 7,6 процента.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laceHolder 1"/>
          <p:cNvSpPr>
            <a:spLocks noGrp="1"/>
          </p:cNvSpPr>
          <p:nvPr>
            <p:ph type="title"/>
          </p:nvPr>
        </p:nvSpPr>
        <p:spPr>
          <a:xfrm>
            <a:off x="47160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Программу субсидирования найма продлили </a:t>
            </a:r>
            <a:br>
              <a:rPr sz="2600"/>
            </a:br>
            <a:r>
              <a:rPr lang="ru-RU" sz="2600" b="1" strike="noStrike" spc="-1">
                <a:solidFill>
                  <a:srgbClr val="025EA1"/>
                </a:solidFill>
                <a:latin typeface="Arial"/>
              </a:rPr>
              <a:t>до конца 2024 года</a:t>
            </a:r>
            <a:br>
              <a:rPr sz="2600"/>
            </a:br>
            <a:endParaRPr lang="en-US" sz="2600" b="0" strike="noStrike" spc="-1">
              <a:solidFill>
                <a:srgbClr val="333333"/>
              </a:solidFill>
              <a:latin typeface="Arial"/>
            </a:endParaRPr>
          </a:p>
        </p:txBody>
      </p:sp>
      <p:sp>
        <p:nvSpPr>
          <p:cNvPr id="698" name="TextBox 697"/>
          <p:cNvSpPr txBox="1"/>
          <p:nvPr/>
        </p:nvSpPr>
        <p:spPr>
          <a:xfrm>
            <a:off x="609480" y="1170000"/>
            <a:ext cx="10972800" cy="5154480"/>
          </a:xfrm>
          <a:prstGeom prst="rect">
            <a:avLst/>
          </a:prstGeom>
          <a:noFill/>
          <a:ln w="0">
            <a:noFill/>
          </a:ln>
        </p:spPr>
        <p:txBody>
          <a:bodyPr lIns="90000" tIns="46800" rIns="90000" bIns="46800" anchor="t">
            <a:normAutofit fontScale="95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от 11.12.2023 №2109 – в 2024г. у</a:t>
            </a:r>
            <a:r>
              <a:rPr lang="ru-RU" sz="2400" b="0" strike="noStrike" spc="-1">
                <a:solidFill>
                  <a:srgbClr val="333333"/>
                </a:solidFill>
                <a:latin typeface="Arial"/>
              </a:rPr>
              <a:t>частвовать в программе станут в т.ч. организации, учредителей которых признали инвалидами. Такие работодатели смогут рассчитывать на субсидию за наем инвалидов в размере 6 МРОТ на каждого принятого (пп. 3 и 12 п. 4 изменений).</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РФ от 24.11.2022 N 2134</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2023 году продолжают поддерживать  работодателей, которые трудоустраивают граждан отдельных категорий.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 субсидию   смогут рассчитывать юрлица и ИП, зарегистрированные до 1 января 2023 года (сейчас  - до 1 января 2022 года).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Уточнили, что программа распространяется на всех незанятых граждан до 30 лет </a:t>
            </a:r>
            <a:r>
              <a:rPr lang="ru-RU" sz="2400" b="0" i="1" strike="noStrike" spc="-1">
                <a:solidFill>
                  <a:srgbClr val="333333"/>
                </a:solidFill>
                <a:latin typeface="Arial"/>
              </a:rPr>
              <a:t>включительно</a:t>
            </a:r>
            <a:r>
              <a:rPr lang="ru-RU" sz="2400" b="0" strike="noStrike" spc="-1">
                <a:solidFill>
                  <a:srgbClr val="333333"/>
                </a:solidFill>
                <a:latin typeface="Arial"/>
              </a:rPr>
              <a:t>.</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Чтобы получить господдержку, нужно направить  заявление в центр занятости через портал "Работа в России".</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p:cNvSpPr>
          <p:nvPr>
            <p:ph type="title"/>
          </p:nvPr>
        </p:nvSpPr>
        <p:spPr>
          <a:xfrm>
            <a:off x="619200" y="30744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Расширена программа субсидирования найма</a:t>
            </a:r>
            <a:endParaRPr lang="en-US" sz="2600" b="0" strike="noStrike" spc="-1">
              <a:solidFill>
                <a:srgbClr val="333333"/>
              </a:solidFill>
              <a:latin typeface="Arial"/>
            </a:endParaRPr>
          </a:p>
        </p:txBody>
      </p:sp>
      <p:sp>
        <p:nvSpPr>
          <p:cNvPr id="700" name="TextBox 699"/>
          <p:cNvSpPr txBox="1"/>
          <p:nvPr/>
        </p:nvSpPr>
        <p:spPr>
          <a:xfrm>
            <a:off x="609480" y="145044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РФ от 28.04.2023 N 669</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Расходы на зарплату частично компенсировать станут  тем, кто принимает на работу ветеранов боевых действий, которые в том числе участвовали или содействовали выполнению задач в специальной военной операции. На господдержку также можно будет претендовать за трудоустройство членов семей погибших бойцов.</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Документ вступил </a:t>
            </a:r>
            <a:r>
              <a:rPr lang="ru-RU" sz="2400" b="1" strike="noStrike" spc="-1">
                <a:solidFill>
                  <a:srgbClr val="333333"/>
                </a:solidFill>
                <a:latin typeface="Arial"/>
              </a:rPr>
              <a:t>в силу 10 мая 2023 года</a:t>
            </a:r>
            <a:r>
              <a:rPr lang="ru-RU" sz="2400" b="0" strike="noStrike" spc="-1">
                <a:solidFill>
                  <a:srgbClr val="333333"/>
                </a:solidFill>
                <a:latin typeface="Arial"/>
              </a:rPr>
              <a:t>.</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Компенсацию выдают трижды: после 1-го, 3-го и 6-го месяца работы сотрудника. Заявления на субсидии можно подать через портал "Работа в России".</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PlaceHolder 1"/>
          <p:cNvSpPr>
            <a:spLocks noGrp="1"/>
          </p:cNvSpPr>
          <p:nvPr>
            <p:ph type="title"/>
          </p:nvPr>
        </p:nvSpPr>
        <p:spPr>
          <a:xfrm>
            <a:off x="64620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Субсидия три МРОТ – внереализационный доход</a:t>
            </a:r>
            <a:endParaRPr lang="en-US" sz="2600" b="0" strike="noStrike" spc="-1">
              <a:solidFill>
                <a:srgbClr val="333333"/>
              </a:solidFill>
              <a:latin typeface="Arial"/>
            </a:endParaRPr>
          </a:p>
        </p:txBody>
      </p:sp>
      <p:sp>
        <p:nvSpPr>
          <p:cNvPr id="702" name="TextBox 701"/>
          <p:cNvSpPr txBox="1"/>
          <p:nvPr/>
        </p:nvSpPr>
        <p:spPr>
          <a:xfrm>
            <a:off x="609480" y="126972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Субсидии по три МРОТ за трудоустройство каждого безработного по постановлению Правительства  №398 не относятся к целевому финнсированию , т.к. в пп. 14 п.1 ст.251 НК они не поименованы.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Во время пандемии  были «зарплатные» субсидии, которые не учитывались при налогообложении прибыли- пп.60 п.1 ст.251 НК.</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расчете налога на прибыль надо учитывать  субсидию во внереализационных доходах -пп.2 п.1 </a:t>
            </a:r>
            <a:r>
              <a:rPr lang="ru-RU" sz="2400" b="1" strike="noStrike" spc="-1">
                <a:solidFill>
                  <a:srgbClr val="333333"/>
                </a:solidFill>
                <a:latin typeface="Arial"/>
              </a:rPr>
              <a:t>ст. 248 и ст. 250 НК</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Т.к.  ее выдают для компенсации  затрат, надо признавать ее в доходах единовременно на дату получения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PlaceHolder 1"/>
          <p:cNvSpPr>
            <a:spLocks noGrp="1"/>
          </p:cNvSpPr>
          <p:nvPr>
            <p:ph type="title"/>
          </p:nvPr>
        </p:nvSpPr>
        <p:spPr>
          <a:xfrm>
            <a:off x="676440" y="343080"/>
            <a:ext cx="8186400" cy="7236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Антикризисные поправки в законодательство</a:t>
            </a:r>
            <a:endParaRPr lang="en-US" sz="2600" b="0" strike="noStrike" spc="-1">
              <a:solidFill>
                <a:srgbClr val="333333"/>
              </a:solidFill>
              <a:latin typeface="Arial"/>
            </a:endParaRPr>
          </a:p>
        </p:txBody>
      </p:sp>
      <p:sp>
        <p:nvSpPr>
          <p:cNvPr id="704" name="TextBox 703"/>
          <p:cNvSpPr txBox="1"/>
          <p:nvPr/>
        </p:nvSpPr>
        <p:spPr>
          <a:xfrm>
            <a:off x="676080" y="1396800"/>
            <a:ext cx="11063160" cy="4252680"/>
          </a:xfrm>
          <a:prstGeom prst="rect">
            <a:avLst/>
          </a:prstGeom>
          <a:noFill/>
          <a:ln w="0">
            <a:noFill/>
          </a:ln>
        </p:spPr>
        <p:txBody>
          <a:bodyPr lIns="90000" tIns="46800" rIns="90000" bIns="46800" anchor="t">
            <a:normAutofit/>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26.03.2022 №67-ФЗ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Для договоров в валюте и у. е. расчет налога на прибыль изменился - </a:t>
            </a:r>
            <a:r>
              <a:rPr lang="ru-RU" sz="2400" b="0" strike="noStrike" spc="-1">
                <a:solidFill>
                  <a:srgbClr val="333333"/>
                </a:solidFill>
                <a:latin typeface="Arial"/>
              </a:rPr>
              <a:t>положительные</a:t>
            </a:r>
            <a:r>
              <a:rPr lang="ru-RU" sz="2400" b="1" strike="noStrike" spc="-1">
                <a:solidFill>
                  <a:srgbClr val="333333"/>
                </a:solidFill>
                <a:latin typeface="Arial"/>
              </a:rPr>
              <a:t> </a:t>
            </a:r>
            <a:r>
              <a:rPr lang="ru-RU" sz="2400" b="0" strike="noStrike" spc="-1">
                <a:solidFill>
                  <a:srgbClr val="333333"/>
                </a:solidFill>
                <a:latin typeface="Arial"/>
              </a:rPr>
              <a:t>курсовые разницы в 2022—2024 годах нужно будет определять не ежемесячно, а только на дату прекращения или исполнения требований или обязательств.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Значит, компании не придется отражать в доходах положительную курсовую разницу по задолженности покупателя на последнее число месяца, если курс ЦБ на эту дату увеличился.</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Для отрицательных курсовых разниц такие правила действуют  в 2023—2024 годах.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003274"/>
                </a:solidFill>
                <a:latin typeface="Arial"/>
              </a:rPr>
              <a:t>Изменяется порядок взыскания задолженности налогоплательщиков</a:t>
            </a:r>
            <a:endParaRPr lang="en-US" sz="3600" b="0" strike="noStrike" spc="-1" dirty="0">
              <a:solidFill>
                <a:srgbClr val="333333"/>
              </a:solidFill>
              <a:latin typeface="Arial"/>
            </a:endParaRPr>
          </a:p>
        </p:txBody>
      </p:sp>
      <p:sp>
        <p:nvSpPr>
          <p:cNvPr id="219" name="TextBox 21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С 8 сентября 2024г.  ( ст. 46-48 НК)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 </a:t>
            </a:r>
            <a:r>
              <a:rPr lang="ru-RU" sz="2400" b="1" strike="noStrike" spc="-1" dirty="0">
                <a:solidFill>
                  <a:srgbClr val="FF0000"/>
                </a:solidFill>
                <a:latin typeface="Arial"/>
              </a:rPr>
              <a:t>Изменяется</a:t>
            </a:r>
            <a:r>
              <a:rPr lang="ru-RU" sz="2400" b="1" strike="noStrike" spc="-1" dirty="0">
                <a:solidFill>
                  <a:srgbClr val="333333"/>
                </a:solidFill>
                <a:latin typeface="Arial"/>
              </a:rPr>
              <a:t> </a:t>
            </a:r>
            <a:r>
              <a:rPr lang="ru-RU" sz="2400" b="0" strike="noStrike" spc="-1" dirty="0">
                <a:solidFill>
                  <a:srgbClr val="333333"/>
                </a:solidFill>
                <a:latin typeface="Arial"/>
              </a:rPr>
              <a:t>перечень случаев, при которых взыскание задолженности с организаций или ИП производится в судебном порядке:</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исключен случай взыскания, если обязанность по уплате налога возникла по результатам проверки ФНС России полноты исчисления и уплаты налогов в связи со сделками между взаимозависимыми лицами.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 </a:t>
            </a:r>
            <a:r>
              <a:rPr lang="ru-RU" sz="2400" b="0" strike="noStrike" spc="-1" dirty="0">
                <a:solidFill>
                  <a:srgbClr val="FF0000"/>
                </a:solidFill>
                <a:latin typeface="Arial"/>
              </a:rPr>
              <a:t>Совокупная обязанность</a:t>
            </a:r>
            <a:r>
              <a:rPr lang="ru-RU" sz="2400" b="0" strike="noStrike" spc="-1" dirty="0">
                <a:solidFill>
                  <a:srgbClr val="333333"/>
                </a:solidFill>
                <a:latin typeface="Arial"/>
              </a:rPr>
              <a:t> на основе решений по проверкам полноты исчисления и уплаты налогов в связи с совершением сделок между взаимозависимыми лицами теперь формируется со дня вступления в силу такого решения, а не со дня вступления в силу судебного акта. </a:t>
            </a:r>
            <a:endParaRPr lang="en-US" sz="2400" b="0" strike="noStrike" spc="-1" dirty="0">
              <a:solidFill>
                <a:srgbClr val="333333"/>
              </a:solidFill>
              <a:latin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title"/>
          </p:nvPr>
        </p:nvSpPr>
        <p:spPr>
          <a:xfrm>
            <a:off x="604440" y="261720"/>
            <a:ext cx="8258040" cy="5094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Курсовые разницы в  2024 году</a:t>
            </a:r>
            <a:endParaRPr lang="en-US" sz="2600" b="0" strike="noStrike" spc="-1">
              <a:solidFill>
                <a:srgbClr val="333333"/>
              </a:solidFill>
              <a:latin typeface="Arial"/>
            </a:endParaRPr>
          </a:p>
        </p:txBody>
      </p:sp>
      <p:sp>
        <p:nvSpPr>
          <p:cNvPr id="706" name="TextBox 705"/>
          <p:cNvSpPr txBox="1"/>
          <p:nvPr/>
        </p:nvSpPr>
        <p:spPr>
          <a:xfrm>
            <a:off x="369720" y="771480"/>
            <a:ext cx="11435040" cy="5695920"/>
          </a:xfrm>
          <a:prstGeom prst="rect">
            <a:avLst/>
          </a:prstGeom>
          <a:noFill/>
          <a:ln w="0">
            <a:noFill/>
          </a:ln>
        </p:spPr>
        <p:txBody>
          <a:bodyPr lIns="90000" tIns="46800" rIns="90000" bIns="46800" anchor="t">
            <a:normAutofit/>
          </a:bodyPr>
          <a:lstStyle/>
          <a:p>
            <a:pPr algn="just">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1" strike="noStrike" spc="-1">
                <a:solidFill>
                  <a:srgbClr val="333333"/>
                </a:solidFill>
                <a:latin typeface="Arial"/>
              </a:rPr>
              <a:t>При методе начисления переоценке подлежат:</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дебиторская задолженность у продавца в валюте и в условных единицах;</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кредиторская задолженность у покупателя в валюте и в условных единицах;</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полученные и выданные займы (кредиты) в валюте и проценты по ним;</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остатки валюты на счетах в банке и в кассе, </a:t>
            </a:r>
            <a:endParaRPr lang="en-US" sz="2100" b="0" strike="noStrike" spc="-1">
              <a:solidFill>
                <a:srgbClr val="333333"/>
              </a:solidFill>
              <a:latin typeface="Arial"/>
            </a:endParaRPr>
          </a:p>
          <a:p>
            <a:pPr algn="just">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100" b="1" strike="noStrike" spc="-1">
                <a:solidFill>
                  <a:srgbClr val="333333"/>
                </a:solidFill>
                <a:latin typeface="Arial"/>
              </a:rPr>
              <a:t>Переоценке не подлежат:</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выданные и полученные авансы ( п.8 ст.271 НК). Исключение – возврат ранее выданного аванса, в этом случае разницы считаются на дату возврата  - </a:t>
            </a:r>
            <a:r>
              <a:rPr lang="ru-RU" sz="2100" b="1" strike="noStrike" spc="-1">
                <a:solidFill>
                  <a:srgbClr val="333333"/>
                </a:solidFill>
                <a:latin typeface="Arial"/>
              </a:rPr>
              <a:t>письмо  МФ от 13.12.2022 №03-03-06/1/121017</a:t>
            </a:r>
            <a:r>
              <a:rPr lang="ru-RU" sz="2100" b="0" strike="noStrike" spc="-1">
                <a:solidFill>
                  <a:srgbClr val="333333"/>
                </a:solidFill>
                <a:latin typeface="Arial"/>
              </a:rPr>
              <a:t>;</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валютные ценности и обязательства в валюте, если их стоимость зафиксирована в рублях .</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Целевые взносы в валюте переоценивайте в общем порядке. Но  курсовые разницы учитывать по налогу на прибыль не надо – </a:t>
            </a:r>
            <a:r>
              <a:rPr lang="ru-RU" sz="2100" b="1" strike="noStrike" spc="-1">
                <a:solidFill>
                  <a:srgbClr val="333333"/>
                </a:solidFill>
                <a:latin typeface="Arial"/>
              </a:rPr>
              <a:t>письмо МФ от 25.03.2019 №03-03-06/1/19868.</a:t>
            </a:r>
            <a:endParaRPr lang="en-US" sz="2100" b="0" strike="noStrike" spc="-1">
              <a:solidFill>
                <a:srgbClr val="333333"/>
              </a:solidFill>
              <a:latin typeface="Arial"/>
            </a:endParaRPr>
          </a:p>
          <a:p>
            <a:pPr algn="just">
              <a:lnSpc>
                <a:spcPct val="100000"/>
              </a:lnSpc>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100" b="0" strike="noStrike" spc="-1">
                <a:solidFill>
                  <a:srgbClr val="333333"/>
                </a:solidFill>
                <a:latin typeface="Arial"/>
              </a:rPr>
              <a:t>Когда условиями договора предусмотрена оплата в рублях на дату отгрузки, обязательство не переоценивайте, т.к. курсовые разницы в данном случае не возникают – </a:t>
            </a:r>
            <a:r>
              <a:rPr lang="ru-RU" sz="2100" b="1" strike="noStrike" spc="-1">
                <a:solidFill>
                  <a:srgbClr val="333333"/>
                </a:solidFill>
                <a:latin typeface="Arial"/>
              </a:rPr>
              <a:t>письмо МФ от 13.11.2017 №03-03-06/1/74457.</a:t>
            </a:r>
            <a:endParaRPr lang="en-US" sz="21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100" b="0" strike="noStrike" spc="-1">
              <a:solidFill>
                <a:srgbClr val="333333"/>
              </a:solidFill>
              <a:latin typeface="Arial"/>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PlaceHolder 1"/>
          <p:cNvSpPr>
            <a:spLocks noGrp="1"/>
          </p:cNvSpPr>
          <p:nvPr>
            <p:ph type="title"/>
          </p:nvPr>
        </p:nvSpPr>
        <p:spPr>
          <a:xfrm>
            <a:off x="636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Остатки по валютным счетам</a:t>
            </a:r>
            <a:endParaRPr lang="en-US" sz="2600" b="0" strike="noStrike" spc="-1">
              <a:solidFill>
                <a:srgbClr val="333333"/>
              </a:solidFill>
              <a:latin typeface="Arial"/>
            </a:endParaRPr>
          </a:p>
        </p:txBody>
      </p:sp>
      <p:sp>
        <p:nvSpPr>
          <p:cNvPr id="708" name="TextBox 707"/>
          <p:cNvSpPr txBox="1"/>
          <p:nvPr/>
        </p:nvSpPr>
        <p:spPr>
          <a:xfrm>
            <a:off x="461880" y="128880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Временные правила не коснулись валюты на расчетном счете и в кассе. Эти активы не упомянуты в нормах пп.7.1 п. 4 статьи 271 и пп.6.1 п. 7 статьи 272 НК. Переоцените остаток валюты на расчетном счете или в кассе на дату любой операции (покупка или продажа валюты).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Также делайте переоценку на последнее число каждого месяца - п.8 ст. 271, п.10 ст. 272 НК.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Образовавшиеся в результате переоценок разницы включите в состав внереализационных доходов или расходов (п.11 ст. 250, пп.5 п. 1 ст. 265 НК).</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PlaceHolder 1"/>
          <p:cNvSpPr>
            <a:spLocks noGrp="1"/>
          </p:cNvSpPr>
          <p:nvPr>
            <p:ph type="title"/>
          </p:nvPr>
        </p:nvSpPr>
        <p:spPr>
          <a:xfrm>
            <a:off x="61920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Доходы от реализации товаров, работ, услуг</a:t>
            </a:r>
            <a:endParaRPr lang="en-US" sz="2600" b="0" strike="noStrike" spc="-1">
              <a:solidFill>
                <a:srgbClr val="333333"/>
              </a:solidFill>
              <a:latin typeface="Arial"/>
            </a:endParaRPr>
          </a:p>
        </p:txBody>
      </p:sp>
      <p:sp>
        <p:nvSpPr>
          <p:cNvPr id="710" name="TextBox 709"/>
          <p:cNvSpPr txBox="1"/>
          <p:nvPr/>
        </p:nvSpPr>
        <p:spPr>
          <a:xfrm>
            <a:off x="212760" y="983880"/>
            <a:ext cx="11638080" cy="4389480"/>
          </a:xfrm>
          <a:prstGeom prst="rect">
            <a:avLst/>
          </a:prstGeom>
          <a:noFill/>
          <a:ln w="0">
            <a:noFill/>
          </a:ln>
        </p:spPr>
        <p:txBody>
          <a:bodyPr lIns="90000" tIns="46800" rIns="90000" bIns="46800" anchor="t">
            <a:normAutofit fontScale="88000"/>
          </a:bodyPr>
          <a:lstStyle/>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применении метода начисления выручка от реализации в общем случае признается в составе доходов на дату реализации товаров (работ, услуг, имущественных прав), которая определяется в соответствии с п.1 ст.39 НК РФ, независимо от фактического поступления денежных средств (иного имущества (работ, услуг) и (или) имущественных прав) в их оплату (п.3 ст.271 НК РФ). При реализации товаров выручка признается в составе доходов на дату передачи права собственности на эти товары.</a:t>
            </a:r>
            <a:endParaRPr lang="en-US" sz="24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же договором предусмотрен иной момент перехода права собственности (не в момент отгрузки), выручка от реализации товаров признается в составе доходов не в периоде отгрузки, а в том периоде, когда происходит переход права собственности. </a:t>
            </a:r>
            <a:r>
              <a:rPr lang="ru-RU" sz="2400" b="1" strike="noStrike" spc="-1">
                <a:solidFill>
                  <a:srgbClr val="333333"/>
                </a:solidFill>
                <a:latin typeface="Arial"/>
              </a:rPr>
              <a:t>Например,</a:t>
            </a:r>
            <a:r>
              <a:rPr lang="ru-RU" sz="2400" b="0" strike="noStrike" spc="-1">
                <a:solidFill>
                  <a:srgbClr val="333333"/>
                </a:solidFill>
                <a:latin typeface="Arial"/>
              </a:rPr>
              <a:t> по условиям договора право собственности на отгруженную продукцию переходит к покупателю только после поступления на склад покупателя, то выручка от реализации признается в целях налогообложения прибыли в периоде получения документов, подтверждающих поступление товаров на склад покупателя.</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marL="228960" indent="-2289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TextBox 710"/>
          <p:cNvSpPr txBox="1"/>
          <p:nvPr/>
        </p:nvSpPr>
        <p:spPr>
          <a:xfrm>
            <a:off x="267840" y="993240"/>
            <a:ext cx="11766600" cy="4389480"/>
          </a:xfrm>
          <a:prstGeom prst="rect">
            <a:avLst/>
          </a:prstGeom>
          <a:noFill/>
          <a:ln w="0">
            <a:noFill/>
          </a:ln>
        </p:spPr>
        <p:txBody>
          <a:bodyPr lIns="90000" tIns="46800" rIns="90000" bIns="46800" anchor="t">
            <a:normAutofit fontScale="92000"/>
          </a:bodyPr>
          <a:lstStyle/>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реализации </a:t>
            </a:r>
            <a:r>
              <a:rPr lang="ru-RU" sz="2400" b="1" strike="noStrike" spc="-1">
                <a:solidFill>
                  <a:srgbClr val="333333"/>
                </a:solidFill>
                <a:latin typeface="Arial"/>
              </a:rPr>
              <a:t>работ</a:t>
            </a:r>
            <a:r>
              <a:rPr lang="ru-RU" sz="2400" b="0" strike="noStrike" spc="-1">
                <a:solidFill>
                  <a:srgbClr val="333333"/>
                </a:solidFill>
                <a:latin typeface="Arial"/>
              </a:rPr>
              <a:t> выручка признается на дату передачи результатов работ заказчику по акту приема-передачи и </a:t>
            </a:r>
            <a:r>
              <a:rPr lang="ru-RU" sz="2400" b="1" strike="noStrike" spc="-1">
                <a:solidFill>
                  <a:srgbClr val="333333"/>
                </a:solidFill>
                <a:latin typeface="Arial"/>
              </a:rPr>
              <a:t>подписания акта заказчиком - </a:t>
            </a:r>
            <a:r>
              <a:rPr lang="ru-RU" sz="2400" b="0" strike="noStrike" spc="-1">
                <a:solidFill>
                  <a:srgbClr val="333333"/>
                </a:solidFill>
                <a:latin typeface="Arial"/>
              </a:rPr>
              <a:t>письмо Минфина России от </a:t>
            </a:r>
            <a:r>
              <a:rPr lang="ru-RU" sz="2400" b="1" strike="noStrike" spc="-1">
                <a:solidFill>
                  <a:srgbClr val="333333"/>
                </a:solidFill>
                <a:latin typeface="Arial"/>
              </a:rPr>
              <a:t>02.02.2015  №03-07-10/3962.</a:t>
            </a:r>
            <a:endParaRPr lang="en-US" sz="24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a:t>
            </a:r>
            <a:r>
              <a:rPr lang="ru-RU" sz="2400" b="1" strike="noStrike" spc="-1">
                <a:solidFill>
                  <a:srgbClr val="333333"/>
                </a:solidFill>
                <a:latin typeface="Arial"/>
              </a:rPr>
              <a:t> реализации услуг</a:t>
            </a:r>
            <a:r>
              <a:rPr lang="ru-RU" sz="2400" b="0" strike="noStrike" spc="-1">
                <a:solidFill>
                  <a:srgbClr val="333333"/>
                </a:solidFill>
                <a:latin typeface="Arial"/>
              </a:rPr>
              <a:t> выручка признается на дату фактического оказания услуги  -письмо МФ  </a:t>
            </a:r>
            <a:r>
              <a:rPr lang="ru-RU" sz="2400" b="1" strike="noStrike" spc="-1">
                <a:solidFill>
                  <a:srgbClr val="333333"/>
                </a:solidFill>
                <a:latin typeface="Arial"/>
              </a:rPr>
              <a:t>от 1 февраля 2019 г. N 03-07-11/5795</a:t>
            </a:r>
            <a:endParaRPr lang="en-US" sz="24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Доходы по длительным договорам . Ст. 271 </a:t>
            </a:r>
            <a:r>
              <a:rPr lang="ru-RU" sz="2400" b="0" strike="noStrike" spc="-1">
                <a:solidFill>
                  <a:srgbClr val="333333"/>
                </a:solidFill>
                <a:latin typeface="Arial"/>
              </a:rPr>
              <a:t> НК РФ установлено </a:t>
            </a:r>
            <a:r>
              <a:rPr lang="ru-RU" sz="2400" b="1" strike="noStrike" spc="-1">
                <a:solidFill>
                  <a:srgbClr val="333333"/>
                </a:solidFill>
                <a:latin typeface="Arial"/>
              </a:rPr>
              <a:t>особое правило признания доходов по производствам с длительным</a:t>
            </a:r>
            <a:r>
              <a:rPr lang="ru-RU" sz="2400" b="0" strike="noStrike" spc="-1">
                <a:solidFill>
                  <a:srgbClr val="333333"/>
                </a:solidFill>
                <a:latin typeface="Arial"/>
              </a:rPr>
              <a:t> (более одного налогового периода) </a:t>
            </a:r>
            <a:r>
              <a:rPr lang="ru-RU" sz="2400" b="1" strike="noStrike" spc="-1">
                <a:solidFill>
                  <a:srgbClr val="333333"/>
                </a:solidFill>
                <a:latin typeface="Arial"/>
              </a:rPr>
              <a:t>технологическим</a:t>
            </a:r>
            <a:r>
              <a:rPr lang="ru-RU" sz="2400" b="0" strike="noStrike" spc="-1">
                <a:solidFill>
                  <a:srgbClr val="333333"/>
                </a:solidFill>
                <a:latin typeface="Arial"/>
              </a:rPr>
              <a:t> циклом.</a:t>
            </a:r>
            <a:endParaRPr lang="en-US" sz="24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условиями заключенных договоров не предусмотрена поэтапная сдача работ (услуг), доход от реализации указанных работ (услуг) должен распределяться налогоплательщиком самостоятельно по отчетным (налоговым) периодам в соответствии с принципом формирования расходов по указанным работам (услугам).</a:t>
            </a:r>
            <a:endParaRPr lang="en-US" sz="24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12" name="PlaceHolder 1"/>
          <p:cNvSpPr>
            <a:spLocks noGrp="1"/>
          </p:cNvSpPr>
          <p:nvPr>
            <p:ph type="title"/>
          </p:nvPr>
        </p:nvSpPr>
        <p:spPr>
          <a:xfrm>
            <a:off x="61920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Доходы от реализации товаров, работ, услуг</a:t>
            </a:r>
            <a:endParaRPr lang="en-US" sz="2600" b="0" strike="noStrike" spc="-1">
              <a:solidFill>
                <a:srgbClr val="333333"/>
              </a:solidFill>
              <a:latin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Как определять дату реализации строительных работ для расчета налога на прибыль</a:t>
            </a:r>
            <a:endParaRPr lang="en-US" sz="2800" b="0" strike="noStrike" spc="-1">
              <a:solidFill>
                <a:srgbClr val="333333"/>
              </a:solidFill>
              <a:latin typeface="Arial"/>
            </a:endParaRPr>
          </a:p>
        </p:txBody>
      </p:sp>
      <p:sp>
        <p:nvSpPr>
          <p:cNvPr id="714" name="TextBox 71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10.10.2023 №03-03-06/1/96189 - д</a:t>
            </a:r>
            <a:r>
              <a:rPr lang="ru-RU" sz="2400" b="0" strike="noStrike" spc="-1">
                <a:solidFill>
                  <a:srgbClr val="333333"/>
                </a:solidFill>
                <a:latin typeface="Arial"/>
              </a:rPr>
              <a:t>ата реализации работ – это день, когда заказчик подписал акт. Например, если подрядчик подписал акт 29 декабря, а заказчик – 9 января, то датой реализации надо считать 9 января.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Налог на прибыль.</a:t>
            </a:r>
            <a:r>
              <a:rPr lang="ru-RU" sz="2400" b="0" strike="noStrike" spc="-1">
                <a:solidFill>
                  <a:srgbClr val="333333"/>
                </a:solidFill>
                <a:latin typeface="Arial"/>
              </a:rPr>
              <a:t> При расчете налога на прибыль выручка возникает в том периоде, в котором услуги были реализованы (п.3 ст.271НК). В нашем примере – в 1-м квартале, а не в 4-м. Реализация – это переход права собственности на выполненные работы (п.1 ст.39 НК). Работа для целей налогообложения – это деятельность, результаты которой имеют материальное выражение. Заказчик может использовать эти результаты для удовлетворения потребностей организации или физических лиц (п.4 ст.38 НК).</a:t>
            </a:r>
            <a:endParaRPr lang="en-US" sz="2400" b="0" strike="noStrike" spc="-1">
              <a:solidFill>
                <a:srgbClr val="333333"/>
              </a:solidFill>
              <a:latin typeface="Arial"/>
            </a:endParaRPr>
          </a:p>
        </p:txBody>
      </p:sp>
      <p:sp>
        <p:nvSpPr>
          <p:cNvPr id="715"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5FA3A76-086E-49E7-ADF4-8A5333141BBC}" type="slidenum">
              <a:rPr lang="ru-RU" sz="1800" b="0" strike="noStrike" spc="-1">
                <a:solidFill>
                  <a:srgbClr val="333333"/>
                </a:solidFill>
                <a:latin typeface="Arial"/>
              </a:rPr>
              <a:t>264</a:t>
            </a:fld>
            <a:endParaRPr lang="en-US" sz="1800" b="0" strike="noStrike" spc="-1">
              <a:solidFill>
                <a:srgbClr val="333333"/>
              </a:solidFill>
              <a:latin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Как определять дату реализации строительных работ - письмо МФ  от 10.10.2023 №03-03-06/1/96189 </a:t>
            </a:r>
            <a:endParaRPr lang="en-US" sz="2800" b="0" strike="noStrike" spc="-1">
              <a:solidFill>
                <a:srgbClr val="333333"/>
              </a:solidFill>
              <a:latin typeface="Arial"/>
            </a:endParaRPr>
          </a:p>
        </p:txBody>
      </p:sp>
      <p:sp>
        <p:nvSpPr>
          <p:cNvPr id="717" name="TextBox 71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Также есть правила гражданского законодательства. Заказчик обязан выполнить порученную ему работу и сдать ее результат заказчику, а заказчик обязан принять результат работы (п.1 ст. 702 и ст.703 ГК). Передача результатов выполненных работ происходит в момент, когда заказчик принимает эти работы и подписывает акт приема-передачи ( ст.720 ГК). Поэтому дата реализации работ – дата принятия работ и подписания акта заказчиком.</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НДС.</a:t>
            </a:r>
            <a:r>
              <a:rPr lang="ru-RU" sz="2400" b="0" strike="noStrike" spc="-1">
                <a:solidFill>
                  <a:srgbClr val="333333"/>
                </a:solidFill>
                <a:latin typeface="Arial"/>
              </a:rPr>
              <a:t> Счета-фактуры в отношении выполненных подрядчиком проектно-изыскательских и строительно-монтажных работ выставляются не позднее пяти календарных дней. Отсчет надо вести с даты, когда заказчик подписал акт сдачи-приемки данных работ.</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1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5C8F7DA-3C02-473B-9818-505CAD4AE1FE}" type="slidenum">
              <a:rPr lang="ru-RU" sz="1800" b="0" strike="noStrike" spc="-1">
                <a:solidFill>
                  <a:srgbClr val="333333"/>
                </a:solidFill>
                <a:latin typeface="Arial"/>
              </a:rPr>
              <a:t>265</a:t>
            </a:fld>
            <a:endParaRPr lang="en-US" sz="1800" b="0" strike="noStrike" spc="-1">
              <a:solidFill>
                <a:srgbClr val="333333"/>
              </a:solidFill>
              <a:latin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p:cNvSpPr>
          <p:nvPr>
            <p:ph type="title"/>
          </p:nvPr>
        </p:nvSpPr>
        <p:spPr>
          <a:xfrm>
            <a:off x="701640" y="30744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Внереализационные доходы</a:t>
            </a:r>
            <a:endParaRPr lang="en-US" sz="2600" b="0" strike="noStrike" spc="-1">
              <a:solidFill>
                <a:srgbClr val="333333"/>
              </a:solidFill>
              <a:latin typeface="Arial"/>
            </a:endParaRPr>
          </a:p>
        </p:txBody>
      </p:sp>
      <p:sp>
        <p:nvSpPr>
          <p:cNvPr id="720" name="TextBox 719"/>
          <p:cNvSpPr txBox="1"/>
          <p:nvPr/>
        </p:nvSpPr>
        <p:spPr>
          <a:xfrm>
            <a:off x="101520" y="816120"/>
            <a:ext cx="11887200" cy="4389120"/>
          </a:xfrm>
          <a:prstGeom prst="rect">
            <a:avLst/>
          </a:prstGeom>
          <a:noFill/>
          <a:ln w="0">
            <a:noFill/>
          </a:ln>
        </p:spPr>
        <p:txBody>
          <a:bodyPr lIns="90000" tIns="46800" rIns="90000" bIns="46800" anchor="t">
            <a:normAutofit fontScale="86000"/>
          </a:bodyPr>
          <a:lstStyle/>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Для целей налогообложения прибыли имущество (имущественные права), </a:t>
            </a:r>
            <a:r>
              <a:rPr lang="ru-RU" sz="2400" b="1" strike="noStrike" spc="-1">
                <a:solidFill>
                  <a:srgbClr val="333333"/>
                </a:solidFill>
                <a:latin typeface="Arial"/>
              </a:rPr>
              <a:t>полученное безвозмездно, включается</a:t>
            </a:r>
            <a:r>
              <a:rPr lang="ru-RU" sz="2400" b="0" strike="noStrike" spc="-1">
                <a:solidFill>
                  <a:srgbClr val="333333"/>
                </a:solidFill>
                <a:latin typeface="Arial"/>
              </a:rPr>
              <a:t> в состав внереализационных доходов в момент его фактического получения исходя из рыночной стоимости,  но не ниже остаточной стоимости (по амортизируемому имуществу) либо не ниже затрат на производство (приобретение) (по иному имуществу)</a:t>
            </a:r>
            <a:endParaRPr lang="en-US" sz="2400" b="0" strike="noStrike" spc="-1">
              <a:solidFill>
                <a:srgbClr val="333333"/>
              </a:solidFill>
              <a:latin typeface="Arial"/>
            </a:endParaRP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r>
              <a:rPr lang="ru-RU" sz="2400" b="1" strike="noStrike" spc="-1">
                <a:solidFill>
                  <a:srgbClr val="333333"/>
                </a:solidFill>
                <a:latin typeface="Arial"/>
              </a:rPr>
              <a:t>Кредиторская задолженность </a:t>
            </a:r>
            <a:r>
              <a:rPr lang="ru-RU" sz="2400" b="0" strike="noStrike" spc="-1">
                <a:solidFill>
                  <a:srgbClr val="333333"/>
                </a:solidFill>
                <a:latin typeface="Arial"/>
              </a:rPr>
              <a:t>п.18 ст.250НК РФ -  учитываются доходы в виде сумм кредиторской задолженности, списанной в связи с истечением срока исковой давности или по другим основаниям, за исключением случаев, предусмотренных </a:t>
            </a:r>
            <a:r>
              <a:rPr lang="ru-RU" sz="2400" b="1" strike="noStrike" spc="-1">
                <a:solidFill>
                  <a:srgbClr val="333333"/>
                </a:solidFill>
                <a:latin typeface="Arial"/>
              </a:rPr>
              <a:t>пп.21,21.1 и 21.3 п.1 ст.251 НК РФ. </a:t>
            </a:r>
            <a:endParaRPr lang="en-US" sz="2400" b="0" strike="noStrike" spc="-1">
              <a:solidFill>
                <a:srgbClr val="333333"/>
              </a:solidFill>
              <a:latin typeface="Arial"/>
            </a:endParaRPr>
          </a:p>
          <a:p>
            <a:pPr marL="223560" indent="-2235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состав доходов, облагаемых налогом на прибыль, </a:t>
            </a:r>
            <a:r>
              <a:rPr lang="ru-RU" sz="2400" b="1" strike="noStrike" spc="-1">
                <a:solidFill>
                  <a:srgbClr val="333333"/>
                </a:solidFill>
                <a:latin typeface="Arial"/>
              </a:rPr>
              <a:t>не включаются доходы</a:t>
            </a:r>
            <a:r>
              <a:rPr lang="ru-RU" sz="2400" b="0" strike="noStrike" spc="-1">
                <a:solidFill>
                  <a:srgbClr val="333333"/>
                </a:solidFill>
                <a:latin typeface="Arial"/>
              </a:rPr>
              <a:t> в виде сумм кредиторской задолженности налогоплательщика по уплате налогов и сборов, пеней и штрафов перед бюджетами разных уровней, по уплате взносов, пеней и штрафов перед бюджетами государственных внебюджетных фондов, списанных и (или) уменьшенных иным образом в соответствии с законодательством РФ или по решению Правительства РФ.</a:t>
            </a:r>
            <a:endParaRPr lang="en-US" sz="2400" b="0" strike="noStrike" spc="-1">
              <a:solidFill>
                <a:srgbClr val="333333"/>
              </a:solidFill>
              <a:latin typeface="Arial"/>
            </a:endParaRPr>
          </a:p>
          <a:p>
            <a:pPr marL="223560" indent="-2235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PlaceHolder 1"/>
          <p:cNvSpPr>
            <a:spLocks noGrp="1"/>
          </p:cNvSpPr>
          <p:nvPr>
            <p:ph type="title"/>
          </p:nvPr>
        </p:nvSpPr>
        <p:spPr>
          <a:xfrm>
            <a:off x="37944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Признание дебиторки безнадежной сразу, как должника</a:t>
            </a:r>
            <a:br>
              <a:rPr sz="2600"/>
            </a:br>
            <a:r>
              <a:rPr lang="ru-RU" sz="2600" b="1" strike="noStrike" spc="-1">
                <a:solidFill>
                  <a:srgbClr val="025EA1"/>
                </a:solidFill>
                <a:latin typeface="Arial"/>
              </a:rPr>
              <a:t>исключили из ЕГРЮЛ</a:t>
            </a:r>
            <a:br>
              <a:rPr sz="2600"/>
            </a:br>
            <a:endParaRPr lang="en-US" sz="2600" b="0" strike="noStrike" spc="-1">
              <a:solidFill>
                <a:srgbClr val="333333"/>
              </a:solidFill>
              <a:latin typeface="Arial"/>
            </a:endParaRPr>
          </a:p>
        </p:txBody>
      </p:sp>
      <p:sp>
        <p:nvSpPr>
          <p:cNvPr id="722" name="TextBox 721"/>
          <p:cNvSpPr txBox="1"/>
          <p:nvPr/>
        </p:nvSpPr>
        <p:spPr>
          <a:xfrm>
            <a:off x="323640" y="1404720"/>
            <a:ext cx="10999800" cy="4824360"/>
          </a:xfrm>
          <a:prstGeom prst="rect">
            <a:avLst/>
          </a:prstGeom>
          <a:noFill/>
          <a:ln w="0">
            <a:noFill/>
          </a:ln>
        </p:spPr>
        <p:txBody>
          <a:bodyPr lIns="90000" tIns="46800" rIns="90000" bIns="46800" anchor="t">
            <a:normAutofit fontScale="97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12.07.2023 №03-03-06/2/65088</a:t>
            </a:r>
            <a:r>
              <a:rPr lang="ru-RU" sz="2400" b="0" strike="noStrike" spc="-1">
                <a:solidFill>
                  <a:srgbClr val="333333"/>
                </a:solidFill>
                <a:latin typeface="Arial"/>
              </a:rPr>
              <a:t> -  можно сразу списать задолженность контрагентов, которых налоговики принудительно исключили из реестра.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Больше не нужно разбираться, по какой причине их вычеркнули из ЕГРЮЛ.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Ранее финансисты считали, что если компанию исключили из ЕГРЮЛ из-за отсутствия денег на собственную ликвидацию или недостоверности сведений о директоре или юрадресе, то такие ситуации не признаются ликвидацией </a:t>
            </a:r>
            <a:r>
              <a:rPr lang="ru-RU" sz="2400" b="1" strike="noStrike" spc="-1">
                <a:solidFill>
                  <a:srgbClr val="333333"/>
                </a:solidFill>
                <a:latin typeface="Arial"/>
              </a:rPr>
              <a:t>– письмо МФ от 03.08.2022 №03-03-06/1/75197.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 значит, задолженность можно списать только спустя три года с момента, когда она возникла. Теперь чиновники изменили позицию.</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Изъятие имущества для госнужд</a:t>
            </a:r>
            <a:br>
              <a:rPr sz="3600"/>
            </a:br>
            <a:endParaRPr lang="en-US" sz="3600" b="0" strike="noStrike" spc="-1">
              <a:solidFill>
                <a:srgbClr val="333333"/>
              </a:solidFill>
              <a:latin typeface="Arial"/>
            </a:endParaRPr>
          </a:p>
        </p:txBody>
      </p:sp>
      <p:sp>
        <p:nvSpPr>
          <p:cNvPr id="724" name="TextBox 72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27.12.2022 №03-03-06/1/127954 </a:t>
            </a:r>
            <a:r>
              <a:rPr lang="ru-RU" sz="2000" b="0" strike="noStrike" spc="-1">
                <a:solidFill>
                  <a:srgbClr val="333333"/>
                </a:solidFill>
                <a:latin typeface="Arial"/>
              </a:rPr>
              <a:t>- если у вас изъяли имущество для государственных или муниципальных нужд, вам положена компенсация. Минфин считает, что сумму компенсации следует учесть в составе доходов, поскольку она не поименована в перечне необлагаемых поступлений из ст.251 НК.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Вместе с тем вы вправе уменьшить полученные доходы на остаточную стоимость этого объекта, а также на расходы, связанные с такой операцией. При этом, если сумма компенсации не превышает сумму остаточной стоимости и сопутствующих расходов, у вас не возникнет объекта налогообложения.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Отразите сумму компенсации как доход от реализации имущества по строке 030 приложения № 1 к листу 02 и по строке 030 приложения № 3 к листу 02. Остаточную стоимость изъятого актива и сопутствующие расходы покажите по строке 080 приложения № 2 к листу 02 и по строке 040 приложения № 3 к листу 02.</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Доход от безвозмездного пользования имуществом</a:t>
            </a:r>
            <a:endParaRPr lang="en-US" sz="3200" b="0" strike="noStrike" spc="-1">
              <a:solidFill>
                <a:srgbClr val="333333"/>
              </a:solidFill>
              <a:latin typeface="Arial"/>
            </a:endParaRPr>
          </a:p>
        </p:txBody>
      </p:sp>
      <p:sp>
        <p:nvSpPr>
          <p:cNvPr id="726" name="TextBox 725"/>
          <p:cNvSpPr txBox="1"/>
          <p:nvPr/>
        </p:nvSpPr>
        <p:spPr>
          <a:xfrm>
            <a:off x="609480" y="1304640"/>
            <a:ext cx="10972800" cy="50194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ВВО от 14.02.2024 №А29-6225/2022 ( в пользу налоговой). </a:t>
            </a:r>
            <a:r>
              <a:rPr lang="ru-RU" sz="2000" b="0" strike="noStrike" spc="-1">
                <a:solidFill>
                  <a:srgbClr val="333333"/>
                </a:solidFill>
                <a:latin typeface="Arial"/>
              </a:rPr>
              <a:t>Компания получила от физического лица три автомобиля по договору безвозмездного пользования. Машины использовались в производственной деятельности, поэтому затраты на ремонт и содержание автомобилей — более 700 тыс. руб. — компания включила в расходы. Доход в виде права безвозмездного пользования имуществом не отражала. В ходе проверки инспекция доначислила компании этот доход, определив его исходя из суммы расходов на ремонт и содержание автомобилей. Компания посчитала такой расчет неверным. По ее мнению, сумма внереализационного дохода может быть установлена только путем проведения независимой оценки. Но инспекция ее не провела.</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Суд. </a:t>
            </a:r>
            <a:r>
              <a:rPr lang="ru-RU" sz="2000" b="0" strike="noStrike" spc="-1">
                <a:solidFill>
                  <a:srgbClr val="333333"/>
                </a:solidFill>
                <a:latin typeface="Arial"/>
              </a:rPr>
              <a:t> Три судебные инстанции поддержали инспекцию. Компания нарушила </a:t>
            </a:r>
            <a:r>
              <a:rPr lang="ru-RU" sz="2000" b="1" strike="noStrike" spc="-1">
                <a:solidFill>
                  <a:srgbClr val="333333"/>
                </a:solidFill>
                <a:latin typeface="Arial"/>
              </a:rPr>
              <a:t>п.8 ст.250 НК</a:t>
            </a:r>
            <a:r>
              <a:rPr lang="ru-RU" sz="2000" b="0" strike="noStrike" spc="-1">
                <a:solidFill>
                  <a:srgbClr val="333333"/>
                </a:solidFill>
                <a:latin typeface="Arial"/>
              </a:rPr>
              <a:t> - надо увеличивать доходы на стоимость безвозмездно полученных имущественных прав. К ним относится и право пользования автомобилями. Доход нужно определять по рыночным ценам. Информацию о ценах должен подтвердить сам налогоплательщик — документально или путем проведения независимой оценки. Поскольку компания рыночную цену права пользования автомобилями не подтвердила, инспекция определила доход самостоятельно. ИФНС применила затратный метод — рассчитала доход исходя из суммы затрат компании на содержание и эксплуатацию транспортных средств.</a:t>
            </a:r>
            <a:endParaRPr lang="en-US" sz="2000" b="0" strike="noStrike" spc="-1">
              <a:solidFill>
                <a:srgbClr val="333333"/>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003274"/>
                </a:solidFill>
                <a:latin typeface="Arial"/>
              </a:rPr>
              <a:t>Изменение в порядке исчисления налогов</a:t>
            </a:r>
            <a:endParaRPr lang="en-US" sz="3600" b="0" strike="noStrike" spc="-1" dirty="0">
              <a:solidFill>
                <a:srgbClr val="333333"/>
              </a:solidFill>
              <a:latin typeface="Arial"/>
            </a:endParaRPr>
          </a:p>
        </p:txBody>
      </p:sp>
      <p:sp>
        <p:nvSpPr>
          <p:cNvPr id="221" name="TextBox 220"/>
          <p:cNvSpPr txBox="1"/>
          <p:nvPr/>
        </p:nvSpPr>
        <p:spPr>
          <a:xfrm>
            <a:off x="393480" y="1391760"/>
            <a:ext cx="11188440" cy="4932360"/>
          </a:xfrm>
          <a:prstGeom prst="rect">
            <a:avLst/>
          </a:prstGeom>
          <a:noFill/>
          <a:ln w="0">
            <a:noFill/>
          </a:ln>
        </p:spPr>
        <p:txBody>
          <a:bodyPr lIns="90000" tIns="46800" rIns="90000" bIns="46800" anchor="t">
            <a:normAutofit fontScale="94000"/>
          </a:bodyPr>
          <a:lstStyle/>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Статья 52 НК </a:t>
            </a:r>
            <a:endParaRPr lang="en-US" sz="20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Обязанность по ежегодному исчислению транспортного налога, земельного налога, налога на имущество в отношении транспортных средств и недвижимого имущества налогоплательщиков – </a:t>
            </a:r>
            <a:r>
              <a:rPr lang="ru-RU" sz="2000" b="1" strike="noStrike" spc="-1" dirty="0">
                <a:solidFill>
                  <a:srgbClr val="333333"/>
                </a:solidFill>
                <a:latin typeface="Arial"/>
              </a:rPr>
              <a:t>физических лиц </a:t>
            </a:r>
            <a:r>
              <a:rPr lang="ru-RU" sz="2000" b="0" strike="noStrike" spc="-1" dirty="0">
                <a:solidFill>
                  <a:srgbClr val="333333"/>
                </a:solidFill>
                <a:latin typeface="Arial"/>
              </a:rPr>
              <a:t>возложена на налоговые органы. </a:t>
            </a:r>
            <a:endParaRPr lang="en-US" sz="20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Форма налогового уведомления утверждена Приказом ФНС России № ЕД-7-21/866 от 27 сентября 2022 г. и включает сумму налога, подлежащую уплате, сведения об объекте налогообложения, налоговой базе, сроке уплаты налога, а также сведения, необходимые для перечисления налога в качестве ЕНП в бюджетную систему РФ (QR-код, штрихкод, УИН, банковские реквизиты платежа).</a:t>
            </a:r>
            <a:endParaRPr lang="en-US" sz="20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В случае, если общая сумма налогов, </a:t>
            </a:r>
            <a:r>
              <a:rPr lang="ru-RU" sz="2000" b="1" strike="noStrike" spc="-1" dirty="0">
                <a:solidFill>
                  <a:srgbClr val="333333"/>
                </a:solidFill>
                <a:latin typeface="Arial"/>
              </a:rPr>
              <a:t>исчисленных налоговым органом</a:t>
            </a:r>
            <a:r>
              <a:rPr lang="ru-RU" sz="2000" b="0" strike="noStrike" spc="-1" dirty="0">
                <a:solidFill>
                  <a:srgbClr val="333333"/>
                </a:solidFill>
                <a:latin typeface="Arial"/>
              </a:rPr>
              <a:t>, составляет </a:t>
            </a:r>
            <a:endParaRPr lang="en-US" sz="20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менее 300 руб</a:t>
            </a:r>
            <a:r>
              <a:rPr lang="ru-RU" sz="2000" b="0" strike="noStrike" spc="-1" dirty="0">
                <a:solidFill>
                  <a:srgbClr val="333333"/>
                </a:solidFill>
                <a:latin typeface="Arial"/>
              </a:rPr>
              <a:t>. (было –100 руб.), налоговое уведомление не направляется налогоплательщику. Эта норма действует с учетом следующего исключения: </a:t>
            </a:r>
            <a:endParaRPr lang="en-US" sz="20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налог, подлежащий уплате физическими лицами в отношении объектов недвижимого имущества и транспортных средств, исчисляется налоговыми органами </a:t>
            </a:r>
            <a:r>
              <a:rPr lang="ru-RU" sz="2000" b="1" strike="noStrike" spc="-1" dirty="0">
                <a:solidFill>
                  <a:srgbClr val="333333"/>
                </a:solidFill>
                <a:latin typeface="Arial"/>
              </a:rPr>
              <a:t>не более чем за три налоговых периода, </a:t>
            </a:r>
            <a:r>
              <a:rPr lang="ru-RU" sz="2000" b="0" strike="noStrike" spc="-1" dirty="0">
                <a:solidFill>
                  <a:srgbClr val="333333"/>
                </a:solidFill>
                <a:latin typeface="Arial"/>
              </a:rPr>
              <a:t>предшествующих календарному году направления налогового уведомления.</a:t>
            </a:r>
            <a:endParaRPr lang="en-US" sz="2000" b="0" strike="noStrike" spc="-1" dirty="0">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Доход от безвозмездного пользования имуществом</a:t>
            </a:r>
            <a:endParaRPr lang="en-US" sz="3200" b="0" strike="noStrike" spc="-1">
              <a:solidFill>
                <a:srgbClr val="333333"/>
              </a:solidFill>
              <a:latin typeface="Arial"/>
            </a:endParaRPr>
          </a:p>
        </p:txBody>
      </p:sp>
      <p:sp>
        <p:nvSpPr>
          <p:cNvPr id="728" name="TextBox 727"/>
          <p:cNvSpPr txBox="1"/>
          <p:nvPr/>
        </p:nvSpPr>
        <p:spPr>
          <a:xfrm>
            <a:off x="609480" y="1379520"/>
            <a:ext cx="10972800" cy="494496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мнению суда, расчет налоговиков не противоречит «принципам определения цены товаров, работ или услуг для целей налогообложения». Права компании не нарушены. Ведь она сама не выполнила требование о подтверждении рыночных цен и не доказала, что инспекция необоснованно завысила доход.</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Учимся на чужих ошибках.  </a:t>
            </a:r>
            <a:r>
              <a:rPr lang="ru-RU" sz="2000" b="0" strike="noStrike" spc="-1">
                <a:solidFill>
                  <a:srgbClr val="333333"/>
                </a:solidFill>
                <a:latin typeface="Arial"/>
              </a:rPr>
              <a:t>В этом деле компания, оспаривая расчет налоговиков, не предложила своего варианта определения дохода.  Поэтому такое решение судей может быть вызвано именно бездействием компании.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общем случае доход от безвозмездного пользования имуществом определяют исходя из рыночных цен на аренду идентичного имущества. Такой подход еще в </a:t>
            </a:r>
            <a:r>
              <a:rPr lang="ru-RU" sz="2000" b="1" strike="noStrike" spc="-1">
                <a:solidFill>
                  <a:srgbClr val="333333"/>
                </a:solidFill>
                <a:latin typeface="Arial"/>
              </a:rPr>
              <a:t>2005 году одобрил Президиум ВАС (п.2 приложения к информационному письму от 22.12.2005 №98). </a:t>
            </a:r>
            <a:r>
              <a:rPr lang="ru-RU" sz="2000" b="0" strike="noStrike" spc="-1">
                <a:solidFill>
                  <a:srgbClr val="333333"/>
                </a:solidFill>
                <a:latin typeface="Arial"/>
              </a:rPr>
              <a:t> Его же придерживается и МФ - письма от 19.04.2021 №03-03-06/1/29310, от 27.08.2019 №03-03-07/65526.</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Рыночную стоимость аренды можно подтвердить, например, коммерческими предложениями от потенциальных арендодателей. Либо рекламными объявлениями или публикациями, где указан диапазон цен.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p:cNvSpPr>
          <p:nvPr>
            <p:ph type="title"/>
          </p:nvPr>
        </p:nvSpPr>
        <p:spPr>
          <a:xfrm>
            <a:off x="674640" y="325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Не учитываемые доходы по 25 главе НК РФ </a:t>
            </a:r>
            <a:endParaRPr lang="en-US" sz="2600" b="0" strike="noStrike" spc="-1">
              <a:solidFill>
                <a:srgbClr val="333333"/>
              </a:solidFill>
              <a:latin typeface="Arial"/>
            </a:endParaRPr>
          </a:p>
        </p:txBody>
      </p:sp>
      <p:sp>
        <p:nvSpPr>
          <p:cNvPr id="730" name="TextBox 729"/>
          <p:cNvSpPr txBox="1"/>
          <p:nvPr/>
        </p:nvSpPr>
        <p:spPr>
          <a:xfrm>
            <a:off x="369720" y="1242720"/>
            <a:ext cx="1138896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Пп.55 п.1 ст.251НК </a:t>
            </a:r>
            <a:r>
              <a:rPr lang="ru-RU" sz="2400" b="0" strike="noStrike" spc="-1">
                <a:solidFill>
                  <a:srgbClr val="333333"/>
                </a:solidFill>
                <a:latin typeface="Arial"/>
              </a:rPr>
              <a:t>– безвозмездно полученные услуги по предоставлению поручительств ( гарантий) в случае, если все стороны такой сделки являются российскими организациями, не являющимися банками.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Пп.3.4 п.1 ст.251НК </a:t>
            </a:r>
            <a:r>
              <a:rPr lang="ru-RU" sz="2400" b="0" strike="noStrike" spc="-1">
                <a:solidFill>
                  <a:srgbClr val="333333"/>
                </a:solidFill>
                <a:latin typeface="Arial"/>
              </a:rPr>
              <a:t>– в виде не востребованных участниками хоз. общества или товарищества дивидендов либо части распределенной прибыли хоз. общества  или товарищества, восстановленных в составе нераспределенной прибыли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П.п.3.7 п.1 ст.251НК </a:t>
            </a:r>
            <a:r>
              <a:rPr lang="ru-RU" sz="2400" b="0" strike="noStrike" spc="-1">
                <a:solidFill>
                  <a:srgbClr val="333333"/>
                </a:solidFill>
                <a:latin typeface="Arial"/>
              </a:rPr>
              <a:t>– в виде имущества, имущественных прав или неимущественных  прав в размере их денежной оценки, которые получены в качестве вклада в имущество хоз.  общества  или товарищества, в порядке установленном ГК РФ  ( ст. 66.1 ГК РФ и ст. 27 ФЗ «Об ООО» №14-ФЗ, ст. 32.2 ФЗ «Об АО» №208-ФЗ).  </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Расходы</a:t>
            </a:r>
            <a:endParaRPr lang="en-US" sz="2600" b="0" strike="noStrike" spc="-1">
              <a:solidFill>
                <a:srgbClr val="333333"/>
              </a:solidFill>
              <a:latin typeface="Arial"/>
            </a:endParaRPr>
          </a:p>
        </p:txBody>
      </p:sp>
      <p:sp>
        <p:nvSpPr>
          <p:cNvPr id="732" name="TextBox 731"/>
          <p:cNvSpPr txBox="1"/>
          <p:nvPr/>
        </p:nvSpPr>
        <p:spPr>
          <a:xfrm>
            <a:off x="425520" y="1242720"/>
            <a:ext cx="11415600" cy="438948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3 февраля 2020 г. N 03-03-06/1/6557 - </a:t>
            </a:r>
            <a:r>
              <a:rPr lang="ru-RU" sz="2400" b="0" strike="noStrike" spc="-1">
                <a:solidFill>
                  <a:srgbClr val="333333"/>
                </a:solidFill>
                <a:latin typeface="Arial"/>
              </a:rPr>
              <a:t>если действующим законодательством Российской Федерации для оформления конкретных операций установлены обязательные формы документов, то применяться должны установленные действующим законодательством формы документов.</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КС РФ от 4 июня 2007 г. N 320-О-П в отношении п.1 ст.252НК</a:t>
            </a:r>
            <a:r>
              <a:rPr lang="en-US" sz="2400" b="0" strike="noStrike" spc="-1">
                <a:solidFill>
                  <a:srgbClr val="333333"/>
                </a:solidFill>
                <a:latin typeface="Arial"/>
              </a:rPr>
              <a:t>: </a:t>
            </a: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перечень расходов открытый</a:t>
            </a:r>
            <a:r>
              <a:rPr lang="en-US" sz="2400" b="0" strike="noStrike" spc="-1">
                <a:solidFill>
                  <a:srgbClr val="333333"/>
                </a:solidFill>
                <a:latin typeface="Arial"/>
              </a:rPr>
              <a:t>;</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важно намерение получить доход, а не фактический результат</a:t>
            </a:r>
            <a:r>
              <a:rPr lang="en-US" sz="2400" b="0" strike="noStrike" spc="-1">
                <a:solidFill>
                  <a:srgbClr val="333333"/>
                </a:solidFill>
                <a:latin typeface="Arial"/>
              </a:rPr>
              <a:t>;</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силу принципа свободы экономической деятельности (ст.8 ч.1 , Конституции РФ) налогоплательщик осуществляет ее самостоятельно на свой риск и вправе самостоятельно и единолично оценивать ее эффективность и целесообразность.</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PlaceHolder 1"/>
          <p:cNvSpPr>
            <a:spLocks noGrp="1"/>
          </p:cNvSpPr>
          <p:nvPr>
            <p:ph type="title"/>
          </p:nvPr>
        </p:nvSpPr>
        <p:spPr>
          <a:xfrm>
            <a:off x="69228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Дата признания расходов</a:t>
            </a:r>
            <a:endParaRPr lang="en-US" sz="2600" b="0" strike="noStrike" spc="-1">
              <a:solidFill>
                <a:srgbClr val="333333"/>
              </a:solidFill>
              <a:latin typeface="Arial"/>
            </a:endParaRPr>
          </a:p>
        </p:txBody>
      </p:sp>
      <p:sp>
        <p:nvSpPr>
          <p:cNvPr id="734" name="TextBox 733"/>
          <p:cNvSpPr txBox="1"/>
          <p:nvPr/>
        </p:nvSpPr>
        <p:spPr>
          <a:xfrm>
            <a:off x="184320" y="1095120"/>
            <a:ext cx="11702880" cy="4389480"/>
          </a:xfrm>
          <a:prstGeom prst="rect">
            <a:avLst/>
          </a:prstGeom>
          <a:noFill/>
          <a:ln w="0">
            <a:noFill/>
          </a:ln>
        </p:spPr>
        <p:txBody>
          <a:bodyPr lIns="90000" tIns="46800" rIns="90000" bIns="46800" anchor="t">
            <a:normAutofit fontScale="82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 августа 2019 г. N 03-07-11/58375 </a:t>
            </a:r>
            <a:r>
              <a:rPr lang="ru-RU" sz="2400" b="0" strike="noStrike" spc="-1">
                <a:solidFill>
                  <a:srgbClr val="333333"/>
                </a:solidFill>
                <a:latin typeface="Arial"/>
              </a:rPr>
              <a:t>- </a:t>
            </a:r>
            <a:r>
              <a:rPr lang="ru-RU" sz="2400" b="1" strike="noStrike" spc="-1">
                <a:solidFill>
                  <a:srgbClr val="333333"/>
                </a:solidFill>
                <a:latin typeface="Arial"/>
              </a:rPr>
              <a:t>расходы, принимаемые для целей налогообложения с учетом положений главы 25 Кодекса, признаются таковыми в том отчетном (налоговом) периоде, к которому они относятся, независимо от времени фактической выплаты денежных средств и (или) иной формы их оплаты,</a:t>
            </a:r>
            <a:r>
              <a:rPr lang="ru-RU" sz="2400" b="0" strike="noStrike" spc="-1">
                <a:solidFill>
                  <a:srgbClr val="333333"/>
                </a:solidFill>
                <a:latin typeface="Arial"/>
              </a:rPr>
              <a:t> если иное не предусмотрено п.1.1 данной статьи, и определяются с учетом положений ст. 318-320 Кодекса. Расходы признаются в том отчетном (налоговом) периоде, в котором эти расходы возникают исходя из условий сделок.</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первичный документ, подтверждающий факт оказания длящихся </a:t>
            </a:r>
            <a:r>
              <a:rPr lang="ru-RU" sz="2400" b="1" strike="noStrike" spc="-1">
                <a:solidFill>
                  <a:srgbClr val="333333"/>
                </a:solidFill>
                <a:latin typeface="Arial"/>
              </a:rPr>
              <a:t>услуг</a:t>
            </a:r>
            <a:r>
              <a:rPr lang="ru-RU" sz="2400" b="0" strike="noStrike" spc="-1">
                <a:solidFill>
                  <a:srgbClr val="333333"/>
                </a:solidFill>
                <a:latin typeface="Arial"/>
              </a:rPr>
              <a:t> за истекший месяц, составлен непосредственно после окончания месяца, в котором был совершен факт хозяйственной жизни, в течение разумного срока, но до даты представления декларации (до 28-го числа), то, такие первичные документы, подтверждающие произведенные расходы, следует учитывать в том отчетном периоде, к которому они относятся, о чем должно быть указано в документе.</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 </a:t>
            </a:r>
            <a:endParaRPr lang="en-US" sz="18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p:cNvSpPr>
          <p:nvPr>
            <p:ph type="title"/>
          </p:nvPr>
        </p:nvSpPr>
        <p:spPr>
          <a:xfrm>
            <a:off x="533160" y="334440"/>
            <a:ext cx="11658600" cy="65268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Ст.54.1 НК «Пределы осуществления прав по исчислению налоговой базы налогоплательщиком»</a:t>
            </a:r>
            <a:endParaRPr lang="en-US" sz="2600" b="0" strike="noStrike" spc="-1">
              <a:solidFill>
                <a:srgbClr val="333333"/>
              </a:solidFill>
              <a:latin typeface="Arial"/>
            </a:endParaRPr>
          </a:p>
        </p:txBody>
      </p:sp>
      <p:sp>
        <p:nvSpPr>
          <p:cNvPr id="736" name="TextBox 735"/>
          <p:cNvSpPr txBox="1"/>
          <p:nvPr/>
        </p:nvSpPr>
        <p:spPr>
          <a:xfrm>
            <a:off x="248760" y="1265400"/>
            <a:ext cx="11572920" cy="496728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1.Методические рекомендации ФНС по ст. 54.1 НК – </a:t>
            </a:r>
            <a:r>
              <a:rPr lang="ru-RU" sz="2400" b="1" strike="noStrike" spc="-1">
                <a:solidFill>
                  <a:srgbClr val="333333"/>
                </a:solidFill>
                <a:latin typeface="Arial"/>
              </a:rPr>
              <a:t>письмо от 10.03.2021г. № БВ-4-7/3060</a:t>
            </a:r>
            <a:r>
              <a:rPr lang="ru-RU" sz="2400" b="0" strike="noStrike" spc="-1">
                <a:solidFill>
                  <a:srgbClr val="333333"/>
                </a:solidFill>
                <a:latin typeface="Arial"/>
              </a:rPr>
              <a:t> - инспекции должны оценивать операции по та</a:t>
            </a:r>
            <a:r>
              <a:rPr lang="ru-RU" sz="2400" b="1" strike="noStrike" spc="-1">
                <a:solidFill>
                  <a:srgbClr val="333333"/>
                </a:solidFill>
                <a:latin typeface="Arial"/>
              </a:rPr>
              <a:t>ким критериям</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реальность,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исполнение сделки надлежащим лицом,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действительный экономический смысл,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наличие деловой цели помимо уменьшения налоговой обязанности.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2.</a:t>
            </a:r>
            <a:r>
              <a:rPr lang="ru-RU" sz="2400" b="1" strike="noStrike" spc="-1">
                <a:solidFill>
                  <a:srgbClr val="333333"/>
                </a:solidFill>
                <a:latin typeface="Arial"/>
              </a:rPr>
              <a:t> Письмо ФНС России от 10.10.2022 N БВ-4-7/13450@ -  собрали суды </a:t>
            </a:r>
            <a:r>
              <a:rPr lang="ru-RU" sz="2400" b="0" strike="noStrike" spc="-1">
                <a:solidFill>
                  <a:srgbClr val="333333"/>
                </a:solidFill>
                <a:latin typeface="Arial"/>
              </a:rPr>
              <a:t> о доначислениях по отношениям с "техническими" контрагентами и о расчетах действительных налоговых обязательств (ДНО) по итогам проверок.</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Основной подход  такой: </a:t>
            </a:r>
            <a:r>
              <a:rPr lang="ru-RU" sz="2400" b="0" strike="noStrike" spc="-1">
                <a:solidFill>
                  <a:srgbClr val="333333"/>
                </a:solidFill>
                <a:latin typeface="Arial"/>
              </a:rPr>
              <a:t>когда выявили необоснованную налоговую выгоду, это не значит, что налоговые обязанности определят в более высоком размере, чем получилось бы, если бы налогоплательщик не злоупотреблял правом. Иначе речь бы шла о применении санкции.</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p:cNvSpPr>
          <p:nvPr>
            <p:ph type="title"/>
          </p:nvPr>
        </p:nvSpPr>
        <p:spPr>
          <a:xfrm>
            <a:off x="595080" y="289080"/>
            <a:ext cx="8258040" cy="6523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Расчетный метод ( пп.7 п.1 ст.31 НК)</a:t>
            </a:r>
            <a:endParaRPr lang="en-US" sz="2600" b="0" strike="noStrike" spc="-1">
              <a:solidFill>
                <a:srgbClr val="333333"/>
              </a:solidFill>
              <a:latin typeface="Arial"/>
            </a:endParaRPr>
          </a:p>
        </p:txBody>
      </p:sp>
      <p:sp>
        <p:nvSpPr>
          <p:cNvPr id="738" name="TextBox 737"/>
          <p:cNvSpPr txBox="1"/>
          <p:nvPr/>
        </p:nvSpPr>
        <p:spPr>
          <a:xfrm>
            <a:off x="268200" y="865080"/>
            <a:ext cx="11693520" cy="4896000"/>
          </a:xfrm>
          <a:prstGeom prst="rect">
            <a:avLst/>
          </a:prstGeom>
          <a:noFill/>
          <a:ln w="0">
            <a:noFill/>
          </a:ln>
        </p:spPr>
        <p:txBody>
          <a:bodyPr lIns="90000" tIns="46800" rIns="90000" bIns="46800" anchor="t">
            <a:normAutofit fontScale="90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1" strike="noStrike" spc="-1">
                <a:solidFill>
                  <a:srgbClr val="333333"/>
                </a:solidFill>
                <a:latin typeface="Arial"/>
              </a:rPr>
              <a:t>Определение ВС от 03.10.2022 № 306-ЭС22-17179 - о</a:t>
            </a:r>
            <a:r>
              <a:rPr lang="ru-RU" sz="2300" b="0" strike="noStrike" spc="-1">
                <a:solidFill>
                  <a:srgbClr val="333333"/>
                </a:solidFill>
                <a:latin typeface="Arial"/>
              </a:rPr>
              <a:t>пределяя налоги расчетным путем, инспекция должна учесть данные аналогичных налогоплательщиков. Если этого не сделано, компания может представить эти данные сама, заказав экспертизу.</a:t>
            </a:r>
            <a:br>
              <a:rPr sz="2300"/>
            </a:br>
            <a:r>
              <a:rPr lang="ru-RU" sz="2300" b="0" strike="noStrike" spc="-1">
                <a:solidFill>
                  <a:srgbClr val="333333"/>
                </a:solidFill>
                <a:latin typeface="Arial"/>
              </a:rPr>
              <a:t>Бремя доказывания размера расходов лежит на компании – </a:t>
            </a:r>
            <a:r>
              <a:rPr lang="ru-RU" sz="2300" b="1" strike="noStrike" spc="-1">
                <a:solidFill>
                  <a:srgbClr val="333333"/>
                </a:solidFill>
                <a:latin typeface="Arial"/>
              </a:rPr>
              <a:t>п.17.2</a:t>
            </a:r>
            <a:r>
              <a:rPr lang="ru-RU" sz="2300" b="0" strike="noStrike" spc="-1">
                <a:solidFill>
                  <a:srgbClr val="333333"/>
                </a:solidFill>
                <a:latin typeface="Arial"/>
              </a:rPr>
              <a:t>  письма ФНС от 10.03.2021 № БВ-4-7/3060.  Там же предложены варианты для организации. Один из них — обеспечить экспертизу, которая бы позволила определить затраты.</a:t>
            </a:r>
            <a:endParaRPr lang="en-US" sz="23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0" strike="noStrike" spc="-1">
                <a:solidFill>
                  <a:srgbClr val="333333"/>
                </a:solidFill>
                <a:latin typeface="Arial"/>
              </a:rPr>
              <a:t>Ходатайство о проведении экспертизы компания подала еще в первую судебную инстанцию. Оно удовлетворено. И получено заключение судебной экспертизы, основанное на оценке издержек по строительству аналогичного объекта. Из заключения эксперта следует, что необходимые затраты в</a:t>
            </a:r>
            <a:r>
              <a:rPr lang="ru-RU" sz="2300" b="1" strike="noStrike" spc="-1">
                <a:solidFill>
                  <a:srgbClr val="333333"/>
                </a:solidFill>
                <a:latin typeface="Arial"/>
              </a:rPr>
              <a:t> восемь раз превышают</a:t>
            </a:r>
            <a:r>
              <a:rPr lang="ru-RU" sz="2300" b="0" strike="noStrike" spc="-1">
                <a:solidFill>
                  <a:srgbClr val="333333"/>
                </a:solidFill>
                <a:latin typeface="Arial"/>
              </a:rPr>
              <a:t> те, что учтены инспекцией.</a:t>
            </a:r>
            <a:endParaRPr lang="en-US" sz="23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0" strike="noStrike" spc="-1">
                <a:solidFill>
                  <a:srgbClr val="333333"/>
                </a:solidFill>
                <a:latin typeface="Arial"/>
              </a:rPr>
              <a:t>У компании имелись и другие аргументы. В частности, информация о средней себестоимости близких работ, полученная из регионального отделения Росстата. Этот показатель тоже намного больше издержек, принятых налоговиками. </a:t>
            </a:r>
            <a:endParaRPr lang="en-US" sz="23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0" strike="noStrike" spc="-1">
                <a:solidFill>
                  <a:srgbClr val="333333"/>
                </a:solidFill>
                <a:latin typeface="Arial"/>
              </a:rPr>
              <a:t>В итоге суды трех инстанций пришли к выводу, что </a:t>
            </a:r>
            <a:r>
              <a:rPr lang="ru-RU" sz="2300" b="1" strike="noStrike" spc="-1">
                <a:solidFill>
                  <a:srgbClr val="333333"/>
                </a:solidFill>
                <a:latin typeface="Arial"/>
              </a:rPr>
              <a:t>налоговые доначисления незаконны</a:t>
            </a:r>
            <a:endParaRPr lang="en-US" sz="23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300" b="0" strike="noStrike" spc="-1">
              <a:solidFill>
                <a:srgbClr val="333333"/>
              </a:solidFill>
              <a:latin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PlaceHolder 1"/>
          <p:cNvSpPr>
            <a:spLocks noGrp="1"/>
          </p:cNvSpPr>
          <p:nvPr>
            <p:ph type="title"/>
          </p:nvPr>
        </p:nvSpPr>
        <p:spPr>
          <a:xfrm>
            <a:off x="666360" y="704520"/>
            <a:ext cx="10915560" cy="4381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Обзор практики - Президиум ВС РФ от 13.12.2023</a:t>
            </a:r>
            <a:endParaRPr lang="en-US" sz="2800" b="0" strike="noStrike" spc="-1">
              <a:solidFill>
                <a:srgbClr val="333333"/>
              </a:solidFill>
              <a:latin typeface="Arial"/>
            </a:endParaRPr>
          </a:p>
        </p:txBody>
      </p:sp>
      <p:sp>
        <p:nvSpPr>
          <p:cNvPr id="740" name="TextBox 739"/>
          <p:cNvSpPr txBox="1"/>
          <p:nvPr/>
        </p:nvSpPr>
        <p:spPr>
          <a:xfrm>
            <a:off x="476280" y="1142640"/>
            <a:ext cx="11106000" cy="5181480"/>
          </a:xfrm>
          <a:prstGeom prst="rect">
            <a:avLst/>
          </a:prstGeom>
          <a:noFill/>
          <a:ln w="0">
            <a:noFill/>
          </a:ln>
        </p:spPr>
        <p:txBody>
          <a:bodyPr lIns="90000" tIns="46800" rIns="90000" bIns="46800" anchor="t">
            <a:normAutofit/>
          </a:bodyPr>
          <a:lstStyle/>
          <a:p>
            <a:pPr marL="260280" indent="-260280" algn="ct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i="1" strike="noStrike" spc="-1">
                <a:solidFill>
                  <a:srgbClr val="333333"/>
                </a:solidFill>
                <a:latin typeface="Arial"/>
                <a:ea typeface="Times New Roman"/>
              </a:rPr>
              <a:t>Обзор практики применения арбитражными судами положений законодательства о налогах и сборах, связанных с оценкой обоснованности налоговой выгоды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«Первичка и счета-фактуры просто идеальны… Это-то и подозрительно»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Наличие идеальной первички и счетов-фактур вовсе не гарантирует, что у налоговиков не будет претензий к расходам и вычетам. Президиум ВС подтвердил, что главное — это реальность сделки.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П.3 Обзора - п</a:t>
            </a:r>
            <a:r>
              <a:rPr lang="ru-RU" sz="2000" b="0" strike="noStrike" spc="-1">
                <a:solidFill>
                  <a:srgbClr val="333333"/>
                </a:solidFill>
                <a:latin typeface="Arial"/>
              </a:rPr>
              <a:t>о итогам проверки инспекторы сняли компании НДС-вычеты и расходы. Они признали, что все документы по сделке были в порядке, но… Контролеры копнули дальше и выяснили, что как таковой сделки не было, ее лишь красиво провели на бумаге.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Организация закупила лом драгоценных металлов. Но заявленный поставщик в принципе не мог его поставить. Он не вел деятельность, которая приводит к образованию лома цветных металлов. И даже у его контрагентов второго и последующих звеньев отсутствовали операции с ломом. Судьи в этом деле поддержали проверяющих </a:t>
            </a:r>
            <a:endParaRPr lang="en-US" sz="2000" b="0" strike="noStrike" spc="-1">
              <a:solidFill>
                <a:srgbClr val="333333"/>
              </a:solidFill>
              <a:latin typeface="Arial"/>
            </a:endParaRPr>
          </a:p>
        </p:txBody>
      </p:sp>
      <p:sp>
        <p:nvSpPr>
          <p:cNvPr id="741"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6653A77-6B9E-4C0B-BB10-8B39B3EC8A38}" type="slidenum">
              <a:rPr lang="ru-RU" sz="1800" b="0" strike="noStrike" spc="-1">
                <a:solidFill>
                  <a:srgbClr val="333333"/>
                </a:solidFill>
                <a:latin typeface="Arial"/>
              </a:rPr>
              <a:t>276</a:t>
            </a:fld>
            <a:endParaRPr lang="en-US" sz="1800" b="0" strike="noStrike" spc="-1">
              <a:solidFill>
                <a:srgbClr val="333333"/>
              </a:solidFill>
              <a:latin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Обзор практики - Президиум ВС РФ от 13.12.2023</a:t>
            </a:r>
            <a:endParaRPr lang="en-US" sz="4000" b="0" strike="noStrike" spc="-1">
              <a:solidFill>
                <a:srgbClr val="333333"/>
              </a:solidFill>
              <a:latin typeface="Arial"/>
            </a:endParaRPr>
          </a:p>
        </p:txBody>
      </p:sp>
      <p:sp>
        <p:nvSpPr>
          <p:cNvPr id="743" name="TextBox 74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 6 Обзора </a:t>
            </a:r>
            <a:r>
              <a:rPr lang="ru-RU" sz="2400" b="0" strike="noStrike" spc="-1">
                <a:solidFill>
                  <a:srgbClr val="333333"/>
                </a:solidFill>
                <a:latin typeface="Arial"/>
              </a:rPr>
              <a:t>- по документам компания приобретала товары через посредников. Однако в ходе проверки инспекторы установили, что деньги в итоге уходили частично производителю, а остальные — на счета номинальных организаций. А это явная схема, поэтому контролеры сняли по этим сделкам всю сумму расходов и вычетов.</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Судьи признали неправомерным расчет доначислений без учета налоговой реконструкции. Ведь налоги не могут взиматься в произвольном размере.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4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D69D316-3364-4858-8CC9-873241D2E360}" type="slidenum">
              <a:rPr lang="ru-RU" sz="1800" b="0" strike="noStrike" spc="-1">
                <a:solidFill>
                  <a:srgbClr val="333333"/>
                </a:solidFill>
                <a:latin typeface="Arial"/>
              </a:rPr>
              <a:t>277</a:t>
            </a:fld>
            <a:endParaRPr lang="en-US" sz="1800" b="0" strike="noStrike" spc="-1">
              <a:solidFill>
                <a:srgbClr val="333333"/>
              </a:solidFill>
              <a:latin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PlaceHolder 1"/>
          <p:cNvSpPr>
            <a:spLocks noGrp="1"/>
          </p:cNvSpPr>
          <p:nvPr>
            <p:ph type="title"/>
          </p:nvPr>
        </p:nvSpPr>
        <p:spPr>
          <a:xfrm>
            <a:off x="644400" y="353880"/>
            <a:ext cx="8258400" cy="58104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Существенная разница в цене</a:t>
            </a:r>
            <a:endParaRPr lang="en-US" sz="2600" b="0" strike="noStrike" spc="-1">
              <a:solidFill>
                <a:srgbClr val="333333"/>
              </a:solidFill>
              <a:latin typeface="Arial"/>
            </a:endParaRPr>
          </a:p>
        </p:txBody>
      </p:sp>
      <p:sp>
        <p:nvSpPr>
          <p:cNvPr id="746" name="TextBox 745"/>
          <p:cNvSpPr txBox="1"/>
          <p:nvPr/>
        </p:nvSpPr>
        <p:spPr>
          <a:xfrm>
            <a:off x="326520" y="934560"/>
            <a:ext cx="11625480" cy="5038920"/>
          </a:xfrm>
          <a:prstGeom prst="rect">
            <a:avLst/>
          </a:prstGeom>
          <a:noFill/>
          <a:ln w="0">
            <a:noFill/>
          </a:ln>
        </p:spPr>
        <p:txBody>
          <a:bodyPr lIns="90000" tIns="46800" rIns="90000" bIns="46800" anchor="t">
            <a:normAutofit fontScale="97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ВС от 25.09.2023 №306-ЭС23-17585 </a:t>
            </a:r>
            <a:r>
              <a:rPr lang="ru-RU" sz="2400" b="0" strike="noStrike" spc="-1">
                <a:solidFill>
                  <a:srgbClr val="333333"/>
                </a:solidFill>
                <a:latin typeface="Arial"/>
              </a:rPr>
              <a:t>Ранее не взаимозависимые лица полагали, что защищены от претензий налоговиков по соответствию цены сделки рыночной. Договор исполняют по цене, которая в нем указана (п. 1 ст. 424 ГК). Если стороны не взаимозависимы, то цена считается рыночной ( п.1  ст. 105.3 НК, письмо ФНС от 23.08.2021 №03-03-06/1/67724). Но Верховный суд решил, что это не совсем так.</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Компания продала два автомобиля не взаимозависимым лицам. Но цена сделки оказалась в несколько раз ниже рыночной цены. Это установил оценщик. Инспекторы обвинили компанию, что у такой сделки нет разумного экономического обоснования, кроме налоговой экономии.</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Организация возражала: она вправе установить в договоре любую цену. Но судьи поддержали налоговиков. Они сослались на постановление Пленума ВАС от 12.10.2006 №53. У сделки не было разумных причин. Многократное отклонение цены транспорта от рыночной ставит ее под сомнение. Доначисления законны.</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TextBox 746"/>
          <p:cNvSpPr txBox="1"/>
          <p:nvPr/>
        </p:nvSpPr>
        <p:spPr>
          <a:xfrm>
            <a:off x="396360" y="1352160"/>
            <a:ext cx="1146348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Раньше судьи считали, что налоговики не вправе контролировать цены на камеральных и выездных проверках- </a:t>
            </a:r>
            <a:r>
              <a:rPr lang="ru-RU" sz="2400" b="1" strike="noStrike" spc="-1">
                <a:solidFill>
                  <a:srgbClr val="333333"/>
                </a:solidFill>
                <a:latin typeface="Arial"/>
              </a:rPr>
              <a:t>определение ВС от 29.03.2018 №303-КГ17-19327.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ФНС тоже не одобряла доначисления только на основе цены – </a:t>
            </a:r>
            <a:r>
              <a:rPr lang="ru-RU" sz="2400" b="1" strike="noStrike" spc="-1">
                <a:solidFill>
                  <a:srgbClr val="333333"/>
                </a:solidFill>
                <a:latin typeface="Arial"/>
              </a:rPr>
              <a:t>письмо от 25.07.2023 №БВ-4-7</a:t>
            </a:r>
            <a:r>
              <a:rPr lang="ru-RU" sz="2400" b="0" strike="noStrike" spc="-1">
                <a:solidFill>
                  <a:srgbClr val="333333"/>
                </a:solidFill>
                <a:latin typeface="Arial"/>
              </a:rPr>
              <a:t>/85532. Отклонение цены инспекторы вправе использовать как часть обвинения. Например, для сделок через «технички». Теперь же судьи разрешили использовать существенное отклонение цены как самостоятельное основание для доначислений.</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48" name="PlaceHolder 1"/>
          <p:cNvSpPr>
            <a:spLocks noGrp="1"/>
          </p:cNvSpPr>
          <p:nvPr>
            <p:ph type="title"/>
          </p:nvPr>
        </p:nvSpPr>
        <p:spPr>
          <a:xfrm>
            <a:off x="644400" y="353880"/>
            <a:ext cx="8258400" cy="58104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Существенная разница в цене</a:t>
            </a:r>
            <a:endParaRPr lang="en-US" sz="2600" b="0" strike="noStrike" spc="-1">
              <a:solidFill>
                <a:srgbClr val="333333"/>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025EA1"/>
                </a:solidFill>
                <a:latin typeface="Arial"/>
              </a:rPr>
              <a:t>Новации в требовании об уплате</a:t>
            </a:r>
            <a:br>
              <a:rPr sz="3600" dirty="0"/>
            </a:br>
            <a:r>
              <a:rPr lang="ru-RU" sz="3600" b="0" strike="noStrike" spc="-1" dirty="0">
                <a:solidFill>
                  <a:srgbClr val="025EA1"/>
                </a:solidFill>
                <a:latin typeface="Arial"/>
              </a:rPr>
              <a:t>задолженности (ст. 70 НК РФ)</a:t>
            </a:r>
            <a:endParaRPr lang="en-US" sz="3600" b="0" strike="noStrike" spc="-1" dirty="0">
              <a:solidFill>
                <a:srgbClr val="333333"/>
              </a:solidFill>
              <a:latin typeface="Arial"/>
            </a:endParaRPr>
          </a:p>
        </p:txBody>
      </p:sp>
      <p:sp>
        <p:nvSpPr>
          <p:cNvPr id="223" name="TextBox 22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1. Требование </a:t>
            </a:r>
            <a:r>
              <a:rPr lang="ru-RU" sz="2000" b="0" strike="noStrike" spc="-1" dirty="0">
                <a:solidFill>
                  <a:srgbClr val="333333"/>
                </a:solidFill>
                <a:latin typeface="Arial"/>
              </a:rPr>
              <a:t>об уплате задолженности должно быть направлено налогоплательщику, плательщику страховых взносов, налоговому агенту не позднее </a:t>
            </a:r>
            <a:r>
              <a:rPr lang="ru-RU" sz="2000" b="1" strike="noStrike" spc="-1" dirty="0">
                <a:solidFill>
                  <a:srgbClr val="333333"/>
                </a:solidFill>
                <a:latin typeface="Arial"/>
              </a:rPr>
              <a:t>трех месяцев со дня формирования отрицательного сальдо ЕНС </a:t>
            </a:r>
            <a:r>
              <a:rPr lang="ru-RU" sz="2000" b="0" strike="noStrike" spc="-1" dirty="0">
                <a:solidFill>
                  <a:srgbClr val="333333"/>
                </a:solidFill>
                <a:latin typeface="Arial"/>
              </a:rPr>
              <a:t>этого лица в размере, не превышающем </a:t>
            </a:r>
            <a:r>
              <a:rPr lang="ru-RU" sz="2000" b="1" strike="noStrike" spc="-1" dirty="0">
                <a:solidFill>
                  <a:srgbClr val="FF0000"/>
                </a:solidFill>
                <a:latin typeface="Arial"/>
              </a:rPr>
              <a:t>3000руб.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2. Скорректировали </a:t>
            </a:r>
            <a:r>
              <a:rPr lang="ru-RU" sz="2000" b="0" strike="noStrike" spc="-1" dirty="0">
                <a:solidFill>
                  <a:srgbClr val="333333"/>
                </a:solidFill>
                <a:latin typeface="Arial"/>
              </a:rPr>
              <a:t>правило отправки требований об уплате небольших долгов (не более 3000руб)</a:t>
            </a:r>
            <a:r>
              <a:rPr lang="en-US" sz="2000" b="0" strike="noStrike" spc="-1" dirty="0">
                <a:solidFill>
                  <a:srgbClr val="333333"/>
                </a:solidFill>
                <a:latin typeface="Arial"/>
              </a:rPr>
              <a:t>:</a:t>
            </a:r>
            <a:r>
              <a:rPr lang="ru-RU" sz="2000" b="0" strike="noStrike" spc="-1" dirty="0">
                <a:solidFill>
                  <a:srgbClr val="333333"/>
                </a:solidFill>
                <a:latin typeface="Arial"/>
              </a:rPr>
              <a:t>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если размер отрицательного сальдо ЕНС лица (налогоплательщика, плательщика сбора, плательщика страховых взносов, налогового агента) превышает 500 руб., но составляет не более 3000 руб., требование об уплате задолженности в размере отрицательного сальдо ЕНС должно быть направлено этому лицу не </a:t>
            </a:r>
            <a:r>
              <a:rPr lang="ru-RU" sz="2000" b="1" strike="noStrike" spc="-1" dirty="0">
                <a:solidFill>
                  <a:srgbClr val="333333"/>
                </a:solidFill>
                <a:latin typeface="Arial"/>
              </a:rPr>
              <a:t>позднее одного года со дня формирования отрицательного сальдо его ЕНС </a:t>
            </a:r>
            <a:r>
              <a:rPr lang="ru-RU" sz="2000" b="0" strike="noStrike" spc="-1" dirty="0">
                <a:solidFill>
                  <a:srgbClr val="333333"/>
                </a:solidFill>
                <a:latin typeface="Arial"/>
              </a:rPr>
              <a:t>в размере, превышающем 500 руб.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Поправки о требованиях и уведомлениях вступили в силу со дня официального опубликования ФЗ </a:t>
            </a:r>
            <a:r>
              <a:rPr lang="ru-RU" sz="2000" b="1" strike="noStrike" spc="-1" dirty="0">
                <a:solidFill>
                  <a:srgbClr val="333333"/>
                </a:solidFill>
                <a:latin typeface="Arial"/>
              </a:rPr>
              <a:t>от 08.08.2024 № 259 -ФЗ </a:t>
            </a:r>
            <a:r>
              <a:rPr lang="ru-RU" sz="2000" b="0" strike="noStrike" spc="-1" dirty="0">
                <a:solidFill>
                  <a:srgbClr val="333333"/>
                </a:solidFill>
                <a:latin typeface="Arial"/>
              </a:rPr>
              <a:t>. </a:t>
            </a:r>
            <a:endParaRPr lang="en-US" sz="2000" b="0" strike="noStrike" spc="-1" dirty="0">
              <a:solidFill>
                <a:srgbClr val="333333"/>
              </a:solidFill>
              <a:latin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Ошибки в первичных учетных документах</a:t>
            </a:r>
            <a:endParaRPr lang="en-US" sz="4000" b="0" strike="noStrike" spc="-1">
              <a:solidFill>
                <a:srgbClr val="333333"/>
              </a:solidFill>
              <a:latin typeface="Arial"/>
            </a:endParaRPr>
          </a:p>
        </p:txBody>
      </p:sp>
      <p:sp>
        <p:nvSpPr>
          <p:cNvPr id="750" name="TextBox 74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4 февраля 2015 г. N 03-03-10/4547 - </a:t>
            </a:r>
            <a:r>
              <a:rPr lang="ru-RU" sz="2400" b="0" strike="noStrike" spc="-1">
                <a:solidFill>
                  <a:srgbClr val="333333"/>
                </a:solidFill>
                <a:latin typeface="Arial"/>
              </a:rPr>
              <a:t>ошибки в первичных учетных документах, не препятствующие налоговым органам при проведении налоговой проверки идентифицировать продавца, покупателя товаров (работ, услуг), наименование товаров (работ, услуг), их стоимость и другие обстоятельства документируемого факта хозяйственной жизни, обуславливающие применение соответствующего порядка налогообложения, не являются основанием для отказа в принятии соответствующих расходов в уменьшение налоговой базы по налогу на прибыль.</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51"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0019ED3-6555-4372-8DFF-A070430AD27B}" type="slidenum">
              <a:rPr lang="ru-RU" sz="1800" b="0" strike="noStrike" spc="-1">
                <a:solidFill>
                  <a:srgbClr val="333333"/>
                </a:solidFill>
                <a:latin typeface="Arial"/>
              </a:rPr>
              <a:t>280</a:t>
            </a:fld>
            <a:endParaRPr lang="en-US" sz="1800" b="0" strike="noStrike" spc="-1">
              <a:solidFill>
                <a:srgbClr val="333333"/>
              </a:solidFill>
              <a:latin typeface="Arial"/>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PlaceHolder 1"/>
          <p:cNvSpPr>
            <a:spLocks noGrp="1"/>
          </p:cNvSpPr>
          <p:nvPr>
            <p:ph type="title"/>
          </p:nvPr>
        </p:nvSpPr>
        <p:spPr>
          <a:xfrm>
            <a:off x="66528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endParaRPr lang="en-US" sz="2600" b="0" strike="noStrike" spc="-1">
              <a:solidFill>
                <a:srgbClr val="333333"/>
              </a:solidFill>
              <a:latin typeface="Arial"/>
            </a:endParaRPr>
          </a:p>
        </p:txBody>
      </p:sp>
      <p:sp>
        <p:nvSpPr>
          <p:cNvPr id="753" name="TextBox 752"/>
          <p:cNvSpPr txBox="1"/>
          <p:nvPr/>
        </p:nvSpPr>
        <p:spPr>
          <a:xfrm>
            <a:off x="527040" y="144108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Письма МФ от 30.08.2019г. №03-11-06/2/66836, от 31.07.2020 № 03-03-07/67349 </a:t>
            </a:r>
            <a:r>
              <a:rPr lang="ru-RU" sz="2400" b="0" strike="noStrike" spc="-1">
                <a:solidFill>
                  <a:srgbClr val="333333"/>
                </a:solidFill>
                <a:latin typeface="Arial"/>
              </a:rPr>
              <a:t>- при исчислении налога на имущество ( земельного налога) в большем размере сумма налога на прибыль была занижена.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случае представления в последующих налоговых (отчетных) периодах уточненных расчетов (налоговых деклараций) по налогу на имущество организаций в связи с выявлением излишне уплаченной суммы указанного налога соответствующую корректировку следует рассматривать для целей налогообложения прибыли организаций </a:t>
            </a:r>
            <a:r>
              <a:rPr lang="ru-RU" sz="2400" b="1" strike="noStrike" spc="-1">
                <a:solidFill>
                  <a:srgbClr val="333333"/>
                </a:solidFill>
                <a:latin typeface="Arial"/>
              </a:rPr>
              <a:t>как новое обстоятельство, приводящее к возникновению внереализационного дохода </a:t>
            </a:r>
            <a:r>
              <a:rPr lang="ru-RU" sz="2400" b="0" strike="noStrike" spc="-1">
                <a:solidFill>
                  <a:srgbClr val="333333"/>
                </a:solidFill>
                <a:latin typeface="Arial"/>
              </a:rPr>
              <a:t>текущего отчетного (налогового) периода (</a:t>
            </a:r>
            <a:r>
              <a:rPr lang="ru-RU" sz="2400" b="1" strike="noStrike" spc="-1">
                <a:solidFill>
                  <a:srgbClr val="333333"/>
                </a:solidFill>
                <a:latin typeface="Arial"/>
              </a:rPr>
              <a:t>постановление Президиума Высшего Арбитражного Суда РФ от 17.01.2012 №10077/11).</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Излишне уплаченный транспортный налог - как его признавать при обложении прибыли </a:t>
            </a:r>
            <a:endParaRPr lang="en-US" sz="3200" b="0" strike="noStrike" spc="-1">
              <a:solidFill>
                <a:srgbClr val="333333"/>
              </a:solidFill>
              <a:latin typeface="Arial"/>
            </a:endParaRPr>
          </a:p>
        </p:txBody>
      </p:sp>
      <p:sp>
        <p:nvSpPr>
          <p:cNvPr id="755" name="TextBox 75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25.04.2024 №03-03-06/1</a:t>
            </a:r>
            <a:r>
              <a:rPr lang="ru-RU" sz="2400" b="0" strike="noStrike" spc="-1">
                <a:solidFill>
                  <a:srgbClr val="333333"/>
                </a:solidFill>
                <a:latin typeface="Arial"/>
              </a:rPr>
              <a:t>/38979 - исчисление налогов в большем размере – не ошибка для расчета налога на прибыль. Налогоплательщик, который уплатил завышенный транспортный налог по первичной декларации, понес обоснованные расходы и вправе их учесть в прочих расходах.</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 следующих налоговых (отчетных) периодах он подает уточненный расчет по транспортному налогу к уменьшению, то такая корректировка для целей обложения прибыли – новое обстоятельство. Разницу нужно признать во внереализационных доходах текущего периода.</a:t>
            </a:r>
            <a:endParaRPr lang="en-US" sz="2400" b="0" strike="noStrike" spc="-1">
              <a:solidFill>
                <a:srgbClr val="333333"/>
              </a:solidFill>
              <a:latin typeface="Arial"/>
            </a:endParaRPr>
          </a:p>
          <a:p>
            <a:pPr marL="260280" indent="-2602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TextBox 755"/>
          <p:cNvSpPr txBox="1"/>
          <p:nvPr/>
        </p:nvSpPr>
        <p:spPr>
          <a:xfrm>
            <a:off x="471600" y="1285920"/>
            <a:ext cx="11166480" cy="5038560"/>
          </a:xfrm>
          <a:prstGeom prst="rect">
            <a:avLst/>
          </a:prstGeom>
          <a:noFill/>
          <a:ln w="0">
            <a:noFill/>
          </a:ln>
        </p:spPr>
        <p:txBody>
          <a:bodyPr lIns="90000" tIns="46800" rIns="90000" bIns="46800" anchor="t">
            <a:normAutofit fontScale="90000"/>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Принципы разделения расходов на прямые и косвенные</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Письмо МФ от 20.07.2017 № 03-03-06/1/</a:t>
            </a:r>
            <a:r>
              <a:rPr lang="ru-RU" sz="2200" b="0" strike="noStrike" spc="-1">
                <a:solidFill>
                  <a:srgbClr val="333333"/>
                </a:solidFill>
                <a:latin typeface="Arial"/>
              </a:rPr>
              <a:t>46286  - гл. 25 НК не ограничивает налогоплательщика в отнесении тех или иных расходов к прямым или косвенным. Но механизм распределения затрат должен содержать экономически обоснованные показатели, обусловленные технологическим процессом</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Письма МФ от 06.12.2018 № 03-03-06/1/88527, от 05.09.2018 № 03-03-06/1/63428 </a:t>
            </a:r>
            <a:r>
              <a:rPr lang="ru-RU" sz="2200" b="0" strike="noStrike" spc="-1">
                <a:solidFill>
                  <a:srgbClr val="333333"/>
                </a:solidFill>
                <a:latin typeface="Arial"/>
              </a:rPr>
              <a:t>- компания вправе отнести отдельные затраты, связанные с производством, к косвенным расходам. Но только если нет реальной возможности отнести их к прямым, применив при этом экономически обоснованные показатели.</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Расходы на заработную плату и обязательное страхование</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Амортизация основных средств</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Оплата работ и услуг сторонней организации</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Расходы на ремонт основных средств</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endParaRPr lang="en-US" sz="2000" b="0" strike="noStrike" spc="-1">
              <a:solidFill>
                <a:srgbClr val="333333"/>
              </a:solidFill>
              <a:latin typeface="Arial"/>
            </a:endParaRPr>
          </a:p>
        </p:txBody>
      </p:sp>
      <p:sp>
        <p:nvSpPr>
          <p:cNvPr id="757" name="PlaceHolder 1"/>
          <p:cNvSpPr>
            <a:spLocks noGrp="1"/>
          </p:cNvSpPr>
          <p:nvPr>
            <p:ph type="title"/>
          </p:nvPr>
        </p:nvSpPr>
        <p:spPr>
          <a:xfrm>
            <a:off x="66528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 Прямые и косвенные расходы</a:t>
            </a:r>
            <a:endParaRPr lang="en-US" sz="2600" b="0" strike="noStrike" spc="-1">
              <a:solidFill>
                <a:srgbClr val="333333"/>
              </a:solidFill>
              <a:latin typeface="Arial"/>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Судебная практика по признанию прямых и косвенных расходов</a:t>
            </a:r>
            <a:endParaRPr lang="en-US" sz="3600" b="0" strike="noStrike" spc="-1">
              <a:solidFill>
                <a:srgbClr val="333333"/>
              </a:solidFill>
              <a:latin typeface="Arial"/>
            </a:endParaRPr>
          </a:p>
        </p:txBody>
      </p:sp>
      <p:sp>
        <p:nvSpPr>
          <p:cNvPr id="759" name="TextBox 75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КС от 25.04.2019г. №876-О</a:t>
            </a:r>
            <a:r>
              <a:rPr lang="ru-RU" sz="2400" b="0" strike="noStrike" spc="-1">
                <a:solidFill>
                  <a:srgbClr val="333333"/>
                </a:solidFill>
                <a:latin typeface="Arial"/>
              </a:rPr>
              <a:t>  -  АО «123 ремонтный авиационный завод» оспаривал  конституционность  п.1 ст.318 НК, регулирующего порядок разделения расходов на производство и реализацию на прямые и косвенные для целей уплаты налога на прибыль организаций.</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КС указал</a:t>
            </a:r>
            <a:r>
              <a:rPr lang="en-US" sz="2400" b="0" strike="noStrike" spc="-1">
                <a:solidFill>
                  <a:srgbClr val="333333"/>
                </a:solidFill>
                <a:latin typeface="Arial"/>
              </a:rPr>
              <a:t>:</a:t>
            </a:r>
          </a:p>
          <a:p>
            <a:pPr marL="781200" lvl="1" indent="-260640" algn="just">
              <a:lnSpc>
                <a:spcPct val="90000"/>
              </a:lnSpc>
              <a:spcBef>
                <a:spcPts val="575"/>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механизм отнесения затрат на прямые и косвенные должен содержать экономически обоснованные показатели, обусловленные технологическим процессом предприятия;</a:t>
            </a:r>
            <a:endParaRPr lang="en-US" sz="2400" b="0" strike="noStrike" spc="-1">
              <a:solidFill>
                <a:srgbClr val="333333"/>
              </a:solidFill>
              <a:latin typeface="Arial"/>
            </a:endParaRPr>
          </a:p>
          <a:p>
            <a:pPr marL="781200" lvl="1" indent="-260640" algn="just">
              <a:lnSpc>
                <a:spcPct val="90000"/>
              </a:lnSpc>
              <a:spcBef>
                <a:spcPts val="575"/>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отдельные затраты, связанные с производством товаров (работ, услуг), можно отнести к косвенным расходам, если нет реальной возможности отнести их к прямым.</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6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334D844-8932-4AA6-8489-2591BE453D6A}" type="slidenum">
              <a:rPr lang="ru-RU" sz="1800" b="0" strike="noStrike" spc="-1">
                <a:solidFill>
                  <a:srgbClr val="333333"/>
                </a:solidFill>
                <a:latin typeface="Arial"/>
              </a:rPr>
              <a:t>284</a:t>
            </a:fld>
            <a:endParaRPr lang="en-US" sz="1800" b="0" strike="noStrike" spc="-1">
              <a:solidFill>
                <a:srgbClr val="333333"/>
              </a:solidFill>
              <a:latin typeface="Arial"/>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PlaceHolder 1"/>
          <p:cNvSpPr>
            <a:spLocks noGrp="1"/>
          </p:cNvSpPr>
          <p:nvPr>
            <p:ph type="title"/>
          </p:nvPr>
        </p:nvSpPr>
        <p:spPr>
          <a:xfrm>
            <a:off x="502920" y="325440"/>
            <a:ext cx="11466360" cy="93816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Судебная практика по признанию прямых и косвенных расходов</a:t>
            </a:r>
            <a:endParaRPr lang="en-US" sz="2600" b="0" strike="noStrike" spc="-1">
              <a:solidFill>
                <a:srgbClr val="333333"/>
              </a:solidFill>
              <a:latin typeface="Arial"/>
            </a:endParaRPr>
          </a:p>
        </p:txBody>
      </p:sp>
      <p:sp>
        <p:nvSpPr>
          <p:cNvPr id="762" name="TextBox 761"/>
          <p:cNvSpPr txBox="1"/>
          <p:nvPr/>
        </p:nvSpPr>
        <p:spPr>
          <a:xfrm>
            <a:off x="323640" y="1174320"/>
            <a:ext cx="11645640" cy="4753080"/>
          </a:xfrm>
          <a:prstGeom prst="rect">
            <a:avLst/>
          </a:prstGeom>
          <a:noFill/>
          <a:ln w="0">
            <a:noFill/>
          </a:ln>
        </p:spPr>
        <p:txBody>
          <a:bodyPr lIns="90000" tIns="46800" rIns="90000" bIns="46800" anchor="t">
            <a:normAutofit fontScale="91000"/>
          </a:bodyPr>
          <a:lstStyle/>
          <a:p>
            <a:pPr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Квалификации затрат на ремонт производственного оборудования </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Постановление АС СЗО от 31.01.2022 № А05-7733/2020 </a:t>
            </a:r>
            <a:r>
              <a:rPr lang="ru-RU" sz="2200" b="0" strike="noStrike" spc="-1">
                <a:solidFill>
                  <a:srgbClr val="333333"/>
                </a:solidFill>
                <a:latin typeface="Arial"/>
              </a:rPr>
              <a:t>- компания включила в состав косвенных расходы по приобретению запасных частей для оборудования, участвующего в производстве продукции, и затраты на оплату выполненных подрядчиками работ по ремонту этого оборудования.</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Инспекция</a:t>
            </a:r>
            <a:r>
              <a:rPr lang="en-US" sz="2200" b="0" strike="noStrike" spc="-1">
                <a:solidFill>
                  <a:srgbClr val="333333"/>
                </a:solidFill>
                <a:latin typeface="Arial"/>
              </a:rPr>
              <a:t>: </a:t>
            </a:r>
            <a:r>
              <a:rPr lang="ru-RU" sz="2200" b="0" strike="noStrike" spc="-1">
                <a:solidFill>
                  <a:srgbClr val="333333"/>
                </a:solidFill>
                <a:latin typeface="Arial"/>
              </a:rPr>
              <a:t> спорные затраты относятся к прямым расходам и должны рассчитываться с учетом остатка незавершенного производства и остатка произведенной и нереализованной продукции.</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Суд инспекцию поддержал. Он указал, что спорные расходы непосредственно связаны с производством и реализацией, и, следовательно, являются прямыми, в связи с чем неправомерно учтены комбинатом в составе косвенных.</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Компания не смогла документально опровергнуть непосредственную связь спорных затрат с основной производственной деятельностью. Не доказала, что у нее не было реальной возможности отнести затраты к прямым расходам. Не обосновала отнесение их к косвенным расходам.</a:t>
            </a:r>
            <a:endParaRPr lang="en-US" sz="22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PlaceHolder 1"/>
          <p:cNvSpPr>
            <a:spLocks noGrp="1"/>
          </p:cNvSpPr>
          <p:nvPr>
            <p:ph type="title"/>
          </p:nvPr>
        </p:nvSpPr>
        <p:spPr>
          <a:xfrm>
            <a:off x="67464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endParaRPr lang="en-US" sz="2600" b="0" strike="noStrike" spc="-1">
              <a:solidFill>
                <a:srgbClr val="333333"/>
              </a:solidFill>
              <a:latin typeface="Arial"/>
            </a:endParaRPr>
          </a:p>
        </p:txBody>
      </p:sp>
      <p:sp>
        <p:nvSpPr>
          <p:cNvPr id="764" name="TextBox 763"/>
          <p:cNvSpPr txBox="1"/>
          <p:nvPr/>
        </p:nvSpPr>
        <p:spPr>
          <a:xfrm>
            <a:off x="534960" y="1432080"/>
            <a:ext cx="10972800" cy="4389120"/>
          </a:xfrm>
          <a:prstGeom prst="rect">
            <a:avLst/>
          </a:prstGeom>
          <a:noFill/>
          <a:ln w="0">
            <a:noFill/>
          </a:ln>
        </p:spPr>
        <p:txBody>
          <a:bodyPr lIns="90000" tIns="46800" rIns="90000" bIns="46800" anchor="t">
            <a:normAutofit fontScale="98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Основные средства.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7 февраля 2017 г. N 03-03-06/1/7342 - </a:t>
            </a:r>
            <a:r>
              <a:rPr lang="ru-RU" sz="2400" b="0" strike="noStrike" spc="-1">
                <a:solidFill>
                  <a:srgbClr val="333333"/>
                </a:solidFill>
                <a:latin typeface="Arial"/>
              </a:rPr>
              <a:t>если первоначальная стоимость имущества после проведения реконструкции превысит 100 000 рублей, такое имущество следует отнести к амортизируемому и учитывать его стоимость в составе расходов путем начисления амортизации.</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13 февраля 2019 г. N 03-03-06/1/8816 - </a:t>
            </a:r>
            <a:r>
              <a:rPr lang="ru-RU" sz="2400" b="0" strike="noStrike" spc="-1">
                <a:solidFill>
                  <a:srgbClr val="333333"/>
                </a:solidFill>
                <a:latin typeface="Arial"/>
              </a:rPr>
              <a:t>организация вправе применять специальный коэффициент ( но не выше 2) к основной норме амортизации только в отношении объектов основных средств, принятых на учет до 1 января 2014 года и эксплуатируемых в три смены и более.</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PlaceHolder 1"/>
          <p:cNvSpPr>
            <a:spLocks noGrp="1"/>
          </p:cNvSpPr>
          <p:nvPr>
            <p:ph type="title"/>
          </p:nvPr>
        </p:nvSpPr>
        <p:spPr>
          <a:xfrm>
            <a:off x="60948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Амортизационная премия</a:t>
            </a:r>
            <a:endParaRPr lang="en-US" sz="2600" b="0" strike="noStrike" spc="-1">
              <a:solidFill>
                <a:srgbClr val="333333"/>
              </a:solidFill>
              <a:latin typeface="Arial"/>
            </a:endParaRPr>
          </a:p>
        </p:txBody>
      </p:sp>
      <p:sp>
        <p:nvSpPr>
          <p:cNvPr id="766" name="TextBox 76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ВС РФ от 11.09.2018г. №304-КГ18-13597 </a:t>
            </a:r>
            <a:r>
              <a:rPr lang="ru-RU" sz="2400" b="0" strike="noStrike" spc="-1">
                <a:solidFill>
                  <a:srgbClr val="333333"/>
                </a:solidFill>
                <a:latin typeface="Arial"/>
              </a:rPr>
              <a:t>– ОС компания отнесла к 7 амортизационной гр. вместо 10гр. и завысили амортизационную премию ( вместо 30% должно быть 10%) в результате доначислены налог на прибыль и налог на имущество.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ВС РФ от 15.03.2018г. №306-КГ18-594 </a:t>
            </a:r>
            <a:r>
              <a:rPr lang="ru-RU" sz="2400" b="0" strike="noStrike" spc="-1">
                <a:solidFill>
                  <a:srgbClr val="333333"/>
                </a:solidFill>
                <a:latin typeface="Arial"/>
              </a:rPr>
              <a:t>– амортизационная премия должна учитываться в расходах с момента начала производственной деятельности, а не на дату начала амортизации, если такое ОС  участвует в создании объектов капстроительства.  </a:t>
            </a:r>
            <a:endParaRPr lang="en-US" sz="2400" b="0" strike="noStrike" spc="-1">
              <a:solidFill>
                <a:srgbClr val="333333"/>
              </a:solidFill>
              <a:latin typeface="Arial"/>
            </a:endParaRPr>
          </a:p>
          <a:p>
            <a:pPr marL="260280" indent="-2602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Амортизационная премия</a:t>
            </a:r>
            <a:endParaRPr lang="en-US" sz="3600" b="0" strike="noStrike" spc="-1">
              <a:solidFill>
                <a:srgbClr val="333333"/>
              </a:solidFill>
              <a:latin typeface="Arial"/>
            </a:endParaRPr>
          </a:p>
        </p:txBody>
      </p:sp>
      <p:sp>
        <p:nvSpPr>
          <p:cNvPr id="768" name="TextBox 76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Пример.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Компания в апреле 2024 года купила станок токарный металлорежущий (код 330.28.41.21 ОКОФ). Объект включен в Перечень из распоряжения №1937-р. Изготовитель установил СПИ — 8 лет, это пятая амортизационная группа. Первоначальная стоимость станка, по данным поставщика, без НДС — 900 000 руб.</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Бухгалтер принял объект к налоговому учету по стоимости, увеличенной в полтора раза: 1 350 000 руб. (900 000 руб. × 1,5). При вводе актива в эксплуатацию компания   вправе единовременно списать </a:t>
            </a:r>
            <a:r>
              <a:rPr lang="ru-RU" sz="2400" b="1" strike="noStrike" spc="-1">
                <a:solidFill>
                  <a:srgbClr val="333333"/>
                </a:solidFill>
                <a:latin typeface="Arial"/>
              </a:rPr>
              <a:t>405 000 руб</a:t>
            </a:r>
            <a:r>
              <a:rPr lang="ru-RU" sz="2400" b="0" strike="noStrike" spc="-1">
                <a:solidFill>
                  <a:srgbClr val="333333"/>
                </a:solidFill>
                <a:latin typeface="Arial"/>
              </a:rPr>
              <a:t>. (1 350 000 руб. × 30%). В дальнейшем амортизация будет начисляться по общим правилам.</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p:cNvSpPr>
          <p:nvPr>
            <p:ph type="title"/>
          </p:nvPr>
        </p:nvSpPr>
        <p:spPr>
          <a:xfrm>
            <a:off x="677520" y="353880"/>
            <a:ext cx="8258040" cy="58104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endParaRPr lang="en-US" sz="2600" b="0" strike="noStrike" spc="-1">
              <a:solidFill>
                <a:srgbClr val="333333"/>
              </a:solidFill>
              <a:latin typeface="Arial"/>
            </a:endParaRPr>
          </a:p>
        </p:txBody>
      </p:sp>
      <p:sp>
        <p:nvSpPr>
          <p:cNvPr id="770" name="TextBox 769"/>
          <p:cNvSpPr txBox="1"/>
          <p:nvPr/>
        </p:nvSpPr>
        <p:spPr>
          <a:xfrm>
            <a:off x="677520" y="1428480"/>
            <a:ext cx="10923480" cy="4895640"/>
          </a:xfrm>
          <a:prstGeom prst="rect">
            <a:avLst/>
          </a:prstGeom>
          <a:noFill/>
          <a:ln w="0">
            <a:noFill/>
          </a:ln>
        </p:spPr>
        <p:txBody>
          <a:bodyPr lIns="90000" tIns="46800" rIns="90000" bIns="46800" anchor="t">
            <a:normAutofit fontScale="99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Основные средства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24.04.2023 № 03-03-07/37230 - в расходах можно учитывать  амортизацию, даже если имущество не приносит дохода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оборудование временно простаивает и не переведено на длительную консервацию, вы вправе продолжать амортизировать его в налоговом учете. НК содержит четкий перечень основных средств, по которым амортизация не начисляется (п.2 ст. 256 НК). А также перечень случаев, когда активы нужно исключить из состава амортизируемого имущества (п.3 ст.256 НК). В частности, это активы, которые переведены на консервацию на срок свыше трех месяцев, а также объекты, которые находятся на реконструкции или модернизации дольше года. Если компания просто временно не использует актив, вы не обязаны прекращать амортизировать его, НК такого требования не содержит.</a:t>
            </a:r>
            <a:endParaRPr lang="en-US" sz="2400" b="0" strike="noStrike" spc="-1">
              <a:solidFill>
                <a:srgbClr val="333333"/>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dirty="0">
                <a:solidFill>
                  <a:srgbClr val="003274"/>
                </a:solidFill>
                <a:latin typeface="Arial"/>
              </a:rPr>
              <a:t>Требование об уплате мелких долгов отменили</a:t>
            </a:r>
            <a:br>
              <a:rPr sz="3200" dirty="0"/>
            </a:br>
            <a:endParaRPr lang="en-US" sz="3200" b="0" strike="noStrike" spc="-1" dirty="0">
              <a:solidFill>
                <a:srgbClr val="333333"/>
              </a:solidFill>
              <a:latin typeface="Arial"/>
            </a:endParaRPr>
          </a:p>
        </p:txBody>
      </p:sp>
      <p:sp>
        <p:nvSpPr>
          <p:cNvPr id="225" name="TextBox 224"/>
          <p:cNvSpPr txBox="1"/>
          <p:nvPr/>
        </p:nvSpPr>
        <p:spPr>
          <a:xfrm>
            <a:off x="609480" y="1533600"/>
            <a:ext cx="10972800" cy="47908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С 8 августа 2024 года</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Как станет</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Если отрицательное сальдо ЕНС менее 500 руб., требование об уплате налога формировать не будут. При отрицательном сальдо в размере от 500 до 3000 руб. требование направят в течение года. Для более крупных сумм правила не меняются</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Как было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При отрицательном сальдо ЕНС менее 3000 руб. требование об уплате направляют в течение года. Если сумма больше, требование высылают в течение трех месяцев. Минимальной суммы, на которую компаниям не направляют требования, не существует.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i="1" strike="noStrike" spc="-1" dirty="0">
                <a:solidFill>
                  <a:srgbClr val="333333"/>
                </a:solidFill>
                <a:latin typeface="Arial"/>
              </a:rPr>
              <a:t>Компании больше не будут получать требования на оплату копеечных долгов. Если долг на ЕНС меньше 500 руб., программа ФНС не сформирует требование (</a:t>
            </a:r>
            <a:r>
              <a:rPr lang="ru-RU" sz="2000" b="0" i="1" strike="noStrike" spc="-1" dirty="0" err="1">
                <a:solidFill>
                  <a:srgbClr val="333333"/>
                </a:solidFill>
                <a:latin typeface="Arial"/>
              </a:rPr>
              <a:t>пп</a:t>
            </a:r>
            <a:r>
              <a:rPr lang="ru-RU" sz="2000" b="0" i="1" strike="noStrike" spc="-1" dirty="0">
                <a:solidFill>
                  <a:srgbClr val="333333"/>
                </a:solidFill>
                <a:latin typeface="Arial"/>
              </a:rPr>
              <a:t>. </a:t>
            </a:r>
            <a:r>
              <a:rPr lang="ru-RU" sz="2000" b="0" strike="noStrike" spc="-1" dirty="0">
                <a:solidFill>
                  <a:srgbClr val="333333"/>
                </a:solidFill>
                <a:latin typeface="Arial"/>
              </a:rPr>
              <a:t>«б» п. 18 ст. 1 Закона </a:t>
            </a:r>
            <a:r>
              <a:rPr lang="ru-RU" sz="2000" b="0" i="1" strike="noStrike" spc="-1" dirty="0">
                <a:solidFill>
                  <a:srgbClr val="333333"/>
                </a:solidFill>
                <a:latin typeface="Arial"/>
              </a:rPr>
              <a:t>ст. 1 Закона № 259-ФЗ, п.2 ст. 70 НК). Но это не значит, что компании смогут просто забыть о мелких долгах.</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endParaRPr lang="en-US" sz="2600" b="0" strike="noStrike" spc="-1">
              <a:solidFill>
                <a:srgbClr val="333333"/>
              </a:solidFill>
              <a:latin typeface="Arial"/>
            </a:endParaRPr>
          </a:p>
        </p:txBody>
      </p:sp>
      <p:sp>
        <p:nvSpPr>
          <p:cNvPr id="772" name="TextBox 771"/>
          <p:cNvSpPr txBox="1"/>
          <p:nvPr/>
        </p:nvSpPr>
        <p:spPr>
          <a:xfrm>
            <a:off x="360000" y="1149120"/>
            <a:ext cx="11480760" cy="4389480"/>
          </a:xfrm>
          <a:prstGeom prst="rect">
            <a:avLst/>
          </a:prstGeom>
          <a:noFill/>
          <a:ln w="0">
            <a:noFill/>
          </a:ln>
        </p:spPr>
        <p:txBody>
          <a:bodyPr lIns="90000" tIns="46800" rIns="90000" bIns="46800" anchor="t">
            <a:normAutofit fontScale="93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Материальные расходы.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6 марта 2019 г. N 03-03-07/14527 - </a:t>
            </a:r>
            <a:r>
              <a:rPr lang="ru-RU" sz="2400" b="0" strike="noStrike" spc="-1">
                <a:solidFill>
                  <a:srgbClr val="333333"/>
                </a:solidFill>
                <a:latin typeface="Arial"/>
              </a:rPr>
              <a:t>налогоплательщик вправе списывать стоимость (затраты на приобретение) имущества, не являющегося амортизируемым, в течение более одного отчетного периода в порядке, определенном им самостоятельно с учетом срока использования такого имущества или иных экономически обоснованных показателей. При этом указанный порядок должен быть закреплен в учетной политике для целей налогообложения.</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20 января 2017 г. N 03-03-06/1/2523 – оформление технологических потерь</a:t>
            </a:r>
            <a:r>
              <a:rPr lang="en-US" sz="2400" b="0" strike="noStrike" spc="-1">
                <a:solidFill>
                  <a:srgbClr val="333333"/>
                </a:solidFill>
                <a:latin typeface="Arial"/>
              </a:rPr>
              <a:t>:</a:t>
            </a:r>
            <a:r>
              <a:rPr lang="ru-RU" sz="2400" b="0" strike="noStrike" spc="-1">
                <a:solidFill>
                  <a:srgbClr val="333333"/>
                </a:solidFill>
                <a:latin typeface="Arial"/>
              </a:rPr>
              <a:t>  одним из видов первичных учетных документов может быть справка бухгалтера, составленная организацией-налогоплательщиком, признающая факт хозяйственной жизни. Справка бухгалтера может быть составлена на основании документированной информации третьих лиц, имеющих компетенцию по такому документированию.</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Налог на прибыль</a:t>
            </a:r>
            <a:endParaRPr lang="en-US" sz="3600" b="0" strike="noStrike" spc="-1">
              <a:solidFill>
                <a:srgbClr val="333333"/>
              </a:solidFill>
              <a:latin typeface="Arial"/>
            </a:endParaRPr>
          </a:p>
        </p:txBody>
      </p:sp>
      <p:sp>
        <p:nvSpPr>
          <p:cNvPr id="774" name="TextBox 773"/>
          <p:cNvSpPr txBox="1"/>
          <p:nvPr/>
        </p:nvSpPr>
        <p:spPr>
          <a:xfrm>
            <a:off x="609480" y="1847520"/>
            <a:ext cx="10972800" cy="4476600"/>
          </a:xfrm>
          <a:prstGeom prst="rect">
            <a:avLst/>
          </a:prstGeom>
          <a:noFill/>
          <a:ln w="0">
            <a:noFill/>
          </a:ln>
        </p:spPr>
        <p:txBody>
          <a:bodyPr lIns="90000" tIns="46800" rIns="90000" bIns="46800" anchor="t">
            <a:normAutofit fontScale="96000"/>
          </a:bodyPr>
          <a:lstStyle/>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Рабочая униформа, спецодежда. </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Работодатель обязан обеспечить спецодеждой сотрудников на вредных и опасных работах. Но иногда компании закупают одежду и в иных случаях.</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Роструда от 18.03.2021 №ПГ/04981-6-1 - л</a:t>
            </a:r>
            <a:r>
              <a:rPr lang="ru-RU" sz="2000" b="0" strike="noStrike" spc="-1">
                <a:solidFill>
                  <a:srgbClr val="333333"/>
                </a:solidFill>
                <a:latin typeface="Arial"/>
              </a:rPr>
              <a:t>юбая компания вправе ввести требования к внешнему виду, стилю или форме одежды работников.  Для этого включите условие о дресс-коде в трудовой или коллективный договор. Учитывайте затраты на форму как материальные расходы – письмо МФ от 05.07.2011 №03-03-06/2/109. Исключение, если форма стоит более 100 тыс. руб. за единицу и срок ее носки — более 12 месяцев. Тогда это основное средство. Погашать стоимость такой одежды придется через амортизацию.</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одежда не относится ни к форменной, ни к специальной, списать расходы не получится. Например, нельзя учитывать в расходах стоимость карнавальных костюмов, которые были приобретены для празднования юбилея фирмы. Это непроизводственные затраты. Их нужно списать за счет прибыли организации (п.49 ст.270 НК).</a:t>
            </a:r>
            <a:endParaRPr lang="en-US" sz="2000" b="0" strike="noStrike" spc="-1">
              <a:solidFill>
                <a:srgbClr val="333333"/>
              </a:solidFill>
              <a:latin typeface="Arial"/>
            </a:endParaRPr>
          </a:p>
          <a:p>
            <a:pPr marL="249840" indent="-24984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 </a:t>
            </a:r>
            <a:endParaRPr lang="en-US" sz="2000" b="0" strike="noStrike" spc="-1">
              <a:solidFill>
                <a:srgbClr val="333333"/>
              </a:solidFill>
              <a:latin typeface="Arial"/>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Налог на прибыль</a:t>
            </a:r>
            <a:endParaRPr lang="en-US" sz="3200" b="0" strike="noStrike" spc="-1">
              <a:solidFill>
                <a:srgbClr val="333333"/>
              </a:solidFill>
              <a:latin typeface="Arial"/>
            </a:endParaRPr>
          </a:p>
        </p:txBody>
      </p:sp>
      <p:sp>
        <p:nvSpPr>
          <p:cNvPr id="776" name="TextBox 77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Посуда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Кухонные принадлежности в производственном процессе совсем не обязательны, поэтому траты нужно обосновать.</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02.10.2015 №03-03-06/56359 </a:t>
            </a:r>
            <a:r>
              <a:rPr lang="ru-RU" sz="2000" b="0" strike="noStrike" spc="-1">
                <a:solidFill>
                  <a:srgbClr val="333333"/>
                </a:solidFill>
                <a:latin typeface="Arial"/>
              </a:rPr>
              <a:t>- расходы на покупку посуды можно учесть в прочих расходах. Главное условие — она должна служить для обеспечения нормальных условий труда (ст. 163, 216.3 ТК).</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Северо-Кавказского округа от 21.12.2023 № Ф08-12850</a:t>
            </a:r>
            <a:r>
              <a:rPr lang="ru-RU" sz="2000" b="0" strike="noStrike" spc="-1">
                <a:solidFill>
                  <a:srgbClr val="333333"/>
                </a:solidFill>
                <a:latin typeface="Arial"/>
              </a:rPr>
              <a:t>/2023 - если посуды не окажется «по месту работы», расходы под угрозой. Так, сотрудники приобрели дорогую посуду, а также кухонную технику, детские игрушки, медикаменты, бра и светильники, мебель, светомузыку и т. д. Налоговики и судьи не обнаружили связи между покупками и деятельностью компании и убрали эти затраты из налоговых расходов.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Налог на прибыль</a:t>
            </a:r>
            <a:endParaRPr lang="en-US" sz="3600" b="0" strike="noStrike" spc="-1">
              <a:solidFill>
                <a:srgbClr val="333333"/>
              </a:solidFill>
              <a:latin typeface="Arial"/>
            </a:endParaRPr>
          </a:p>
        </p:txBody>
      </p:sp>
      <p:sp>
        <p:nvSpPr>
          <p:cNvPr id="778" name="TextBox 777"/>
          <p:cNvSpPr txBox="1"/>
          <p:nvPr/>
        </p:nvSpPr>
        <p:spPr>
          <a:xfrm>
            <a:off x="609480" y="1274400"/>
            <a:ext cx="10972800" cy="5049720"/>
          </a:xfrm>
          <a:prstGeom prst="rect">
            <a:avLst/>
          </a:prstGeom>
          <a:noFill/>
          <a:ln w="0">
            <a:noFill/>
          </a:ln>
        </p:spPr>
        <p:txBody>
          <a:bodyPr lIns="90000" tIns="46800" rIns="90000" bIns="46800" anchor="t">
            <a:normAutofit fontScale="97000"/>
          </a:bodyPr>
          <a:lstStyle/>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Мобильные телефоны – учет затрат</a:t>
            </a:r>
            <a:r>
              <a:rPr lang="ru-RU" sz="2000" b="0" strike="noStrike" spc="-1">
                <a:solidFill>
                  <a:srgbClr val="333333"/>
                </a:solidFill>
                <a:latin typeface="Arial"/>
              </a:rPr>
              <a:t> </a:t>
            </a:r>
            <a:r>
              <a:rPr lang="ru-RU" sz="2000" b="1" strike="noStrike" spc="-1">
                <a:solidFill>
                  <a:srgbClr val="333333"/>
                </a:solidFill>
                <a:latin typeface="Arial"/>
              </a:rPr>
              <a:t>зависит от целей покупки.</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Определение Восьмого арбитражного апелляционного суд</a:t>
            </a:r>
            <a:r>
              <a:rPr lang="ru-RU" sz="2000" b="0" strike="noStrike" spc="-1">
                <a:solidFill>
                  <a:srgbClr val="333333"/>
                </a:solidFill>
                <a:latin typeface="Arial"/>
              </a:rPr>
              <a:t>а </a:t>
            </a:r>
            <a:r>
              <a:rPr lang="ru-RU" sz="2000" b="1" strike="noStrike" spc="-1">
                <a:solidFill>
                  <a:srgbClr val="333333"/>
                </a:solidFill>
                <a:latin typeface="Arial"/>
              </a:rPr>
              <a:t>от 28.02.2024 № А81-1343/2023</a:t>
            </a:r>
            <a:r>
              <a:rPr lang="ru-RU" sz="2000" b="0" strike="noStrike" spc="-1">
                <a:solidFill>
                  <a:srgbClr val="333333"/>
                </a:solidFill>
                <a:latin typeface="Arial"/>
              </a:rPr>
              <a:t> - учесть затраты на покупку дорогого телефона можно, если его приобрели для руководителей.  Арбитры решили, что такая покупка для директора обоснованна. Затраты на смартфон дороже 100 тыс. руб. можно признать в расходах, так как они документально подтверждены; директор использует телефон для деятельности, направленной на получение дохода; налоговики не доказали, что мобильник не используется для служебных целей.</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Затраты на телефон не примут, если судьи не увидят связи между его покупкой и работой компании (</a:t>
            </a:r>
            <a:r>
              <a:rPr lang="ru-RU" sz="2000" b="1" strike="noStrike" spc="-1">
                <a:solidFill>
                  <a:srgbClr val="333333"/>
                </a:solidFill>
                <a:latin typeface="Arial"/>
              </a:rPr>
              <a:t>определение № А81-1343/2023</a:t>
            </a:r>
            <a:r>
              <a:rPr lang="ru-RU" sz="2000" b="0" strike="noStrike" spc="-1">
                <a:solidFill>
                  <a:srgbClr val="333333"/>
                </a:solidFill>
                <a:latin typeface="Arial"/>
              </a:rPr>
              <a:t>). Так, сразу два смартфона получил «физик», которого организация назвала своим представителем на основании безвозмездного ГПД. В других документах он проходил как замдиректора и при этом никаких доходов от компании не получал. Так как статус «физика» неясен, суд снял затраты на покупку мобильников из налоговых расходов.</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арбитражного суда Уральского округа от 29.11.2023 № Ф09-7691/23 - </a:t>
            </a:r>
            <a:r>
              <a:rPr lang="ru-RU" sz="2000" b="0" strike="noStrike" spc="-1">
                <a:solidFill>
                  <a:srgbClr val="333333"/>
                </a:solidFill>
                <a:latin typeface="Arial"/>
              </a:rPr>
              <a:t> судьи не приняли расходы, т.к. количество приобретенных телефонов превысило  количество сотрудников.. .</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TextBox 778"/>
          <p:cNvSpPr txBox="1"/>
          <p:nvPr/>
        </p:nvSpPr>
        <p:spPr>
          <a:xfrm>
            <a:off x="527040" y="1432080"/>
            <a:ext cx="10972800" cy="438912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Расходы на оплату труда.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Медосмотр.  Письмо МФ от 21 августа 2018 г. N 03-04-06/59126 </a:t>
            </a:r>
            <a:r>
              <a:rPr lang="ru-RU" sz="2400" b="0" strike="noStrike" spc="-1">
                <a:solidFill>
                  <a:srgbClr val="333333"/>
                </a:solidFill>
                <a:latin typeface="Arial"/>
              </a:rPr>
              <a:t> - установленный ст.255  Кодекса перечень расходов на оплату труда не является закрытым, и согласно абзацу 9 п.16 ст.255 Кодекса к расходам на оплату труда в целях главы 25 Кодекса относятся расходы работодателей по договорам на оказание медицинских услуг, заключенным в пользу работников на срок не менее одного года с медицинскими организациями, имеющими соответствующие лицензии на осуществление медицинской деятельности, выданные в соответствии с законодательством РФ.</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этом расходы работодателей по договорам на оказание медицинских услуг включаются в состав расходов в размере, не </a:t>
            </a:r>
            <a:r>
              <a:rPr lang="ru-RU" sz="2400" b="1" strike="noStrike" spc="-1">
                <a:solidFill>
                  <a:srgbClr val="333333"/>
                </a:solidFill>
                <a:latin typeface="Arial"/>
              </a:rPr>
              <a:t>превышающем 6 % от </a:t>
            </a:r>
            <a:r>
              <a:rPr lang="ru-RU" sz="2400" b="0" strike="noStrike" spc="-1">
                <a:solidFill>
                  <a:srgbClr val="333333"/>
                </a:solidFill>
                <a:latin typeface="Arial"/>
              </a:rPr>
              <a:t>суммы расходов на оплату труда.</a:t>
            </a:r>
            <a:endParaRPr lang="en-US" sz="2400" b="0" strike="noStrike" spc="-1">
              <a:solidFill>
                <a:srgbClr val="333333"/>
              </a:solidFill>
              <a:latin typeface="Arial"/>
            </a:endParaRPr>
          </a:p>
        </p:txBody>
      </p:sp>
      <p:sp>
        <p:nvSpPr>
          <p:cNvPr id="780"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endParaRPr lang="en-US" sz="2600" b="0" strike="noStrike" spc="-1">
              <a:solidFill>
                <a:srgbClr val="333333"/>
              </a:solidFill>
              <a:latin typeface="Arial"/>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p:cNvSpPr>
          <p:nvPr>
            <p:ph type="title"/>
          </p:nvPr>
        </p:nvSpPr>
        <p:spPr>
          <a:xfrm>
            <a:off x="609480" y="704880"/>
            <a:ext cx="10972800" cy="8539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Расходы на оплату труда</a:t>
            </a:r>
            <a:endParaRPr lang="en-US" sz="4000" b="0" strike="noStrike" spc="-1">
              <a:solidFill>
                <a:srgbClr val="333333"/>
              </a:solidFill>
              <a:latin typeface="Arial"/>
            </a:endParaRPr>
          </a:p>
        </p:txBody>
      </p:sp>
      <p:sp>
        <p:nvSpPr>
          <p:cNvPr id="782" name="TextBox 781"/>
          <p:cNvSpPr txBox="1"/>
          <p:nvPr/>
        </p:nvSpPr>
        <p:spPr>
          <a:xfrm>
            <a:off x="609480" y="1558800"/>
            <a:ext cx="10972800" cy="476568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 24.1 ст.255 – пис</a:t>
            </a:r>
            <a:r>
              <a:rPr lang="ru-RU" sz="2400" b="0" strike="noStrike" spc="-1">
                <a:solidFill>
                  <a:srgbClr val="333333"/>
                </a:solidFill>
                <a:latin typeface="Arial"/>
              </a:rPr>
              <a:t>ьмо МФ </a:t>
            </a:r>
            <a:r>
              <a:rPr lang="ru-RU" sz="2400" b="1" strike="noStrike" spc="-1">
                <a:solidFill>
                  <a:srgbClr val="333333"/>
                </a:solidFill>
                <a:latin typeface="Arial"/>
              </a:rPr>
              <a:t>от 23 января 2019 г. N 03-03-06/1/3365 - </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составе расходов на оплату труда налогоплательщик-работодатель вправе учитывать расходы на возмещение затрат работников по уплате процентов по займам (кредитам) на приобретение и (или) строительство жилого помещения  в размере, не превышающем </a:t>
            </a:r>
            <a:r>
              <a:rPr lang="ru-RU" sz="2400" b="1" strike="noStrike" spc="-1">
                <a:solidFill>
                  <a:srgbClr val="333333"/>
                </a:solidFill>
                <a:latin typeface="Arial"/>
              </a:rPr>
              <a:t>3 процентов </a:t>
            </a:r>
            <a:r>
              <a:rPr lang="ru-RU" sz="2400" b="0" strike="noStrike" spc="-1">
                <a:solidFill>
                  <a:srgbClr val="333333"/>
                </a:solidFill>
                <a:latin typeface="Arial"/>
              </a:rPr>
              <a:t>суммы расходов на оплату труда.</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Суммы, выплачиваемые организациями своим работникам на возмещение затрат по уплате процентов по займам (кредитам) на приобретение и (или) строительство жилого помещения, включаемые в состав расходов, учитываемых при определении налоговой базы по налогу на прибыль организаций, согласно п.40 ст.217 НК РФ, не подлежат обложению налогом на доходы физических лиц.</a:t>
            </a:r>
            <a:endParaRPr lang="en-US" sz="2400" b="0" strike="noStrike" spc="-1">
              <a:solidFill>
                <a:srgbClr val="333333"/>
              </a:solidFill>
              <a:latin typeface="Arial"/>
            </a:endParaRPr>
          </a:p>
          <a:p>
            <a:pPr marL="257400" indent="-257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p:txBody>
      </p:sp>
      <p:sp>
        <p:nvSpPr>
          <p:cNvPr id="783"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2B90C74-760D-4AB5-88D1-F782FDF835C1}" type="slidenum">
              <a:rPr lang="ru-RU" sz="1800" b="0" strike="noStrike" spc="-1">
                <a:solidFill>
                  <a:srgbClr val="333333"/>
                </a:solidFill>
                <a:latin typeface="Arial"/>
              </a:rPr>
              <a:t>295</a:t>
            </a:fld>
            <a:endParaRPr lang="en-US" sz="1800" b="0" strike="noStrike" spc="-1">
              <a:solidFill>
                <a:srgbClr val="333333"/>
              </a:solidFill>
              <a:latin typeface="Arial"/>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p:cNvSpPr>
          <p:nvPr>
            <p:ph type="title"/>
          </p:nvPr>
        </p:nvSpPr>
        <p:spPr>
          <a:xfrm>
            <a:off x="59040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Расходы на оплату труда</a:t>
            </a:r>
            <a:endParaRPr lang="en-US" sz="2600" b="0" strike="noStrike" spc="-1">
              <a:solidFill>
                <a:srgbClr val="333333"/>
              </a:solidFill>
              <a:latin typeface="Arial"/>
            </a:endParaRPr>
          </a:p>
        </p:txBody>
      </p:sp>
      <p:sp>
        <p:nvSpPr>
          <p:cNvPr id="785" name="TextBox 784"/>
          <p:cNvSpPr txBox="1"/>
          <p:nvPr/>
        </p:nvSpPr>
        <p:spPr>
          <a:xfrm>
            <a:off x="203040" y="1001880"/>
            <a:ext cx="11831760" cy="4389120"/>
          </a:xfrm>
          <a:prstGeom prst="rect">
            <a:avLst/>
          </a:prstGeom>
          <a:noFill/>
          <a:ln w="0">
            <a:noFill/>
          </a:ln>
        </p:spPr>
        <p:txBody>
          <a:bodyPr lIns="90000" tIns="46800" rIns="90000" bIns="46800" anchor="t">
            <a:normAutofit fontScale="88000"/>
          </a:bodyPr>
          <a:lstStyle/>
          <a:p>
            <a:pPr marL="228960" indent="-228960"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Путевки для лечения с 2022 года. </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П.24.2 ст. 255 НК - работодатель сможет учитывать в расходах по налогу на прибыль затраты на санаторно-курортное лечение, даже если:</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договор заключили напрямую с санаторием, а не через туроператора или турагента;</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работодатель компенсирует затраты работникам, их супругам, родителям и детям.</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2021г. договор должен заключать  работодатель с туроператором или турагентом. По турпутевкам это условие сохранили.</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П.9 ст. 217 НК - компенсация стоимости путевки не станет облагается НДФЛ, даже если расходы на нее учтут при расчете налога на прибыль. Так можно будет сделать только один раз в год.</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Уточнили, что не облагается НДФЛ компенсация путевок для детей до 18 лет, а также студентов-очников до 24 лет.  В 2021г. был возрастной лимит - до 16 лет.</a:t>
            </a:r>
            <a:endParaRPr lang="en-US" sz="2400" b="0" strike="noStrike" spc="-1">
              <a:solidFill>
                <a:srgbClr val="333333"/>
              </a:solidFill>
              <a:latin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Компенсацию за использование личного имущества суд признал скрытой формой зарплаты</a:t>
            </a:r>
            <a:endParaRPr lang="en-US" sz="2800" b="0" strike="noStrike" spc="-1">
              <a:solidFill>
                <a:srgbClr val="333333"/>
              </a:solidFill>
              <a:latin typeface="Arial"/>
            </a:endParaRPr>
          </a:p>
        </p:txBody>
      </p:sp>
      <p:sp>
        <p:nvSpPr>
          <p:cNvPr id="787" name="TextBox 786"/>
          <p:cNvSpPr txBox="1"/>
          <p:nvPr/>
        </p:nvSpPr>
        <p:spPr>
          <a:xfrm>
            <a:off x="609480" y="1528560"/>
            <a:ext cx="10972800" cy="479556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ПО от 12.10.2023 №А06-461/2022 - п</a:t>
            </a:r>
            <a:r>
              <a:rPr lang="ru-RU" sz="2400" b="0" strike="noStrike" spc="-1">
                <a:solidFill>
                  <a:srgbClr val="333333"/>
                </a:solidFill>
                <a:latin typeface="Arial"/>
              </a:rPr>
              <a:t>о положению об оплате труда и трудовым договорам организация выплачивала работникам компенсацию за использование личного имущества. В базу по взносам выплаты не включали. Инспекция посчитала, что компенсация – скрытая форма оплаты труда, ее облагают взносами.</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Суд  согласился:</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размер компенсации  не зависел от числа используемого имущества и во много раз превышал его цену;</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документы, которые подтверждали бы право собственности работников на это имущество, при проверке не представили;</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выплаты не являлись компенсационными, они зависели  от результата труда. По трудовому договору размер компенсации  считали так же, как и размер сдельной зарплаты.</a:t>
            </a:r>
            <a:endParaRPr lang="en-US" sz="24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8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A0ECE55-AE83-41DA-81CE-C4ADF00AC9DB}" type="slidenum">
              <a:rPr lang="ru-RU" sz="1800" b="0" strike="noStrike" spc="-1">
                <a:solidFill>
                  <a:srgbClr val="333333"/>
                </a:solidFill>
                <a:latin typeface="Arial"/>
              </a:rPr>
              <a:t>297</a:t>
            </a:fld>
            <a:endParaRPr lang="en-US" sz="1800" b="0" strike="noStrike" spc="-1">
              <a:solidFill>
                <a:srgbClr val="333333"/>
              </a:solidFill>
              <a:latin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PlaceHolder 1"/>
          <p:cNvSpPr>
            <a:spLocks noGrp="1"/>
          </p:cNvSpPr>
          <p:nvPr>
            <p:ph type="title"/>
          </p:nvPr>
        </p:nvSpPr>
        <p:spPr>
          <a:xfrm>
            <a:off x="609480" y="704520"/>
            <a:ext cx="10972800" cy="3747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Премии к праздникам</a:t>
            </a:r>
            <a:endParaRPr lang="en-US" sz="3600" b="0" strike="noStrike" spc="-1">
              <a:solidFill>
                <a:srgbClr val="333333"/>
              </a:solidFill>
              <a:latin typeface="Arial"/>
            </a:endParaRPr>
          </a:p>
        </p:txBody>
      </p:sp>
      <p:sp>
        <p:nvSpPr>
          <p:cNvPr id="790" name="TextBox 789"/>
          <p:cNvSpPr txBox="1"/>
          <p:nvPr/>
        </p:nvSpPr>
        <p:spPr>
          <a:xfrm>
            <a:off x="609480" y="1393920"/>
            <a:ext cx="10972800" cy="493056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 252 НК </a:t>
            </a:r>
            <a:r>
              <a:rPr lang="ru-RU" sz="2000" b="0" strike="noStrike" spc="-1">
                <a:solidFill>
                  <a:srgbClr val="333333"/>
                </a:solidFill>
                <a:latin typeface="Arial"/>
              </a:rPr>
              <a:t>- расходами признают обоснованные и документально подтвержденные затраты при условии, что они направлены на получение доходов. Выплата премиальных обусловлена юбилеем организации ( 23 февраля, 8 марта….)  и не связана с режимом труда, производственными результатами сотрудников и фактически является материальной помощью. Следовательно, такие премии не относятся к расходам на оплату труда, значит, их нельзя учесть в базе по налогу на прибыль- </a:t>
            </a:r>
            <a:r>
              <a:rPr lang="ru-RU" sz="2000" b="1" strike="noStrike" spc="-1">
                <a:solidFill>
                  <a:srgbClr val="333333"/>
                </a:solidFill>
                <a:latin typeface="Arial"/>
              </a:rPr>
              <a:t>письмо МФ от 24.01.2023 №03-03-06/2/4937.</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Противоположная ситуация, если выплата премий предусмотрена трудовым и (или) коллективным договором и зависит от результативности, стажа и должности работников, она относится к стимулирующим. Такие премиальные можно учесть в расходах - </a:t>
            </a:r>
            <a:r>
              <a:rPr lang="ru-RU" sz="2000" b="1" strike="noStrike" spc="-1">
                <a:solidFill>
                  <a:srgbClr val="333333"/>
                </a:solidFill>
                <a:latin typeface="Arial"/>
              </a:rPr>
              <a:t>письмо МФ от 18.05.2021 №03-03-07/37571</a:t>
            </a:r>
            <a:r>
              <a:rPr lang="ru-RU" sz="2000" b="0" strike="noStrike" spc="-1">
                <a:solidFill>
                  <a:srgbClr val="333333"/>
                </a:solidFill>
                <a:latin typeface="Arial"/>
              </a:rPr>
              <a:t>.</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Премии к праздникам</a:t>
            </a:r>
            <a:r>
              <a:rPr lang="ru-RU" sz="2000" b="0" strike="noStrike" spc="-1">
                <a:solidFill>
                  <a:srgbClr val="333333"/>
                </a:solidFill>
                <a:latin typeface="Arial"/>
              </a:rPr>
              <a:t> — это разовые выплаты, которые не связаны с трудовой деятельностью работников, не направлены на увеличение доходов и рост прибыли организации. Такие выплаты не имеют экономического обоснования и  их нельзя учесть при расчете налога на прибыль. При этом расходы на выплату материальной помощи не учитываются в уменьшение налоговой базы -  </a:t>
            </a:r>
            <a:r>
              <a:rPr lang="ru-RU" sz="2000" b="1" strike="noStrike" spc="-1">
                <a:solidFill>
                  <a:srgbClr val="333333"/>
                </a:solidFill>
                <a:latin typeface="Arial"/>
              </a:rPr>
              <a:t>п. 23 ст. 270 НК.</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Переквалификацию договоров с ИП в трудовые и начисление по ним  взносов и НДФЛ суд счел правомерным</a:t>
            </a:r>
            <a:br>
              <a:rPr sz="2800"/>
            </a:br>
            <a:endParaRPr lang="en-US" sz="2400" b="0" strike="noStrike" spc="-1">
              <a:solidFill>
                <a:srgbClr val="333333"/>
              </a:solidFill>
              <a:latin typeface="Arial"/>
            </a:endParaRPr>
          </a:p>
        </p:txBody>
      </p:sp>
      <p:sp>
        <p:nvSpPr>
          <p:cNvPr id="792" name="TextBox 791"/>
          <p:cNvSpPr txBox="1"/>
          <p:nvPr/>
        </p:nvSpPr>
        <p:spPr>
          <a:xfrm>
            <a:off x="571320" y="1856880"/>
            <a:ext cx="11010600" cy="44672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УО от 21.09.2023 №А50-18162/2022 - </a:t>
            </a:r>
            <a:r>
              <a:rPr lang="ru-RU" sz="2000" b="0" strike="noStrike" spc="-1">
                <a:solidFill>
                  <a:srgbClr val="333333"/>
                </a:solidFill>
                <a:latin typeface="Arial"/>
              </a:rPr>
              <a:t>организация заключила ГПД с предпринимателями. Налоговики посчитали, что заключение договоров фиктивное: та хотела уклониться от уплаты НДФЛ и взносов. Они переквалифицировали гражданско-правовые отношения в трудовые, доначислили взносы и предложили удержать и перечислить налог.  Суд действия инспекции одобрил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договоры имели  природу срочных трудовых. В них не указали характеристики работ и конкретный результат;</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исполнители выполняли работу лично (договоры не предусматривали привлечение третьих лиц и делегирование полномочий);</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срок выполнения работ совпадал со сроком действия договора;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оплата не зависела от объема работ;</a:t>
            </a:r>
            <a:endParaRPr lang="en-US" sz="2000" b="0" strike="noStrike" spc="-1">
              <a:solidFill>
                <a:srgbClr val="333333"/>
              </a:solidFill>
              <a:latin typeface="Arial"/>
            </a:endParaRPr>
          </a:p>
        </p:txBody>
      </p:sp>
      <p:sp>
        <p:nvSpPr>
          <p:cNvPr id="793"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B236E7C-9A9C-475C-BE31-D493914F22D4}" type="slidenum">
              <a:rPr lang="ru-RU" sz="1800" b="0" strike="noStrike" spc="-1">
                <a:solidFill>
                  <a:srgbClr val="333333"/>
                </a:solidFill>
                <a:latin typeface="Arial"/>
              </a:rPr>
              <a:t>299</a:t>
            </a:fld>
            <a:endParaRPr lang="en-US" sz="1800" b="0" strike="noStrike" spc="-1">
              <a:solidFill>
                <a:srgbClr val="333333"/>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571320" y="704880"/>
            <a:ext cx="11010600" cy="652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Особые полномочия Правительства РФ</a:t>
            </a:r>
            <a:endParaRPr lang="en-US" sz="3600" b="0" strike="noStrike" spc="-1">
              <a:solidFill>
                <a:srgbClr val="333333"/>
              </a:solidFill>
              <a:latin typeface="Arial"/>
            </a:endParaRPr>
          </a:p>
        </p:txBody>
      </p:sp>
      <p:sp>
        <p:nvSpPr>
          <p:cNvPr id="169" name="TextBox 168"/>
          <p:cNvSpPr txBox="1"/>
          <p:nvPr/>
        </p:nvSpPr>
        <p:spPr>
          <a:xfrm>
            <a:off x="571320" y="1357200"/>
            <a:ext cx="11010600" cy="49672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Правительство РФ в соответствии с предоставленными полномочиями вправе издавать нормативные правовые акты, предусматривающие:</a:t>
            </a:r>
            <a:endParaRPr lang="en-US" sz="18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  1.приостановление, отмену или перенос на более поздний срок мероприятий налогового контроля, в том числе проверок полноты исчисления и уплаты налогов в связи с совершением сделок между взаимозависимыми лицами, а также приостановление течения сроков проверок;</a:t>
            </a:r>
            <a:endParaRPr lang="en-US" sz="18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  2.продление установленных НК РФ сроков уплаты налогов (авансовых платежей по налогам), сборов, страховых взносов;</a:t>
            </a:r>
            <a:endParaRPr lang="en-US" sz="18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  3.продление установленных субъектами РФ сроков уплаты авансовых платежей по транспортному налогу, налогу на имущество организаций и земельному налогу;</a:t>
            </a:r>
            <a:endParaRPr lang="en-US" sz="18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   4. продление сроков представления в налоговые органы налоговых деклараций (расчетов), бухгалтерской (финансовой) отчетности и (или) иных документов (сведений);</a:t>
            </a:r>
            <a:endParaRPr lang="en-US" sz="18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    5.продление сроков направления и исполнения требований об уплате налогов, сборов, страховых взносов, пеней, штрафов, процентов, а также сроков принятия решений об их взыскании;</a:t>
            </a:r>
            <a:endParaRPr lang="en-US" sz="18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dirty="0">
              <a:solidFill>
                <a:srgbClr val="333333"/>
              </a:solidFill>
              <a:latin typeface="Arial"/>
            </a:endParaRPr>
          </a:p>
        </p:txBody>
      </p:sp>
      <p:sp>
        <p:nvSpPr>
          <p:cNvPr id="17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D4A7D2F-C1B9-47C2-AF82-F7A4D14D3967}" type="slidenum">
              <a:rPr lang="ru-RU" sz="1800" b="0" strike="noStrike" spc="-1">
                <a:solidFill>
                  <a:srgbClr val="333333"/>
                </a:solidFill>
                <a:latin typeface="Arial"/>
              </a:rPr>
              <a:t>3</a:t>
            </a:fld>
            <a:endParaRPr lang="en-US" sz="1800" b="0" strike="noStrike" spc="-1">
              <a:solidFill>
                <a:srgbClr val="333333"/>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003274"/>
                </a:solidFill>
                <a:latin typeface="Arial"/>
              </a:rPr>
              <a:t>Порядок и условия предоставления отсрочки или рассрочки (ст. 64 НК РФ)</a:t>
            </a:r>
            <a:endParaRPr lang="en-US" sz="3600" b="0" strike="noStrike" spc="-1" dirty="0">
              <a:solidFill>
                <a:srgbClr val="333333"/>
              </a:solidFill>
              <a:latin typeface="Arial"/>
            </a:endParaRPr>
          </a:p>
        </p:txBody>
      </p:sp>
      <p:sp>
        <p:nvSpPr>
          <p:cNvPr id="227" name="TextBox 22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Срок, на который предоставляют отсрочку или рассрочку, ограничен:</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не более одного года –для отсрочек;</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не более трех лет –для рассрочек.</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В зависимости от ситуации срок начинал течь с одной из следующих дат:</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с даты решения уполномоченного органа о предоставлении отсрочки (рассрочки) –если оно принято в отношении задолженности;</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с установленного срока уплаты налога (страхового взноса) –в отношении налогов (страховых взносов), срок уплаты которых не наступил на день принятия уполномоченным органом решения об отсрочке (рассрочке).</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С 8 августа 2024 года срок</a:t>
            </a:r>
            <a:r>
              <a:rPr lang="ru-RU" sz="2000" b="0" strike="noStrike" spc="-1" dirty="0">
                <a:solidFill>
                  <a:srgbClr val="333333"/>
                </a:solidFill>
                <a:latin typeface="Arial"/>
              </a:rPr>
              <a:t>, на который предоставляется отсрочка или рассрочка, начинает исчисляться в случае вступления в силу соответствующего решения налогового органа. </a:t>
            </a:r>
            <a:endParaRPr lang="en-US" sz="2000" b="0" strike="noStrike" spc="-1" dirty="0">
              <a:solidFill>
                <a:srgbClr val="333333"/>
              </a:solidFill>
              <a:latin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Постановление АС УО от 21.09.2023 №А50-18162/2022</a:t>
            </a:r>
            <a:endParaRPr lang="en-US" sz="4000" b="0" strike="noStrike" spc="-1">
              <a:solidFill>
                <a:srgbClr val="333333"/>
              </a:solidFill>
              <a:latin typeface="Arial"/>
            </a:endParaRPr>
          </a:p>
        </p:txBody>
      </p:sp>
      <p:sp>
        <p:nvSpPr>
          <p:cNvPr id="795" name="TextBox 79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ИП подчинялись  внутреннему трудовому распорядку;</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ежемесячных актах наименования и объема работ не было;</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порядок формирования цены и определения стоимости работ не устанавливали;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организация предоставляла  ИП рабочие места, средства производства, обеспечивала прохождение ими медосмотров, выдавала под отчет деньги на покупку ТМЦ и оплату командировок;</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услуги и имущество предоставляли  безвозмездно;</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ИП не несли расходы на предпринимательскую деятельность;</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до регистрации ИП физлица работали  в организации.</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796"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6B27EC5-6334-42E0-BDFA-9CC6B1A337C8}" type="slidenum">
              <a:rPr lang="ru-RU" sz="1800" b="0" strike="noStrike" spc="-1">
                <a:solidFill>
                  <a:srgbClr val="333333"/>
                </a:solidFill>
                <a:latin typeface="Arial"/>
              </a:rPr>
              <a:t>300</a:t>
            </a:fld>
            <a:endParaRPr lang="en-US" sz="1800" b="0" strike="noStrike" spc="-1">
              <a:solidFill>
                <a:srgbClr val="333333"/>
              </a:solidFill>
              <a:latin typeface="Arial"/>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Налоговики доказали полное рабочее время с помощью путевых листов, журналов учета техосмотра и учета продукции</a:t>
            </a:r>
            <a:br>
              <a:rPr sz="2800"/>
            </a:br>
            <a:endParaRPr lang="en-US" sz="2800" b="0" strike="noStrike" spc="-1">
              <a:solidFill>
                <a:srgbClr val="333333"/>
              </a:solidFill>
              <a:latin typeface="Arial"/>
            </a:endParaRPr>
          </a:p>
        </p:txBody>
      </p:sp>
      <p:sp>
        <p:nvSpPr>
          <p:cNvPr id="798" name="TextBox 797"/>
          <p:cNvSpPr txBox="1"/>
          <p:nvPr/>
        </p:nvSpPr>
        <p:spPr>
          <a:xfrm>
            <a:off x="609480" y="1934640"/>
            <a:ext cx="10972800" cy="4389480"/>
          </a:xfrm>
          <a:prstGeom prst="rect">
            <a:avLst/>
          </a:prstGeom>
          <a:noFill/>
          <a:ln w="0">
            <a:noFill/>
          </a:ln>
        </p:spPr>
        <p:txBody>
          <a:bodyPr lIns="90000" tIns="46800" rIns="90000" bIns="46800" anchor="t">
            <a:normAutofit fontScale="93000"/>
          </a:bodyPr>
          <a:lstStyle/>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Решение АС Краснодарского края от 29.12.2023 №А32-64601/2022 </a:t>
            </a:r>
            <a:r>
              <a:rPr lang="ru-RU" sz="2000" b="0" strike="noStrike" spc="-1">
                <a:solidFill>
                  <a:srgbClr val="333333"/>
                </a:solidFill>
                <a:latin typeface="Arial"/>
              </a:rPr>
              <a:t>- налоговики провели выездную проверку и доначислили компании 94 млн руб. страховых взносов и 3 млн руб. штрафа за их неуплату, а также 14 млн пеней по НДФЛ. Организация оспорила это решение. Она указала, что работники получают 0,5 МРОТ, так как трудятся неполный рабочий день.</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Налоговики проанализировали авансовые отчеты, путевые листы, журналы учета ежедневных предрейсовых и послерейсовых технических осмотров, журналы учета продукции. Они пришли к выводу, что рабочий день длился не менее восьми рабочих часов, а производственный процесс шел непрерывно.</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Инспекторы учли показания работников о выдаче зарплаты из кассы, отрицательные отзывы на работодателя в интернете, высокие заработки сотрудников по данным 2-НДФЛ на прежних местах работы. Кроме того, инспекторы обнаружили несоответствие зарплаты, указанной в вакансиях компании, официальным выплатам и решили, что организация уклонялась от уплаты взносов. Судьи посчитали факт нарушения доказанным, а доначисления – законными. </a:t>
            </a:r>
            <a:br>
              <a:rPr sz="2000"/>
            </a:br>
            <a:r>
              <a:rPr lang="ru-RU" sz="2000" b="0" strike="noStrike" spc="-1">
                <a:solidFill>
                  <a:srgbClr val="333333"/>
                </a:solidFill>
                <a:latin typeface="Arial"/>
              </a:rPr>
              <a:t> </a:t>
            </a:r>
            <a:endParaRPr lang="en-US" sz="2000" b="0" strike="noStrike" spc="-1">
              <a:solidFill>
                <a:srgbClr val="333333"/>
              </a:solidFill>
              <a:latin typeface="Arial"/>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Компенсация за личное авто</a:t>
            </a:r>
            <a:endParaRPr lang="en-US" sz="3600" b="0" strike="noStrike" spc="-1">
              <a:solidFill>
                <a:srgbClr val="333333"/>
              </a:solidFill>
              <a:latin typeface="Arial"/>
            </a:endParaRPr>
          </a:p>
        </p:txBody>
      </p:sp>
      <p:sp>
        <p:nvSpPr>
          <p:cNvPr id="800" name="TextBox 79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от 03.04.2024 №417 </a:t>
            </a:r>
            <a:r>
              <a:rPr lang="ru-RU" sz="2400" b="0" strike="noStrike" spc="-1">
                <a:solidFill>
                  <a:srgbClr val="333333"/>
                </a:solidFill>
                <a:latin typeface="Arial"/>
              </a:rPr>
              <a:t>- компенсацию за личное авто увеличили в 2 раза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Размер компенсации за использование личного автомобиля сотрудников в служебных целях теперь составляет 2400 рублей.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Новые нормы действуют задним числом – с 1 января 2024 года.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Письма  Минфина от 29.06.2023 №03-03-06/2/90502, от 27.01.2023 №03-03-06/1/6339 - в норму входит абсолютно все – износ, горюче-смазочные материалы, ремонт.</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3100"/>
            </a:br>
            <a:endParaRPr lang="en-US" sz="31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Компенсация за личное авто</a:t>
            </a:r>
            <a:endParaRPr lang="en-US" sz="4000" b="0" strike="noStrike" spc="-1">
              <a:solidFill>
                <a:srgbClr val="333333"/>
              </a:solidFill>
              <a:latin typeface="Arial"/>
            </a:endParaRPr>
          </a:p>
        </p:txBody>
      </p:sp>
      <p:graphicFrame>
        <p:nvGraphicFramePr>
          <p:cNvPr id="802" name="Таблица 801"/>
          <p:cNvGraphicFramePr/>
          <p:nvPr/>
        </p:nvGraphicFramePr>
        <p:xfrm>
          <a:off x="609480" y="1328760"/>
          <a:ext cx="10972800" cy="5213160"/>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092240">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FFFFFF"/>
                          </a:solidFill>
                          <a:latin typeface="Calibri"/>
                          <a:ea typeface="Times New Roman"/>
                        </a:rPr>
                        <a:t>Транспортное средство</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FFFFFF"/>
                          </a:solidFill>
                          <a:latin typeface="Calibri"/>
                          <a:ea typeface="Times New Roman"/>
                        </a:rPr>
                        <a:t>Было</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FFFFFF"/>
                          </a:solidFill>
                          <a:latin typeface="Calibri"/>
                          <a:ea typeface="Times New Roman"/>
                        </a:rPr>
                        <a:t>Стало</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40796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Легковое авто с объемом двигателя до 2000 куб. см</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1200</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2400</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40832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Легковое авто с объемом двигателя свыше 2000 куб. см</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1500</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3000</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30464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Мотоциклы</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600</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Calibri"/>
                          <a:ea typeface="Times New Roman"/>
                        </a:rPr>
                        <a:t>1200</a:t>
                      </a:r>
                      <a:endParaRPr lang="en-US" sz="2800" b="0" strike="noStrike" spc="-1">
                        <a:solidFill>
                          <a:srgbClr val="333333"/>
                        </a:solidFill>
                        <a:latin typeface="Arial"/>
                      </a:endParaRPr>
                    </a:p>
                  </a:txBody>
                  <a:tcPr marL="9360" marR="936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PlaceHolder 1"/>
          <p:cNvSpPr>
            <a:spLocks noGrp="1"/>
          </p:cNvSpPr>
          <p:nvPr>
            <p:ph type="title"/>
          </p:nvPr>
        </p:nvSpPr>
        <p:spPr>
          <a:xfrm>
            <a:off x="60948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Командировочные расходы </a:t>
            </a:r>
            <a:endParaRPr lang="en-US" sz="2600" b="0" strike="noStrike" spc="-1">
              <a:solidFill>
                <a:srgbClr val="333333"/>
              </a:solidFill>
              <a:latin typeface="Arial"/>
            </a:endParaRPr>
          </a:p>
        </p:txBody>
      </p:sp>
      <p:sp>
        <p:nvSpPr>
          <p:cNvPr id="804" name="TextBox 803"/>
          <p:cNvSpPr txBox="1"/>
          <p:nvPr/>
        </p:nvSpPr>
        <p:spPr>
          <a:xfrm>
            <a:off x="461880" y="1122120"/>
            <a:ext cx="11444400" cy="4389480"/>
          </a:xfrm>
          <a:prstGeom prst="rect">
            <a:avLst/>
          </a:prstGeom>
          <a:noFill/>
          <a:ln w="0">
            <a:noFill/>
          </a:ln>
        </p:spPr>
        <p:txBody>
          <a:bodyPr lIns="90000" tIns="46800" rIns="90000" bIns="46800" anchor="t">
            <a:normAutofit fontScale="86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ТК РФ </a:t>
            </a:r>
            <a:r>
              <a:rPr lang="ru-RU" sz="2400" b="0" strike="noStrike" spc="-1">
                <a:solidFill>
                  <a:srgbClr val="333333"/>
                </a:solidFill>
                <a:latin typeface="Arial"/>
              </a:rPr>
              <a:t>– статьи 166, 167,168.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от  13 октября 2008 г. N 749.</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НК РФ-  </a:t>
            </a:r>
            <a:r>
              <a:rPr lang="ru-RU" sz="2400" b="0" strike="noStrike" spc="-1">
                <a:solidFill>
                  <a:srgbClr val="333333"/>
                </a:solidFill>
                <a:latin typeface="Arial"/>
              </a:rPr>
              <a:t>п.1 ст. 217 , пп. 12 п.1 ст.264, ст.422.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Роструда  от 24 января 2020 г. N ПГ/37458-6-1 - </a:t>
            </a:r>
            <a:r>
              <a:rPr lang="ru-RU" sz="2400" b="0" strike="noStrike" spc="-1">
                <a:solidFill>
                  <a:srgbClr val="333333"/>
                </a:solidFill>
                <a:latin typeface="Arial"/>
              </a:rPr>
              <a:t>поездка дистанционного работника в головной офис работодателя является служебной командировкой.</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Письма МФ от 26 сентября 2019 г. N 03-03-06/1/74132, от 20 сентября 2019 г. N 03-03-06/1/72532 - </a:t>
            </a:r>
            <a:r>
              <a:rPr lang="ru-RU" sz="2400" b="0" strike="noStrike" spc="-1">
                <a:solidFill>
                  <a:srgbClr val="333333"/>
                </a:solidFill>
                <a:latin typeface="Arial"/>
              </a:rPr>
              <a:t>нарушение гостиницей соответствующих норм отраслевого законодательства РФ само по себе не свидетельствует об отсутствии расходов налогоплательщика.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Минтруда от 9 июля 2019 г. N 14-2/В-527 - </a:t>
            </a:r>
            <a:r>
              <a:rPr lang="ru-RU" sz="2400" b="0" strike="noStrike" spc="-1">
                <a:solidFill>
                  <a:srgbClr val="333333"/>
                </a:solidFill>
                <a:latin typeface="Arial"/>
              </a:rPr>
              <a:t>привлечение к работе в период командировки ввиду необходимости в выходные или праздничные дни оплачивается в соответствии со ст.153ТК (регулирует оплату труда работника в выходные или нерабочие праздничные дни).</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PlaceHolder 1"/>
          <p:cNvSpPr>
            <a:spLocks noGrp="1"/>
          </p:cNvSpPr>
          <p:nvPr>
            <p:ph type="title"/>
          </p:nvPr>
        </p:nvSpPr>
        <p:spPr>
          <a:xfrm>
            <a:off x="60948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Безотчетные суммы и командировочные расходы  в ДНР, ЛНР… </a:t>
            </a:r>
            <a:endParaRPr lang="en-US" sz="2600" b="0" strike="noStrike" spc="-1">
              <a:solidFill>
                <a:srgbClr val="333333"/>
              </a:solidFill>
              <a:latin typeface="Arial"/>
            </a:endParaRPr>
          </a:p>
        </p:txBody>
      </p:sp>
      <p:sp>
        <p:nvSpPr>
          <p:cNvPr id="806" name="TextBox 805"/>
          <p:cNvSpPr txBox="1"/>
          <p:nvPr/>
        </p:nvSpPr>
        <p:spPr>
          <a:xfrm>
            <a:off x="609480" y="142200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Безотчетные суммы не облагаются НДФЛ и взносами в размере не </a:t>
            </a:r>
            <a:r>
              <a:rPr lang="ru-RU" sz="2000" b="1" strike="noStrike" spc="-1">
                <a:solidFill>
                  <a:srgbClr val="333333"/>
                </a:solidFill>
                <a:latin typeface="Arial"/>
              </a:rPr>
              <a:t>более 700 рублей </a:t>
            </a:r>
            <a:r>
              <a:rPr lang="ru-RU" sz="2000" b="0" strike="noStrike" spc="-1">
                <a:solidFill>
                  <a:srgbClr val="333333"/>
                </a:solidFill>
                <a:latin typeface="Arial"/>
              </a:rPr>
              <a:t>за каждый день нахождения в такой командировке – п.10 и 37 ст.2 , п.2 ст. 3 Закона от 21.11.2022 № 443-ФЗ.</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Безотчетные суммы </a:t>
            </a:r>
            <a:r>
              <a:rPr lang="ru-RU" sz="2000" b="1" strike="noStrike" spc="-1">
                <a:solidFill>
                  <a:srgbClr val="333333"/>
                </a:solidFill>
                <a:latin typeface="Arial"/>
              </a:rPr>
              <a:t>в пределах 700 руб</a:t>
            </a:r>
            <a:r>
              <a:rPr lang="ru-RU" sz="2000" b="0" strike="noStrike" spc="-1">
                <a:solidFill>
                  <a:srgbClr val="333333"/>
                </a:solidFill>
                <a:latin typeface="Arial"/>
              </a:rPr>
              <a:t>. за каждый день в командировке можно учесть в расходах при расчете налога на прибыль, ЕСХН, УСН – пункты 14, 20, 32 статьи 2 Закона от 21.11.2022 № 443-ФЗ.</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Изменения в НК по безотчетным суммам действуют задним числом – с </a:t>
            </a:r>
            <a:r>
              <a:rPr lang="ru-RU" sz="2000" b="1" strike="noStrike" spc="-1">
                <a:solidFill>
                  <a:srgbClr val="333333"/>
                </a:solidFill>
                <a:latin typeface="Arial"/>
              </a:rPr>
              <a:t>1 января 2022 года </a:t>
            </a:r>
            <a:r>
              <a:rPr lang="ru-RU" sz="2000" b="0" strike="noStrike" spc="-1">
                <a:solidFill>
                  <a:srgbClr val="333333"/>
                </a:solidFill>
                <a:latin typeface="Arial"/>
              </a:rPr>
              <a:t>– п.7 и п.11  статьи 14 Закона от 21.11.2022 </a:t>
            </a:r>
            <a:r>
              <a:rPr lang="ru-RU" sz="2000" b="1" strike="noStrike" spc="-1">
                <a:solidFill>
                  <a:srgbClr val="333333"/>
                </a:solidFill>
                <a:latin typeface="Arial"/>
              </a:rPr>
              <a:t>№ 443-ФЗ. </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30 сентября 2022г. сумма составляет </a:t>
            </a:r>
            <a:r>
              <a:rPr lang="ru-RU" sz="2000" b="1" strike="noStrike" spc="-1">
                <a:solidFill>
                  <a:srgbClr val="333333"/>
                </a:solidFill>
                <a:latin typeface="Arial"/>
              </a:rPr>
              <a:t>8480 руб</a:t>
            </a:r>
            <a:r>
              <a:rPr lang="ru-RU" sz="2000" b="0" strike="noStrike" spc="-1">
                <a:solidFill>
                  <a:srgbClr val="333333"/>
                </a:solidFill>
                <a:latin typeface="Arial"/>
              </a:rPr>
              <a:t>. – указ Президента от 17.10.2022 №752, постановление Правительства от 28.10.2022 №1915. </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Взносами суточные не облагаются в тех же суммах, как и НДФЛ – п.2 ст.422 НК. Следовательно, взносы на повышенные суточные тоже не нужно начислять. Для учета расходов при расчете налога на прибыль и УСН суточные не нормируют.</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PlaceHolder 1"/>
          <p:cNvSpPr>
            <a:spLocks noGrp="1"/>
          </p:cNvSpPr>
          <p:nvPr>
            <p:ph type="title"/>
          </p:nvPr>
        </p:nvSpPr>
        <p:spPr>
          <a:xfrm>
            <a:off x="344160" y="192240"/>
            <a:ext cx="8258040" cy="58104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Разъяснения Роструда</a:t>
            </a:r>
            <a:endParaRPr lang="en-US" sz="2600" b="0" strike="noStrike" spc="-1">
              <a:solidFill>
                <a:srgbClr val="333333"/>
              </a:solidFill>
              <a:latin typeface="Arial"/>
            </a:endParaRPr>
          </a:p>
        </p:txBody>
      </p:sp>
      <p:sp>
        <p:nvSpPr>
          <p:cNvPr id="808" name="TextBox 807"/>
          <p:cNvSpPr txBox="1"/>
          <p:nvPr/>
        </p:nvSpPr>
        <p:spPr>
          <a:xfrm>
            <a:off x="246240" y="773280"/>
            <a:ext cx="11774160" cy="503856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Выходные дни командированным в новые регионы оплачивают также, как и будни. </a:t>
            </a:r>
            <a:r>
              <a:rPr lang="ru-RU" sz="2200" b="0" strike="noStrike" spc="-1">
                <a:solidFill>
                  <a:srgbClr val="333333"/>
                </a:solidFill>
                <a:latin typeface="Arial"/>
              </a:rPr>
              <a:t>За дни командировки в ЛНР, ДНР, Херсонскую и Запорожскую области платят двойной средний разработок. Но за выходные дни начислять двойной на двойной (то есть, четверной) заработок не надо.</a:t>
            </a:r>
            <a:endParaRPr lang="en-US" sz="22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Работа в выходной день оплачивается в </a:t>
            </a:r>
            <a:r>
              <a:rPr lang="ru-RU" sz="2200" b="1" strike="noStrike" spc="-1">
                <a:solidFill>
                  <a:srgbClr val="333333"/>
                </a:solidFill>
                <a:latin typeface="Arial"/>
              </a:rPr>
              <a:t>двукратном размере</a:t>
            </a:r>
            <a:r>
              <a:rPr lang="ru-RU" sz="2200" b="0" strike="noStrike" spc="-1">
                <a:solidFill>
                  <a:srgbClr val="333333"/>
                </a:solidFill>
                <a:latin typeface="Arial"/>
              </a:rPr>
              <a:t>. Но в будни в командировке </a:t>
            </a:r>
            <a:r>
              <a:rPr lang="ru-RU" sz="2200" b="1" strike="noStrike" spc="-1">
                <a:solidFill>
                  <a:srgbClr val="333333"/>
                </a:solidFill>
                <a:latin typeface="Arial"/>
              </a:rPr>
              <a:t>уже платят двойной средний</a:t>
            </a:r>
            <a:r>
              <a:rPr lang="ru-RU" sz="2200" b="0" strike="noStrike" spc="-1">
                <a:solidFill>
                  <a:srgbClr val="333333"/>
                </a:solidFill>
                <a:latin typeface="Arial"/>
              </a:rPr>
              <a:t>. Такая норма заложена в постановлении правительства от 17.06.2022 № 1099. Но это не значит, что в выходные будет оплата в 4 СДЗ.</a:t>
            </a:r>
            <a:endParaRPr lang="en-US" sz="22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Дело в том, что оплата за работу в выходные дни производится не по средней зарплате (как командировка), а не менее чем в двойном размере исходя из оклада.</a:t>
            </a:r>
            <a:endParaRPr lang="en-US" sz="22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Согласно п. 5 положения о командировках, утвержденного постановлением Правительства от </a:t>
            </a:r>
            <a:r>
              <a:rPr lang="ru-RU" sz="2200" b="1" strike="noStrike" spc="-1">
                <a:solidFill>
                  <a:srgbClr val="333333"/>
                </a:solidFill>
                <a:latin typeface="Arial"/>
              </a:rPr>
              <a:t>13.10.2008 №</a:t>
            </a:r>
            <a:r>
              <a:rPr lang="ru-RU" sz="2200" b="0" strike="noStrike" spc="-1">
                <a:solidFill>
                  <a:srgbClr val="333333"/>
                </a:solidFill>
                <a:latin typeface="Arial"/>
              </a:rPr>
              <a:t> </a:t>
            </a:r>
            <a:r>
              <a:rPr lang="ru-RU" sz="2200" b="1" strike="noStrike" spc="-1">
                <a:solidFill>
                  <a:srgbClr val="333333"/>
                </a:solidFill>
                <a:latin typeface="Arial"/>
              </a:rPr>
              <a:t>749 </a:t>
            </a:r>
            <a:r>
              <a:rPr lang="ru-RU" sz="2200" b="0" strike="noStrike" spc="-1">
                <a:solidFill>
                  <a:srgbClr val="333333"/>
                </a:solidFill>
                <a:latin typeface="Arial"/>
              </a:rPr>
              <a:t>оплата труда работника в случае привлечения его к работе в выходные дни производится в соответствии с трудовым законодательством РФ.</a:t>
            </a:r>
            <a:endParaRPr lang="en-US" sz="22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То есть, ориентироваться надо на ч. 1 ст. 153 ТК РФ. По этой норме работа в выходной или нерабочий праздничный день оплачивается не менее чем в двойном размере.</a:t>
            </a:r>
            <a:endParaRPr lang="en-US" sz="22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Бумажные посадочные талоны больше не потребуются</a:t>
            </a:r>
            <a:br>
              <a:rPr sz="3200"/>
            </a:br>
            <a:endParaRPr lang="en-US" sz="3200" b="0" strike="noStrike" spc="-1">
              <a:solidFill>
                <a:srgbClr val="333333"/>
              </a:solidFill>
              <a:latin typeface="Arial"/>
            </a:endParaRPr>
          </a:p>
        </p:txBody>
      </p:sp>
      <p:sp>
        <p:nvSpPr>
          <p:cNvPr id="810" name="TextBox 809"/>
          <p:cNvSpPr txBox="1"/>
          <p:nvPr/>
        </p:nvSpPr>
        <p:spPr>
          <a:xfrm>
            <a:off x="609480" y="165060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09.01.2024 №03-03-05/217 - </a:t>
            </a:r>
            <a:r>
              <a:rPr lang="ru-RU" sz="2000" b="0" strike="noStrike" spc="-1">
                <a:solidFill>
                  <a:srgbClr val="333333"/>
                </a:solidFill>
                <a:latin typeface="Arial"/>
              </a:rPr>
              <a:t>с марта подтвердить факт перелета можно электронным посадочным талоном, причем без каких-либо отметок. Минтранс сообщил, что согласовал эту позицию с Минфином, сославшись на это письмо ведомства  (mintrans.gov.ru, новость от 13 марта).</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подтверждения факта перелета достаточно с электронным билетом представить электронный посадочный талон, который авиакомпания оформляет при онлайн-регистрации на рейс. Какие-либо отметки, как в печатном посадочном талоне, больше не требуются. А вскоре Минтранс должен утвердить единую типовую форму электронного посадочного талона для всех авиакомпаний. Это упростит работу бухгалтерии.</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Минфин не настаивает на том, что подтвердить расходы на перелет можно исключительно посадочным талоном со штампом. Компания вправе представить любые другие документы, которые прямо или косвенно подтверждают факт оказания услуги перевозчиком. А в НК нет исчерпывающего перечня таких документов – письмо МФ от 09.01.2024 №03-03-05/217. </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Представительские расходы</a:t>
            </a:r>
            <a:endParaRPr lang="en-US" sz="2600" b="0" strike="noStrike" spc="-1">
              <a:solidFill>
                <a:srgbClr val="333333"/>
              </a:solidFill>
              <a:latin typeface="Arial"/>
            </a:endParaRPr>
          </a:p>
        </p:txBody>
      </p:sp>
      <p:sp>
        <p:nvSpPr>
          <p:cNvPr id="812" name="TextBox 811"/>
          <p:cNvSpPr txBox="1"/>
          <p:nvPr/>
        </p:nvSpPr>
        <p:spPr>
          <a:xfrm>
            <a:off x="480960" y="1325160"/>
            <a:ext cx="1131408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22 января 2019 г. N 03-03-06/1/3120 - </a:t>
            </a:r>
            <a:r>
              <a:rPr lang="ru-RU" sz="2400" b="0" strike="noStrike" spc="-1">
                <a:solidFill>
                  <a:srgbClr val="333333"/>
                </a:solidFill>
                <a:latin typeface="Arial"/>
              </a:rPr>
              <a:t>конкретный состав расходов на проведение официального приема (завтрака, обеда или иного аналогичного мероприятия) положениями НК РФ не регламентирован. В связи с чем считаем, что в перечне продуктов питания, приобретаемых для проведения официального приема (завтрака, обеда или иного аналогичного мероприятия), могут присутствовать в том числе и </a:t>
            </a:r>
            <a:r>
              <a:rPr lang="ru-RU" sz="2400" b="1" strike="noStrike" spc="-1">
                <a:solidFill>
                  <a:srgbClr val="333333"/>
                </a:solidFill>
                <a:latin typeface="Arial"/>
              </a:rPr>
              <a:t>спиртные напитки.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5 июля 2019 г. N 03-03-06/1/49848 - </a:t>
            </a:r>
            <a:r>
              <a:rPr lang="ru-RU" sz="2400" b="0" strike="noStrike" spc="-1">
                <a:solidFill>
                  <a:srgbClr val="333333"/>
                </a:solidFill>
                <a:latin typeface="Arial"/>
              </a:rPr>
              <a:t>к представительским расходам также могут быть отнесены расходы на проведение переговоров </a:t>
            </a:r>
            <a:r>
              <a:rPr lang="ru-RU" sz="2400" b="1" strike="noStrike" spc="-1">
                <a:solidFill>
                  <a:srgbClr val="333333"/>
                </a:solidFill>
                <a:latin typeface="Arial"/>
              </a:rPr>
              <a:t>с физическими лицами</a:t>
            </a:r>
            <a:r>
              <a:rPr lang="ru-RU" sz="2400" b="0" strike="noStrike" spc="-1">
                <a:solidFill>
                  <a:srgbClr val="333333"/>
                </a:solidFill>
                <a:latin typeface="Arial"/>
              </a:rPr>
              <a:t>, являющимися как фактическими, так и потенциальными клиентами организации.</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PlaceHolder 1"/>
          <p:cNvSpPr>
            <a:spLocks noGrp="1"/>
          </p:cNvSpPr>
          <p:nvPr>
            <p:ph type="title"/>
          </p:nvPr>
        </p:nvSpPr>
        <p:spPr>
          <a:xfrm>
            <a:off x="760320" y="280800"/>
            <a:ext cx="82296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r>
              <a:rPr lang="en-US" sz="2600" b="1" strike="noStrike" spc="-1">
                <a:solidFill>
                  <a:srgbClr val="025EA1"/>
                </a:solidFill>
                <a:latin typeface="Arial"/>
              </a:rPr>
              <a:t>: </a:t>
            </a:r>
            <a:r>
              <a:rPr lang="ru-RU" sz="2600" b="1" strike="noStrike" spc="-1">
                <a:solidFill>
                  <a:srgbClr val="025EA1"/>
                </a:solidFill>
                <a:latin typeface="Arial"/>
              </a:rPr>
              <a:t>прочие расходы </a:t>
            </a:r>
            <a:endParaRPr lang="en-US" sz="2600" b="0" strike="noStrike" spc="-1">
              <a:solidFill>
                <a:srgbClr val="333333"/>
              </a:solidFill>
              <a:latin typeface="Arial"/>
            </a:endParaRPr>
          </a:p>
        </p:txBody>
      </p:sp>
      <p:sp>
        <p:nvSpPr>
          <p:cNvPr id="814" name="TextBox 813"/>
          <p:cNvSpPr txBox="1"/>
          <p:nvPr/>
        </p:nvSpPr>
        <p:spPr>
          <a:xfrm>
            <a:off x="406440" y="1509480"/>
            <a:ext cx="1149984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Письмо МФ от 14.10.2016г. №03-03-06/1/60067 – </a:t>
            </a:r>
            <a:r>
              <a:rPr lang="ru-RU" sz="2800" b="0" strike="noStrike" spc="-1">
                <a:solidFill>
                  <a:srgbClr val="333333"/>
                </a:solidFill>
                <a:latin typeface="Arial"/>
              </a:rPr>
              <a:t>АО</a:t>
            </a:r>
            <a:r>
              <a:rPr lang="ru-RU" sz="2800" b="1" strike="noStrike" spc="-1">
                <a:solidFill>
                  <a:srgbClr val="333333"/>
                </a:solidFill>
                <a:latin typeface="Arial"/>
              </a:rPr>
              <a:t> </a:t>
            </a:r>
            <a:r>
              <a:rPr lang="ru-RU" sz="2800" b="0" strike="noStrike" spc="-1">
                <a:solidFill>
                  <a:srgbClr val="333333"/>
                </a:solidFill>
                <a:latin typeface="Arial"/>
              </a:rPr>
              <a:t>и ООО могут учесть в расходах страховые взносы с вознаграждений,  выплаченных Совету Директоров в соотв. с  определением  КС РФ от 06.06.2016г. №1170-О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Ст. 264 п.3 </a:t>
            </a:r>
            <a:r>
              <a:rPr lang="ru-RU" sz="2800" b="0" strike="noStrike" spc="-1">
                <a:solidFill>
                  <a:srgbClr val="333333"/>
                </a:solidFill>
                <a:latin typeface="Arial"/>
              </a:rPr>
              <a:t>- с 1 января 2018 года при определении налоговой базы по налогу на прибыль организаций учитываются расходы на обучение сотрудников не только в образовательных, но и в научных организациях.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Порядок и условия предоставления отсрочки или рассрочки (ст. 64 НК РФ)</a:t>
            </a:r>
            <a:endParaRPr lang="en-US" sz="3600" b="0" strike="noStrike" spc="-1">
              <a:solidFill>
                <a:srgbClr val="333333"/>
              </a:solidFill>
              <a:latin typeface="Arial"/>
            </a:endParaRPr>
          </a:p>
        </p:txBody>
      </p:sp>
      <p:sp>
        <p:nvSpPr>
          <p:cNvPr id="229" name="TextBox 22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Установлено,</a:t>
            </a:r>
            <a:r>
              <a:rPr lang="ru-RU" sz="2000" b="0" strike="noStrike" spc="-1" dirty="0">
                <a:solidFill>
                  <a:srgbClr val="333333"/>
                </a:solidFill>
                <a:latin typeface="Arial"/>
              </a:rPr>
              <a:t> что совокупная обязанность формируется и подлежит учету на ЕНС на основе вступивших в силу решений налогового органа о предоставлении отсрочки и рассрочки.</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Также со дня вступления в силу соответствующего решения налогового органа рассчитываются подлежащие уплате </a:t>
            </a:r>
            <a:r>
              <a:rPr lang="ru-RU" sz="2000" b="1" strike="noStrike" spc="-1" dirty="0">
                <a:solidFill>
                  <a:srgbClr val="333333"/>
                </a:solidFill>
                <a:latin typeface="Arial"/>
              </a:rPr>
              <a:t>проценты,</a:t>
            </a:r>
            <a:r>
              <a:rPr lang="ru-RU" sz="2000" b="0" strike="noStrike" spc="-1" dirty="0">
                <a:solidFill>
                  <a:srgbClr val="333333"/>
                </a:solidFill>
                <a:latin typeface="Arial"/>
              </a:rPr>
              <a:t> кроме случаев, когда она предоставлена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в связи с причинением ущерба в результате стихийного бедствия, технологической катастрофы;</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из-за того, что вам не предоставили бюджетное финансирование, не оплатили выполненный государственный (муниципальный) заказ (оплатили несвоевременно или не полностью).</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прибыль</a:t>
            </a:r>
            <a:r>
              <a:rPr lang="en-US" sz="2600" b="1" strike="noStrike" spc="-1">
                <a:solidFill>
                  <a:srgbClr val="025EA1"/>
                </a:solidFill>
                <a:latin typeface="Arial"/>
              </a:rPr>
              <a:t>: </a:t>
            </a:r>
            <a:r>
              <a:rPr lang="ru-RU" sz="2600" b="1" strike="noStrike" spc="-1">
                <a:solidFill>
                  <a:srgbClr val="025EA1"/>
                </a:solidFill>
                <a:latin typeface="Arial"/>
              </a:rPr>
              <a:t>расходы на рекламу </a:t>
            </a:r>
            <a:endParaRPr lang="en-US" sz="2600" b="0" strike="noStrike" spc="-1">
              <a:solidFill>
                <a:srgbClr val="333333"/>
              </a:solidFill>
              <a:latin typeface="Arial"/>
            </a:endParaRPr>
          </a:p>
        </p:txBody>
      </p:sp>
      <p:sp>
        <p:nvSpPr>
          <p:cNvPr id="816" name="TextBox 815"/>
          <p:cNvSpPr txBox="1"/>
          <p:nvPr/>
        </p:nvSpPr>
        <p:spPr>
          <a:xfrm>
            <a:off x="488880" y="1432080"/>
            <a:ext cx="10972800" cy="438912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28 сентября 2018 г. N 03-03-06/1/69813 -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согласно позиции ФАС России, изложенной в письме от </a:t>
            </a:r>
            <a:r>
              <a:rPr lang="ru-RU" sz="2400" b="1" strike="noStrike" spc="-1">
                <a:solidFill>
                  <a:srgbClr val="333333"/>
                </a:solidFill>
                <a:latin typeface="Arial"/>
              </a:rPr>
              <a:t>20.06.2018 N АД/45557/</a:t>
            </a:r>
            <a:r>
              <a:rPr lang="ru-RU" sz="2400" b="0" strike="noStrike" spc="-1">
                <a:solidFill>
                  <a:srgbClr val="333333"/>
                </a:solidFill>
                <a:latin typeface="Arial"/>
              </a:rPr>
              <a:t>18, квалификация информации как рекламы либо иного рода информации зависит от совокупности направленности и содержания сути сведений, приведенных в такой информации.</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 мнению специалистов ФАС России, если информация отвечает признакам рекламы и имеет некую целевую аудиторию (например, клиенты компании, зрители телеканала, прохожие определенной территории), формирует интерес у неопределенного круга лиц, соответственно, выходит за пределы своей целевой аудитории, такая информация является рекламой и подпадает под регулирование ФЗ "О рекламе".</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Как отличить рекламу от простой информации</a:t>
            </a:r>
            <a:br>
              <a:rPr sz="3600"/>
            </a:br>
            <a:endParaRPr lang="en-US" sz="3600" b="0" strike="noStrike" spc="-1">
              <a:solidFill>
                <a:srgbClr val="333333"/>
              </a:solidFill>
              <a:latin typeface="Arial"/>
            </a:endParaRPr>
          </a:p>
        </p:txBody>
      </p:sp>
      <p:sp>
        <p:nvSpPr>
          <p:cNvPr id="818" name="TextBox 817"/>
          <p:cNvSpPr txBox="1"/>
          <p:nvPr/>
        </p:nvSpPr>
        <p:spPr>
          <a:xfrm>
            <a:off x="609480" y="1319040"/>
            <a:ext cx="10972800" cy="5005440"/>
          </a:xfrm>
          <a:prstGeom prst="rect">
            <a:avLst/>
          </a:prstGeom>
          <a:noFill/>
          <a:ln w="0">
            <a:noFill/>
          </a:ln>
        </p:spPr>
        <p:txBody>
          <a:bodyPr lIns="90000" tIns="46800" rIns="90000" bIns="46800" anchor="t">
            <a:normAutofit fontScale="91000"/>
          </a:bodyPr>
          <a:lstStyle/>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Constantia"/>
              </a:rPr>
              <a:t>Приказ  ФАС от 14.11.2023 №821/23 </a:t>
            </a:r>
            <a:r>
              <a:rPr lang="ru-RU" sz="2400" b="0" strike="noStrike" spc="-1">
                <a:solidFill>
                  <a:srgbClr val="333333"/>
                </a:solidFill>
                <a:latin typeface="Constantia"/>
              </a:rPr>
              <a:t>– утверждено  новое руководство, которое поможет отличить рекламу от простого информирования и не попасть  на штрафы. </a:t>
            </a:r>
            <a:endParaRPr lang="en-US" sz="24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Constantia"/>
              </a:rPr>
              <a:t>Логотипы и товарные знаки на сувенирную продукцию или форменную одежду наносят в рекламных целях. Но ФАС признает это рекламой, только если вы распространяете сувениры или одежду среди клиентов, в том числе в виде подарков. Маркировать такую рекламу не придется, но нужно, чтобы она не нарушала общие требования закона. </a:t>
            </a:r>
            <a:endParaRPr lang="en-US" sz="24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Constantia"/>
              </a:rPr>
              <a:t>Если вы используете сувенирную продукцию непосредственно в своей деятельности и для собственных нужд, это не считается рекламой, поскольку вы не распространяете информацию. То есть можно не опасаясь носить одежду с логотипом в качестве рабочей формы или использовать брендовые ручки, бокалы, пепельницы, салфетки и т. п. при обслуживании клиентов, например, в местах продаж. </a:t>
            </a:r>
            <a:endParaRPr lang="en-US" sz="2400" b="0" strike="noStrike" spc="-1">
              <a:solidFill>
                <a:srgbClr val="333333"/>
              </a:solidFill>
              <a:latin typeface="Arial"/>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PlaceHolder 1"/>
          <p:cNvSpPr>
            <a:spLocks noGrp="1"/>
          </p:cNvSpPr>
          <p:nvPr>
            <p:ph type="title"/>
          </p:nvPr>
        </p:nvSpPr>
        <p:spPr>
          <a:xfrm>
            <a:off x="60948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Изменения  в НК</a:t>
            </a:r>
            <a:endParaRPr lang="en-US" sz="2600" b="0" strike="noStrike" spc="-1">
              <a:solidFill>
                <a:srgbClr val="333333"/>
              </a:solidFill>
              <a:latin typeface="Arial"/>
            </a:endParaRPr>
          </a:p>
        </p:txBody>
      </p:sp>
      <p:sp>
        <p:nvSpPr>
          <p:cNvPr id="820" name="TextBox 819"/>
          <p:cNvSpPr txBox="1"/>
          <p:nvPr/>
        </p:nvSpPr>
        <p:spPr>
          <a:xfrm>
            <a:off x="609480" y="193464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ФЗ от 21.11.2022 №443-ФЗ - матпомощь мобилизованным освободили от НДФЛ, взносов и разрешили  включать в расходы.</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Передача имущества мобилизованным </a:t>
            </a:r>
            <a:r>
              <a:rPr lang="ru-RU" sz="2400" b="1" strike="noStrike" spc="-1">
                <a:solidFill>
                  <a:srgbClr val="333333"/>
                </a:solidFill>
                <a:latin typeface="Arial"/>
              </a:rPr>
              <a:t>не облагается НДС</a:t>
            </a:r>
            <a:r>
              <a:rPr lang="ru-RU" sz="2400" b="0" strike="noStrike" spc="-1">
                <a:solidFill>
                  <a:srgbClr val="333333"/>
                </a:solidFill>
                <a:latin typeface="Arial"/>
              </a:rPr>
              <a:t>, а расходы организации будут </a:t>
            </a:r>
            <a:r>
              <a:rPr lang="ru-RU" sz="2400" b="1" strike="noStrike" spc="-1">
                <a:solidFill>
                  <a:srgbClr val="333333"/>
                </a:solidFill>
                <a:latin typeface="Arial"/>
              </a:rPr>
              <a:t>учитываться для целей налога на прибыль</a:t>
            </a:r>
            <a:r>
              <a:rPr lang="ru-RU" sz="2400" b="0" strike="noStrike" spc="-1">
                <a:solidFill>
                  <a:srgbClr val="333333"/>
                </a:solidFill>
                <a:latin typeface="Arial"/>
              </a:rPr>
              <a:t>.</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PlaceHolder 1"/>
          <p:cNvSpPr>
            <a:spLocks noGrp="1"/>
          </p:cNvSpPr>
          <p:nvPr>
            <p:ph type="title"/>
          </p:nvPr>
        </p:nvSpPr>
        <p:spPr>
          <a:xfrm>
            <a:off x="609480" y="30744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Новые мобилизационные расходы</a:t>
            </a:r>
            <a:endParaRPr lang="en-US" sz="2600" b="0" strike="noStrike" spc="-1">
              <a:solidFill>
                <a:srgbClr val="333333"/>
              </a:solidFill>
              <a:latin typeface="Arial"/>
            </a:endParaRPr>
          </a:p>
        </p:txBody>
      </p:sp>
      <p:sp>
        <p:nvSpPr>
          <p:cNvPr id="822" name="TextBox 821"/>
          <p:cNvSpPr txBox="1"/>
          <p:nvPr/>
        </p:nvSpPr>
        <p:spPr>
          <a:xfrm>
            <a:off x="517680" y="1001880"/>
            <a:ext cx="11424960" cy="4389120"/>
          </a:xfrm>
          <a:prstGeom prst="rect">
            <a:avLst/>
          </a:prstGeom>
          <a:noFill/>
          <a:ln w="0">
            <a:noFill/>
          </a:ln>
        </p:spPr>
        <p:txBody>
          <a:bodyPr lIns="90000" tIns="46800" rIns="90000" bIns="46800" anchor="t">
            <a:normAutofit fontScale="87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02.12.2022 №03-03-07/118681 - на выплаты участникам СВО можно уменьшать базу по налогу на прибыль. </a:t>
            </a:r>
            <a:r>
              <a:rPr lang="ru-RU" sz="2400" b="0" strike="noStrike" spc="-1">
                <a:solidFill>
                  <a:srgbClr val="333333"/>
                </a:solidFill>
                <a:latin typeface="Arial"/>
              </a:rPr>
              <a:t>Эта норма действует </a:t>
            </a:r>
            <a:r>
              <a:rPr lang="ru-RU" sz="2400" b="1" strike="noStrike" spc="-1">
                <a:solidFill>
                  <a:srgbClr val="333333"/>
                </a:solidFill>
                <a:latin typeface="Arial"/>
              </a:rPr>
              <a:t>с 1 января 2022 года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Безвозмездная передача денежных средств и иного имущества мобилизованным, контрактникам, добровольцам СВО и членам их семей считается внереализационным расходом и учитывается при расчете налога на прибыль </a:t>
            </a:r>
            <a:r>
              <a:rPr lang="ru-RU" sz="2400" b="1" strike="noStrike" spc="-1">
                <a:solidFill>
                  <a:srgbClr val="333333"/>
                </a:solidFill>
                <a:latin typeface="Arial"/>
              </a:rPr>
              <a:t>(пп.19.12 п.1 ст.265НК</a:t>
            </a:r>
            <a:r>
              <a:rPr lang="ru-RU" sz="2400" b="0" strike="noStrike" spc="-1">
                <a:solidFill>
                  <a:srgbClr val="333333"/>
                </a:solidFill>
                <a:latin typeface="Arial"/>
              </a:rPr>
              <a:t>).</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Речь идет о выплатах следующим лицам:</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призванным на военную службу по мобилизации;</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проходящим военную службу по контракту;</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заключившим контракт о добровольном содействии ВС РФ;</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членам их семей.</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Важное условие: </a:t>
            </a:r>
            <a:r>
              <a:rPr lang="ru-RU" sz="2400" b="0" strike="noStrike" spc="-1">
                <a:solidFill>
                  <a:srgbClr val="333333"/>
                </a:solidFill>
                <a:latin typeface="Arial"/>
              </a:rPr>
              <a:t>расходы связаны с мобилизацией или прохождением военной службы.</a:t>
            </a: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PlaceHolder 1"/>
          <p:cNvSpPr>
            <a:spLocks noGrp="1"/>
          </p:cNvSpPr>
          <p:nvPr>
            <p:ph type="title"/>
          </p:nvPr>
        </p:nvSpPr>
        <p:spPr>
          <a:xfrm>
            <a:off x="609480" y="30744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Внереализационные расходы</a:t>
            </a:r>
            <a:endParaRPr lang="en-US" sz="2600" b="0" strike="noStrike" spc="-1">
              <a:solidFill>
                <a:srgbClr val="333333"/>
              </a:solidFill>
              <a:latin typeface="Arial"/>
            </a:endParaRPr>
          </a:p>
        </p:txBody>
      </p:sp>
      <p:sp>
        <p:nvSpPr>
          <p:cNvPr id="824" name="TextBox 823"/>
          <p:cNvSpPr txBox="1"/>
          <p:nvPr/>
        </p:nvSpPr>
        <p:spPr>
          <a:xfrm>
            <a:off x="619200" y="1103040"/>
            <a:ext cx="10972800" cy="4389480"/>
          </a:xfrm>
          <a:prstGeom prst="rect">
            <a:avLst/>
          </a:prstGeom>
          <a:noFill/>
          <a:ln w="0">
            <a:noFill/>
          </a:ln>
        </p:spPr>
        <p:txBody>
          <a:bodyPr lIns="90000" tIns="46800" rIns="90000" bIns="46800" anchor="t">
            <a:normAutofit fontScale="95000"/>
          </a:bodyPr>
          <a:lstStyle/>
          <a:p>
            <a:pPr marL="246960" indent="-246960" algn="ct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Порядок признания сомнительного долга  (п.1 ст.266НК)</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Сомнительным долгом признается любая задолженность, возникшая в связи с реализацией товаров, выполнением работ или оказанием услуг, если ее не погасили в срок, не обеспечили залогом, поручительством или банковской гарантией (ст. 266 НК РФ).</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Сомнительным долгом признается только разница между «дебиторкой» и «кредиторкой».</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Признание долга сомнительным установлено для  организаций, у которых имеются дебиторские задолженности контрагента с разными сроками возникновения, и есть «кредиторка» перед этим контрагентом.</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Уменьшать  «дебиторку» на встречную «кредиторку» надо начиная с самого старого долга (с наибольшим сроком возникновения). </a:t>
            </a:r>
            <a:endParaRPr lang="en-US" sz="24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Списанный недострой нельзя включить в расходы, уменьшающие прибыль</a:t>
            </a:r>
            <a:br>
              <a:rPr sz="3600"/>
            </a:br>
            <a:endParaRPr lang="en-US" sz="3600" b="0" strike="noStrike" spc="-1">
              <a:solidFill>
                <a:srgbClr val="333333"/>
              </a:solidFill>
              <a:latin typeface="Arial"/>
            </a:endParaRPr>
          </a:p>
        </p:txBody>
      </p:sp>
      <p:sp>
        <p:nvSpPr>
          <p:cNvPr id="826" name="TextBox 825"/>
          <p:cNvSpPr txBox="1"/>
          <p:nvPr/>
        </p:nvSpPr>
        <p:spPr>
          <a:xfrm>
            <a:off x="609480" y="1934640"/>
            <a:ext cx="10972800" cy="4389480"/>
          </a:xfrm>
          <a:prstGeom prst="rect">
            <a:avLst/>
          </a:prstGeom>
          <a:noFill/>
          <a:ln w="0">
            <a:noFill/>
          </a:ln>
        </p:spPr>
        <p:txBody>
          <a:bodyPr lIns="90000" tIns="46800" rIns="90000" bIns="46800" anchor="t">
            <a:normAutofit fontScale="98000"/>
          </a:bodyPr>
          <a:lstStyle/>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МО от 15.01.2024 № А40-281861/2022 ( в пользу налоговой) </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Компания</a:t>
            </a:r>
            <a:r>
              <a:rPr lang="ru-RU" sz="2000" b="0" strike="noStrike" spc="-1">
                <a:solidFill>
                  <a:srgbClr val="333333"/>
                </a:solidFill>
                <a:latin typeface="Arial"/>
              </a:rPr>
              <a:t> списала на расходы затраты на создание объектов незавершенного строительства. Стоимость незавершенки включили во внереализационные расходы на основании пп.20 п.1 ст.265 НК,  как «другие обоснованные расходы». Инспекция доначислила налог на прибыль. При этом она руководствовалась письмами ФНС от 27.08.2018 №СД-4-3/16501 и МФ от 21.12.2022 №03-03-06/1/125568</a:t>
            </a:r>
            <a:r>
              <a:rPr lang="en-US" sz="2000" b="0" strike="noStrike" spc="-1">
                <a:solidFill>
                  <a:srgbClr val="333333"/>
                </a:solidFill>
                <a:latin typeface="Arial"/>
              </a:rPr>
              <a:t>: </a:t>
            </a:r>
            <a:r>
              <a:rPr lang="ru-RU" sz="2000" b="0" strike="noStrike" spc="-1">
                <a:solidFill>
                  <a:srgbClr val="333333"/>
                </a:solidFill>
                <a:latin typeface="Arial"/>
              </a:rPr>
              <a:t>при ликвидации объекта незавершенного строительства нужно учитывать пп.8 п.1 ст.265 НК. Он позволяет учитывать в расходах только суммы, затраченные на ликвидацию. Значит, сами капитальные вложения в недострой не уменьшают налогооблагаемую прибыль.</a:t>
            </a:r>
            <a:endParaRPr lang="en-US" sz="20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Суд.</a:t>
            </a:r>
            <a:r>
              <a:rPr lang="ru-RU" sz="2000" b="0" strike="noStrike" spc="-1">
                <a:solidFill>
                  <a:srgbClr val="333333"/>
                </a:solidFill>
                <a:latin typeface="Arial"/>
              </a:rPr>
              <a:t> Компания проиграла в трех инстанциях. Судьи отклонили ссылку на пп.20 п.1 ст.265 НК. Эту норму можно применять только к тем затратам, по которым нет особых правил списания. В отношении расходов, связанных с ликвидацией объекта незавершенного строительства, такие специальные правила есть — это пп.8 п.1 ст.265 НК. Поэтому применять нужно именно их (п.3 ст.252 НК).</a:t>
            </a:r>
            <a:endParaRPr lang="en-US" sz="2000" b="0" strike="noStrike" spc="-1">
              <a:solidFill>
                <a:srgbClr val="333333"/>
              </a:solidFill>
              <a:latin typeface="Arial"/>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Списанный недострой нельзя включить в расходы, уменьшающие прибыль</a:t>
            </a:r>
            <a:endParaRPr lang="en-US" sz="2800" b="0" strike="noStrike" spc="-1">
              <a:solidFill>
                <a:srgbClr val="333333"/>
              </a:solidFill>
              <a:latin typeface="Arial"/>
            </a:endParaRPr>
          </a:p>
        </p:txBody>
      </p:sp>
      <p:sp>
        <p:nvSpPr>
          <p:cNvPr id="828" name="TextBox 827"/>
          <p:cNvSpPr txBox="1"/>
          <p:nvPr/>
        </p:nvSpPr>
        <p:spPr>
          <a:xfrm>
            <a:off x="609480" y="1619280"/>
            <a:ext cx="10972800" cy="4705200"/>
          </a:xfrm>
          <a:prstGeom prst="rect">
            <a:avLst/>
          </a:prstGeom>
          <a:noFill/>
          <a:ln w="0">
            <a:noFill/>
          </a:ln>
        </p:spPr>
        <p:txBody>
          <a:bodyPr lIns="90000" tIns="46800" rIns="90000" bIns="46800" anchor="t">
            <a:normAutofit fontScale="98000"/>
          </a:bodyPr>
          <a:lstStyle/>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Суд</a:t>
            </a:r>
            <a:r>
              <a:rPr lang="ru-RU" sz="2400" b="0" strike="noStrike" spc="-1">
                <a:solidFill>
                  <a:srgbClr val="333333"/>
                </a:solidFill>
                <a:latin typeface="Arial"/>
              </a:rPr>
              <a:t>. В пп. 8 ограничен перечень расходов по списываемому недострою. К ним относят только затраты на ликвидацию данных объектов — их демонтаж, разборку, вывоз разобранного имущества. Издержки, связанные с созданием объектов, там не упомянуты. Значит, они не уменьшают прибыль.  </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Есть </a:t>
            </a:r>
            <a:r>
              <a:rPr lang="en-US" sz="2400" b="0" strike="noStrike" spc="-1">
                <a:solidFill>
                  <a:srgbClr val="333333"/>
                </a:solidFill>
                <a:latin typeface="Arial"/>
              </a:rPr>
              <a:t> </a:t>
            </a:r>
            <a:r>
              <a:rPr lang="ru-RU" sz="2400" b="0" strike="noStrike" spc="-1">
                <a:solidFill>
                  <a:srgbClr val="333333"/>
                </a:solidFill>
                <a:latin typeface="Arial"/>
              </a:rPr>
              <a:t>аналогичные решения</a:t>
            </a:r>
            <a:r>
              <a:rPr lang="en-US" sz="2400" b="0" strike="noStrike" spc="-1">
                <a:solidFill>
                  <a:srgbClr val="333333"/>
                </a:solidFill>
                <a:latin typeface="Arial"/>
              </a:rPr>
              <a:t>: </a:t>
            </a:r>
            <a:r>
              <a:rPr lang="ru-RU" sz="2400" b="0" strike="noStrike" spc="-1">
                <a:solidFill>
                  <a:srgbClr val="333333"/>
                </a:solidFill>
                <a:latin typeface="Arial"/>
              </a:rPr>
              <a:t>постановления АС Московского от 24.11.2023 № А40-288396/2021,Поволжского от 30.10.2019 №А55-2303/2019 округов).</a:t>
            </a:r>
            <a:endParaRPr lang="en-US" sz="24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Есть и противоположные решения</a:t>
            </a:r>
            <a:r>
              <a:rPr lang="ru-RU" sz="2400" b="0" strike="noStrike" spc="-1">
                <a:solidFill>
                  <a:srgbClr val="333333"/>
                </a:solidFill>
                <a:latin typeface="Arial"/>
              </a:rPr>
              <a:t>, где суды считают, что пп. 8 п. 1 ст. 265 не мешает применять другие нормы. В том числе пп. 20 того же пункта. Значит, стоимость ликвидируемого недостроя можно включить во внереализационные расходы - постановления АС СЗО от 22.01.2019 №А56-9767/2018, ЗСО от 06.05.2016 №А27-18073/2015 и  УО от 27.06.2016 № А76-17698/2015. </a:t>
            </a:r>
            <a:endParaRPr lang="en-US" sz="24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p:cNvSpPr>
          <p:nvPr>
            <p:ph type="title"/>
          </p:nvPr>
        </p:nvSpPr>
        <p:spPr>
          <a:xfrm>
            <a:off x="609480" y="704520"/>
            <a:ext cx="10972800" cy="7714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Верховный суд одобрил учет списанной незавершенки</a:t>
            </a:r>
            <a:br>
              <a:rPr sz="2800"/>
            </a:br>
            <a:endParaRPr lang="en-US" sz="2800" b="0" strike="noStrike" spc="-1">
              <a:solidFill>
                <a:srgbClr val="333333"/>
              </a:solidFill>
              <a:latin typeface="Arial"/>
            </a:endParaRPr>
          </a:p>
        </p:txBody>
      </p:sp>
      <p:sp>
        <p:nvSpPr>
          <p:cNvPr id="830" name="TextBox 829"/>
          <p:cNvSpPr txBox="1"/>
          <p:nvPr/>
        </p:nvSpPr>
        <p:spPr>
          <a:xfrm>
            <a:off x="609480" y="1168560"/>
            <a:ext cx="10972800" cy="515592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Верховного суда от 28.08.2024 № 305-ЭС24-1023 - </a:t>
            </a:r>
            <a:r>
              <a:rPr lang="ru-RU" sz="2400" b="0" strike="noStrike" spc="-1">
                <a:solidFill>
                  <a:srgbClr val="333333"/>
                </a:solidFill>
                <a:latin typeface="Arial"/>
              </a:rPr>
              <a:t> расходы на неудавшееся строительство или изготовление основного средства можно  учитывать как внереализационные расходы. Налог на прибыль можно уменьшить на затраты, которые </a:t>
            </a:r>
            <a:r>
              <a:rPr lang="ru-RU" sz="2400" b="1" strike="noStrike" spc="-1">
                <a:solidFill>
                  <a:srgbClr val="333333"/>
                </a:solidFill>
                <a:latin typeface="Arial"/>
              </a:rPr>
              <a:t>не дали результата по объективной причине</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Налоговая</a:t>
            </a:r>
            <a:r>
              <a:rPr lang="en-US" sz="2400" b="1" strike="noStrike" spc="-1">
                <a:solidFill>
                  <a:srgbClr val="333333"/>
                </a:solidFill>
                <a:latin typeface="Arial"/>
              </a:rPr>
              <a:t>: </a:t>
            </a:r>
            <a:r>
              <a:rPr lang="ru-RU" sz="2400" b="1" strike="noStrike" spc="-1">
                <a:solidFill>
                  <a:srgbClr val="333333"/>
                </a:solidFill>
                <a:latin typeface="Arial"/>
              </a:rPr>
              <a:t>ра</a:t>
            </a:r>
            <a:r>
              <a:rPr lang="en-US" sz="2400" b="1" strike="noStrike" spc="-1">
                <a:solidFill>
                  <a:srgbClr val="333333"/>
                </a:solidFill>
                <a:latin typeface="Arial"/>
              </a:rPr>
              <a:t>c</a:t>
            </a:r>
            <a:r>
              <a:rPr lang="ru-RU" sz="2400" b="1" strike="noStrike" spc="-1">
                <a:solidFill>
                  <a:srgbClr val="333333"/>
                </a:solidFill>
                <a:latin typeface="Arial"/>
              </a:rPr>
              <a:t>х</a:t>
            </a:r>
            <a:r>
              <a:rPr lang="ru-RU" sz="2400" b="0" strike="noStrike" spc="-1">
                <a:solidFill>
                  <a:srgbClr val="333333"/>
                </a:solidFill>
                <a:latin typeface="Arial"/>
              </a:rPr>
              <a:t>оды на создание амортизируемого имущества нужно учитывать по правилам ст.257 НК. Такие расходы при расчете налога на прибыль не учитываются (п.5 ст.270 НК). После того как имущество создано, его стоимость списывается через амортизацию. Иного порядка не предусмотрено. Поэтому учесть стоимость незавершенки в налоговых расходах нельзя. Учитывать в расходах можно только траты на ликвидацию незавершенного строительства. </a:t>
            </a:r>
            <a:endParaRPr lang="en-US" sz="2400" b="0" strike="noStrike" spc="-1">
              <a:solidFill>
                <a:srgbClr val="333333"/>
              </a:solidFill>
              <a:latin typeface="Arial"/>
            </a:endParaRPr>
          </a:p>
          <a:p>
            <a:pPr marL="249840" indent="-2498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r>
              <a:rPr lang="ru-RU" sz="2400" b="0" i="1" strike="noStrike" spc="-1">
                <a:solidFill>
                  <a:srgbClr val="333333"/>
                </a:solidFill>
                <a:latin typeface="Arial"/>
              </a:rPr>
              <a:t>Справочно. В бухучете стоимость незавершенного строительства и расходы на его ликвидацию учитывают в прочих расходах (п. 20 ФСБУ 26/2020)</a:t>
            </a:r>
            <a:endParaRPr lang="en-US" sz="2400" b="0" strike="noStrike" spc="-1">
              <a:solidFill>
                <a:srgbClr val="333333"/>
              </a:solidFill>
              <a:latin typeface="Arial"/>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Верховный суд одобрил учет списанной незавершенки</a:t>
            </a:r>
            <a:endParaRPr lang="en-US" sz="2800" b="0" strike="noStrike" spc="-1">
              <a:solidFill>
                <a:srgbClr val="333333"/>
              </a:solidFill>
              <a:latin typeface="Arial"/>
            </a:endParaRPr>
          </a:p>
        </p:txBody>
      </p:sp>
      <p:sp>
        <p:nvSpPr>
          <p:cNvPr id="832" name="TextBox 831"/>
          <p:cNvSpPr txBox="1"/>
          <p:nvPr/>
        </p:nvSpPr>
        <p:spPr>
          <a:xfrm>
            <a:off x="609480" y="1279440"/>
            <a:ext cx="10972800" cy="504504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Организация</a:t>
            </a:r>
            <a:r>
              <a:rPr lang="ru-RU" sz="2000" b="0" strike="noStrike" spc="-1">
                <a:solidFill>
                  <a:srgbClr val="333333"/>
                </a:solidFill>
                <a:latin typeface="Arial"/>
              </a:rPr>
              <a:t> посчитала подход контролеров несправедливым. Список расходов в НК открыт. Невозможно предусмотреть полный перечень трат, которые компания вправе списывать (определение КС от 04.06.2007 №366-О-П).  Поэтому учитывать в расходах можно любые обоснованные траты за исключением тех, что прямо запрещены НК.</a:t>
            </a:r>
            <a:endParaRPr lang="en-US" sz="20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Запрет из п.5 ст.270 НК действует в периоде, когда компания создает амортизируемое имущество. Если создание прекращено, норма уже не работает.</a:t>
            </a:r>
            <a:endParaRPr lang="en-US" sz="20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Учитывать затраты надо исходя из их цели, а не результата. Организация вправе признать затраты на незавершенку во внереализационных расходах в тот момент, когда они потеряли статус капвложений (пп.20 п.1 ст.265 НК).</a:t>
            </a:r>
            <a:endParaRPr lang="en-US" sz="20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Верховный суд. </a:t>
            </a:r>
            <a:r>
              <a:rPr lang="ru-RU" sz="2000" b="0" strike="noStrike" spc="-1">
                <a:solidFill>
                  <a:srgbClr val="333333"/>
                </a:solidFill>
                <a:latin typeface="Arial"/>
              </a:rPr>
              <a:t>Затраты компании на покупку основных средств не учитываются в расходах. Но только потому, что такие затраты можно учесть через амортизацию (постановление КС от 31.05.2023 №28-П).</a:t>
            </a:r>
            <a:endParaRPr lang="en-US" sz="20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же создание основного средства не получилось по объективным причинам, то затраты не теряют своего производственного назначения и могут быть учтены как внереализационные. Инспекторы вправе снять такие затраты, только если докажут недобросовестность компании.</a:t>
            </a:r>
            <a:endParaRPr lang="en-US" sz="2000" b="0" strike="noStrike" spc="-1">
              <a:solidFill>
                <a:srgbClr val="333333"/>
              </a:solidFill>
              <a:latin typeface="Arial"/>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PlaceHolder 1"/>
          <p:cNvSpPr>
            <a:spLocks noGrp="1"/>
          </p:cNvSpPr>
          <p:nvPr>
            <p:ph type="title"/>
          </p:nvPr>
        </p:nvSpPr>
        <p:spPr>
          <a:xfrm>
            <a:off x="609120" y="436320"/>
            <a:ext cx="1137924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Доначисленные налоги и взносы уменьшают налог на прибыль</a:t>
            </a:r>
            <a:endParaRPr lang="en-US" sz="2600" b="0" strike="noStrike" spc="-1">
              <a:solidFill>
                <a:srgbClr val="333333"/>
              </a:solidFill>
              <a:latin typeface="Arial"/>
            </a:endParaRPr>
          </a:p>
        </p:txBody>
      </p:sp>
      <p:sp>
        <p:nvSpPr>
          <p:cNvPr id="834" name="TextBox 833"/>
          <p:cNvSpPr txBox="1"/>
          <p:nvPr/>
        </p:nvSpPr>
        <p:spPr>
          <a:xfrm>
            <a:off x="609480" y="1298160"/>
            <a:ext cx="10972800" cy="4389480"/>
          </a:xfrm>
          <a:prstGeom prst="rect">
            <a:avLst/>
          </a:prstGeom>
          <a:noFill/>
          <a:ln w="0">
            <a:noFill/>
          </a:ln>
        </p:spPr>
        <p:txBody>
          <a:bodyPr lIns="90000" tIns="46800" rIns="90000" bIns="46800" anchor="t">
            <a:normAutofit fontScale="83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МО от 07.07.2023 по делу № А40-220968/2021</a:t>
            </a:r>
            <a:r>
              <a:rPr lang="ru-RU" sz="2400" b="0" strike="noStrike" spc="-1">
                <a:solidFill>
                  <a:srgbClr val="333333"/>
                </a:solidFill>
                <a:latin typeface="Arial"/>
              </a:rPr>
              <a:t> - инспекция проверила компанию и выяснила, что у нее без всякого оформления работают 159 консьержей. Им выдавали зарплату в конвертах, а НДФЛ и взносы не начисляли.</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Проверяющие допросили сотрудников и выяснили реальный размер их зарплаты, исходя из которого доначислили организации НДФЛ и взносы. При этом налог на прибыль не уменьшили.</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Суды напомнили инспекторам, что одна из целей выездной проверки — оценить правильность исчисления налогов (п. 4 ст. 89 НК). Значит, нужно выявлять не только недоимку, но и излишне начисленные налоги. Следовательно, инспекция должна учесть все расходы. В том числе и выявленные в ходе проверки. Тем более что налог на прибыль входит в предмет проверки</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 </a:t>
            </a:r>
            <a:br>
              <a:rPr sz="2600"/>
            </a:br>
            <a:br>
              <a:rPr sz="2600"/>
            </a:br>
            <a:endParaRPr lang="en-US" sz="2600" b="0" strike="noStrike" spc="-1">
              <a:solidFill>
                <a:srgbClr val="333333"/>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Порядок и условия предоставления отсрочки или рассрочки (ст. 64 НК РФ)</a:t>
            </a:r>
            <a:endParaRPr lang="en-US" sz="3600" b="0" strike="noStrike" spc="-1">
              <a:solidFill>
                <a:srgbClr val="333333"/>
              </a:solidFill>
              <a:latin typeface="Arial"/>
            </a:endParaRPr>
          </a:p>
        </p:txBody>
      </p:sp>
      <p:sp>
        <p:nvSpPr>
          <p:cNvPr id="231" name="TextBox 23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Проценты подлежат уплате не позднее дня, следующего за днем уплаты последнего платежа, предусмотренного решением о предоставлении отсрочки или рассрочки.</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В общем случае проценты начисляются на сумму задолженности исходя из 1/2 ключевой ставки ЦБ РФ по следующей формуле (п.3 ст.64 НК РФ):  </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Сумма процентов </a:t>
            </a:r>
            <a:r>
              <a:rPr lang="ru-RU" sz="2000" b="0" strike="noStrike" spc="-1" dirty="0">
                <a:solidFill>
                  <a:srgbClr val="333333"/>
                </a:solidFill>
                <a:latin typeface="Arial"/>
              </a:rPr>
              <a:t>=</a:t>
            </a:r>
            <a:r>
              <a:rPr lang="ru-RU" sz="2000" b="0" strike="noStrike" spc="-1" dirty="0">
                <a:solidFill>
                  <a:srgbClr val="FF0000"/>
                </a:solidFill>
                <a:latin typeface="Arial"/>
              </a:rPr>
              <a:t> Сумма в отношении которой предоставлена отсрочка (рассрочка) </a:t>
            </a:r>
            <a:r>
              <a:rPr lang="ru-RU" sz="2000" b="0" strike="noStrike" spc="-1" dirty="0">
                <a:solidFill>
                  <a:srgbClr val="333333"/>
                </a:solidFill>
                <a:latin typeface="Arial"/>
              </a:rPr>
              <a:t>х </a:t>
            </a:r>
            <a:r>
              <a:rPr lang="ru-RU" sz="2000" b="0" strike="noStrike" spc="-1" dirty="0">
                <a:solidFill>
                  <a:srgbClr val="FF0000"/>
                </a:solidFill>
                <a:latin typeface="Arial"/>
              </a:rPr>
              <a:t>1/2  </a:t>
            </a:r>
            <a:r>
              <a:rPr lang="ru-RU" sz="2000" b="0" strike="noStrike" spc="-1" dirty="0">
                <a:solidFill>
                  <a:srgbClr val="333333"/>
                </a:solidFill>
                <a:latin typeface="Arial"/>
              </a:rPr>
              <a:t>х</a:t>
            </a:r>
            <a:r>
              <a:rPr lang="ru-RU" sz="2000" b="0" strike="noStrike" spc="-1" dirty="0">
                <a:solidFill>
                  <a:srgbClr val="FF0000"/>
                </a:solidFill>
                <a:latin typeface="Arial"/>
              </a:rPr>
              <a:t> Ключевая ставка ЦБ </a:t>
            </a:r>
            <a:r>
              <a:rPr lang="ru-RU" sz="2000" b="0" strike="noStrike" spc="-1" dirty="0">
                <a:solidFill>
                  <a:srgbClr val="333333"/>
                </a:solidFill>
                <a:latin typeface="Arial"/>
              </a:rPr>
              <a:t>х</a:t>
            </a:r>
            <a:r>
              <a:rPr lang="ru-RU" sz="2000" b="0" strike="noStrike" spc="-1" dirty="0">
                <a:solidFill>
                  <a:srgbClr val="FF0000"/>
                </a:solidFill>
                <a:latin typeface="Arial"/>
              </a:rPr>
              <a:t> Количество календарных дней действия отсрочки (рассрочки) </a:t>
            </a:r>
            <a:r>
              <a:rPr lang="ru-RU" sz="2000" b="0" strike="noStrike" spc="-1" dirty="0">
                <a:solidFill>
                  <a:srgbClr val="333333"/>
                </a:solidFill>
                <a:latin typeface="Arial"/>
              </a:rPr>
              <a:t>/ </a:t>
            </a:r>
            <a:r>
              <a:rPr lang="ru-RU" sz="2000" b="0" strike="noStrike" spc="-1" dirty="0">
                <a:solidFill>
                  <a:srgbClr val="FF0000"/>
                </a:solidFill>
                <a:latin typeface="Arial"/>
              </a:rPr>
              <a:t>Число дней в году  </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Проценты, начисленные за период отсрочки (рассрочки), включаются в состав внереализационных расходов на конец каждого месяца соответствующего отчетного (налогового) периода.</a:t>
            </a:r>
            <a:endParaRPr lang="en-US" sz="2000" b="0" strike="noStrike" spc="-1" dirty="0">
              <a:solidFill>
                <a:srgbClr val="333333"/>
              </a:solidFill>
              <a:latin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PlaceHolder 1"/>
          <p:cNvSpPr>
            <a:spLocks noGrp="1"/>
          </p:cNvSpPr>
          <p:nvPr>
            <p:ph type="title"/>
          </p:nvPr>
        </p:nvSpPr>
        <p:spPr>
          <a:xfrm>
            <a:off x="733320" y="262080"/>
            <a:ext cx="8258400" cy="6523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Как списать непригодные товары</a:t>
            </a:r>
            <a:endParaRPr lang="en-US" sz="2600" b="0" strike="noStrike" spc="-1">
              <a:solidFill>
                <a:srgbClr val="333333"/>
              </a:solidFill>
              <a:latin typeface="Arial"/>
            </a:endParaRPr>
          </a:p>
        </p:txBody>
      </p:sp>
      <p:sp>
        <p:nvSpPr>
          <p:cNvPr id="836" name="TextBox 835"/>
          <p:cNvSpPr txBox="1"/>
          <p:nvPr/>
        </p:nvSpPr>
        <p:spPr>
          <a:xfrm>
            <a:off x="363240" y="914400"/>
            <a:ext cx="11644200" cy="503856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Письмо МФ от 08.11.2022 №03-03-06/1/108280</a:t>
            </a:r>
            <a:r>
              <a:rPr lang="ru-RU" sz="2200" b="0" strike="noStrike" spc="-1">
                <a:solidFill>
                  <a:srgbClr val="333333"/>
                </a:solidFill>
                <a:latin typeface="Arial"/>
              </a:rPr>
              <a:t> - компания вправе списать убытки при расчете налога на прибыль. В их число входят в том числе потери от списания непригодной для продажи продукции. </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Чтобы учесть расходы на непригодный товар, компании нужны подтверждающие документы. В них должно быть четко зафиксировано, что продукция не годится для дальнейшей продажи и поэтому ее списывают. Подойдет, к примеру, акт о списании непригодных товаров по форме № ТОРГ-16, который составила комиссия по товарным потерям, а также протокол заседания этой комиссии.</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Подтверждающие документы — одно из основных условий для признания затрат или убытка – пп.49 п.1 ст. 264НК. Их будут требовать  проверяющие из инспекции в ходе проверки.</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Порядок списания непригодной к продаже продукции в бухучете зависит от причины порчи. Например, когда речь идет о естественной убыли, вине материально ответственного лица или форс-мажорных обстоятельствах. Если виновники не установлены, порчу товаров списывайте на финансовые результаты компании. Сумму порчи относите к прочим расходам.</a:t>
            </a:r>
            <a:endParaRPr lang="en-US" sz="22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PlaceHolder 1"/>
          <p:cNvSpPr>
            <a:spLocks noGrp="1"/>
          </p:cNvSpPr>
          <p:nvPr>
            <p:ph type="title"/>
          </p:nvPr>
        </p:nvSpPr>
        <p:spPr>
          <a:xfrm>
            <a:off x="684360" y="325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Утилизация</a:t>
            </a:r>
            <a:endParaRPr lang="en-US" sz="2600" b="0" strike="noStrike" spc="-1">
              <a:solidFill>
                <a:srgbClr val="333333"/>
              </a:solidFill>
              <a:latin typeface="Arial"/>
            </a:endParaRPr>
          </a:p>
        </p:txBody>
      </p:sp>
      <p:sp>
        <p:nvSpPr>
          <p:cNvPr id="838" name="TextBox 837"/>
          <p:cNvSpPr txBox="1"/>
          <p:nvPr/>
        </p:nvSpPr>
        <p:spPr>
          <a:xfrm>
            <a:off x="609480" y="1242720"/>
            <a:ext cx="10972800" cy="438948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ПО от 23.01.2023 №А57-27118/2021 </a:t>
            </a:r>
            <a:r>
              <a:rPr lang="ru-RU" sz="2400" b="0" strike="noStrike" spc="-1">
                <a:solidFill>
                  <a:srgbClr val="333333"/>
                </a:solidFill>
                <a:latin typeface="Arial"/>
              </a:rPr>
              <a:t>- компания утилизировала товары, а их стоимость включила во внереализационные расходы. Но инспекторы исключили такие затраты и доначислили налог на прибыль. Налоговики заподозрили неладное, когда обнаружили, что за год организация утилизировала 278 тонн товаров. Показатель превышает обычные объемы утилизации непригодной продукции компании в 48 раз. Из-за этого внереализационные расходы составили почти </a:t>
            </a:r>
            <a:r>
              <a:rPr lang="ru-RU" sz="2400" b="1" strike="noStrike" spc="-1">
                <a:solidFill>
                  <a:srgbClr val="333333"/>
                </a:solidFill>
                <a:latin typeface="Arial"/>
              </a:rPr>
              <a:t>40% ее доходов.</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Представить акты уничтожения некачественной продукции, выписки из регистров налогового учета, а также документы, подтверждающие отсутствие виновных лиц, компания не смогла. </a:t>
            </a:r>
            <a:r>
              <a:rPr lang="ru-RU" sz="2400" b="1" strike="noStrike" spc="-1">
                <a:solidFill>
                  <a:srgbClr val="333333"/>
                </a:solidFill>
                <a:latin typeface="Arial"/>
              </a:rPr>
              <a:t>Судьи поддержали налоговиков.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endParaRPr lang="en-US" sz="2400" b="0" strike="noStrike" spc="-1">
              <a:solidFill>
                <a:srgbClr val="333333"/>
              </a:solidFill>
              <a:latin typeface="Arial"/>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laceHolder 1"/>
          <p:cNvSpPr>
            <a:spLocks noGrp="1"/>
          </p:cNvSpPr>
          <p:nvPr>
            <p:ph type="title"/>
          </p:nvPr>
        </p:nvSpPr>
        <p:spPr>
          <a:xfrm>
            <a:off x="539280" y="1999800"/>
            <a:ext cx="9006120" cy="3003480"/>
          </a:xfrm>
          <a:prstGeom prst="rect">
            <a:avLst/>
          </a:prstGeom>
          <a:noFill/>
          <a:ln w="0">
            <a:noFill/>
          </a:ln>
        </p:spPr>
        <p:txBody>
          <a:bodyPr lIns="0" tIns="0" rIns="0" bIns="0" anchor="ctr">
            <a:noAutofit/>
          </a:bodyPr>
          <a:lstStyle/>
          <a:p>
            <a:pPr indent="0">
              <a:lnSpc>
                <a:spcPct val="10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ea typeface="Rosatom Light"/>
              </a:rPr>
              <a:t>НАЛОГ НА ИМУЩЕСТВО</a:t>
            </a:r>
            <a:br>
              <a:rPr sz="3600"/>
            </a:br>
            <a:r>
              <a:rPr lang="ru-RU" sz="3600" b="1" strike="noStrike" spc="-1">
                <a:solidFill>
                  <a:srgbClr val="025EA1"/>
                </a:solidFill>
                <a:latin typeface="Arial"/>
                <a:ea typeface="Rosatom Light"/>
              </a:rPr>
              <a:t>НАЛОГ НА ЗЕМЛЮ</a:t>
            </a:r>
            <a:br>
              <a:rPr sz="3600"/>
            </a:br>
            <a:r>
              <a:rPr lang="ru-RU" sz="3600" b="1" strike="noStrike" spc="-1">
                <a:solidFill>
                  <a:srgbClr val="025EA1"/>
                </a:solidFill>
                <a:latin typeface="Arial"/>
                <a:ea typeface="Rosatom Light"/>
              </a:rPr>
              <a:t>ТРАНСПОРТНЫЙ НАЛОГ</a:t>
            </a:r>
            <a:br>
              <a:rPr sz="3600"/>
            </a:br>
            <a:r>
              <a:rPr lang="ru-RU" sz="3600" b="1" strike="noStrike" spc="-1">
                <a:solidFill>
                  <a:srgbClr val="025EA1"/>
                </a:solidFill>
                <a:latin typeface="Arial"/>
                <a:ea typeface="Rosatom Light"/>
              </a:rPr>
              <a:t>ТУРИСТИЧЕСКИЙ  НАЛОГ</a:t>
            </a:r>
            <a:endParaRPr lang="en-US" sz="3600" b="0" strike="noStrike" spc="-1">
              <a:solidFill>
                <a:srgbClr val="333333"/>
              </a:solidFill>
              <a:latin typeface="Arial"/>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ea typeface="Rosatom Light"/>
              </a:rPr>
              <a:t>НАЛОГ НА ИМУЩЕСТВО и НАЛОГ НА ЗЕМЛЮ</a:t>
            </a:r>
            <a:endParaRPr lang="en-US" sz="2800" b="0" strike="noStrike" spc="-1">
              <a:solidFill>
                <a:srgbClr val="333333"/>
              </a:solidFill>
              <a:latin typeface="Arial"/>
            </a:endParaRPr>
          </a:p>
        </p:txBody>
      </p:sp>
      <p:sp>
        <p:nvSpPr>
          <p:cNvPr id="841" name="TextBox 840"/>
          <p:cNvSpPr txBox="1"/>
          <p:nvPr/>
        </p:nvSpPr>
        <p:spPr>
          <a:xfrm>
            <a:off x="609480" y="1209600"/>
            <a:ext cx="10972800" cy="5114880"/>
          </a:xfrm>
          <a:prstGeom prst="rect">
            <a:avLst/>
          </a:prstGeom>
          <a:noFill/>
          <a:ln w="0">
            <a:noFill/>
          </a:ln>
        </p:spPr>
        <p:txBody>
          <a:bodyPr lIns="90000" tIns="46800" rIns="90000" bIns="46800" anchor="t">
            <a:normAutofit fontScale="92000"/>
          </a:bodyPr>
          <a:lstStyle/>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Федеральный закон от 12.07.2024 №176-ФЗ - с 1 января 2025 года</a:t>
            </a:r>
            <a:endParaRPr lang="en-US" sz="20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 с дорогостоящего имущества, стоимостью от 300 млн руб., придется платить по повышенной ставке 2,5%. Региональные власти смогут увеличить налоговые ставки в отношении дорогостоящего имущества, но не более чем на 2,5%. Сейчас максимум — 2%. </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Собственники участков </a:t>
            </a:r>
            <a:r>
              <a:rPr lang="ru-RU" sz="2000" b="0" strike="noStrike" spc="-1">
                <a:solidFill>
                  <a:srgbClr val="333333"/>
                </a:solidFill>
                <a:latin typeface="Arial"/>
              </a:rPr>
              <a:t>кадастровой стоимостью свыше 300 млн руб. не смогут применять льготную ставку </a:t>
            </a:r>
            <a:r>
              <a:rPr lang="ru-RU" sz="2000" b="1" strike="noStrike" spc="-1">
                <a:solidFill>
                  <a:srgbClr val="333333"/>
                </a:solidFill>
                <a:latin typeface="Arial"/>
              </a:rPr>
              <a:t>земельного налога </a:t>
            </a:r>
            <a:r>
              <a:rPr lang="ru-RU" sz="2000" b="0" strike="noStrike" spc="-1">
                <a:solidFill>
                  <a:srgbClr val="333333"/>
                </a:solidFill>
                <a:latin typeface="Arial"/>
              </a:rPr>
              <a:t>0,3%. Местные власти на такие участки смогут устанавливать ставку до 1,5%. При этом пониженную ставку 0,3% сохранят независимо от цены для участков:</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сельхозназначения и земель, которые входят в зоны сельскохозяйственного использования населенных пунктов;</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предоставленных для обеспечения обороны, безопасности, таможенных нужд и ограниченных в обороте</a:t>
            </a:r>
            <a:endParaRPr lang="en-US" sz="2000" b="0" strike="noStrike" spc="-1">
              <a:solidFill>
                <a:srgbClr val="333333"/>
              </a:solidFill>
              <a:latin typeface="Arial"/>
            </a:endParaRPr>
          </a:p>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Повышение ставок коснется как физических лиц, так и организаций и ИП. Налоговая нагрузка возрастет, если у компании или предпринимателя в собственности дорогостоящее имущество ( п.1.3  ст. 380, пп.1 п. 1 ст. 394, пп. 2.1 п. 2 ст. 406 НК в  редакции 2025г.) </a:t>
            </a:r>
            <a:br>
              <a:rPr sz="2000"/>
            </a:br>
            <a:br>
              <a:rPr sz="2000"/>
            </a:br>
            <a:endParaRPr lang="en-US" sz="20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ea typeface="Rosatom Light"/>
              </a:rPr>
              <a:t>НАЛОГ НА ИМУЩЕСТВО и НАЛОГ НА ЗЕМЛЮ</a:t>
            </a:r>
            <a:endParaRPr lang="en-US" sz="3600" b="0" strike="noStrike" spc="-1">
              <a:solidFill>
                <a:srgbClr val="333333"/>
              </a:solidFill>
              <a:latin typeface="Arial"/>
            </a:endParaRPr>
          </a:p>
        </p:txBody>
      </p:sp>
      <p:sp>
        <p:nvSpPr>
          <p:cNvPr id="843" name="TextBox 842"/>
          <p:cNvSpPr txBox="1"/>
          <p:nvPr/>
        </p:nvSpPr>
        <p:spPr>
          <a:xfrm>
            <a:off x="609480" y="1238400"/>
            <a:ext cx="10972800" cy="50860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14.08.2024 N СД-4-21/9260@ "О направлении приказа ФНС России от 10.07.2024 N ЕД-7-21/542@"</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ФНС сообщает об опубликовании приказа на официальном интернет-портале правовой информации 13.08.2024 , вносящего уточнения в коды налоговых льгот по земельному налогу и налогу на имущество организаций</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России от 14.08.2024 N СД-4-21/9306@ "О применении особенностей определения налоговой базы по земельному налогу для налогового периода 2023 года в случае изменения характеристик земельного участка"</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случае увеличения кадастровой стоимости налоговая база в отношении земельного участка за налоговый период 2023 года определяется как его кадастровая стоимость, внесенная в ЕГРН и подлежащая применению с 1 января 2022 года, за исключением случаев, если кадастровая стоимость соответствующего земельного участка увеличилась вследствие изменения его характеристик.</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связи с изменением характеристик земельного участка сведения о кадастровой стоимости применяются со дня внесения в ЕГРН сведений, повлекших за собой изменение кадастровой стоимости. С учетом установленных особенностей в письме приведен порядок определения налоговой базы за налоговый период 2023 года.</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Как новая недвижимость облагается налогом на имущество организаций</a:t>
            </a:r>
            <a:endParaRPr lang="en-US" sz="3200" b="0" strike="noStrike" spc="-1">
              <a:solidFill>
                <a:srgbClr val="333333"/>
              </a:solidFill>
              <a:latin typeface="Arial"/>
            </a:endParaRPr>
          </a:p>
        </p:txBody>
      </p:sp>
      <p:sp>
        <p:nvSpPr>
          <p:cNvPr id="845" name="TextBox 84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21.06.2024 №03-05-04-01/57461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 на имущество организаций на недвижимость из регионального перечня считают по кадастровой стоимости на начало года.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перечень включают бизнес-центры, торговые центры, недвижимость для размещения офисов, торговых объектов, объектов общепита.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недвижимость – новая, ее не было на начало года и в перечень она не внесена. Ее вносят в перечень на 01.01 следующего года.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Когда объект недвижимости образован в результате раздела другого объекта, вновь образованный объект до включения его в перечень облагается так: по кадастровой стоимости, определенной на день внесения в ЕГРН сведений, по которым определяют кадастровую стоимости такого объекта.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этом если здание есть в перечне, то все помещения в нем тоже облагаются по кадастровой стоимости.</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Аренда земли с 2026г.</a:t>
            </a:r>
            <a:endParaRPr lang="en-US" sz="5000" b="0" strike="noStrike" spc="-1">
              <a:solidFill>
                <a:srgbClr val="333333"/>
              </a:solidFill>
              <a:latin typeface="Arial"/>
            </a:endParaRPr>
          </a:p>
        </p:txBody>
      </p:sp>
      <p:sp>
        <p:nvSpPr>
          <p:cNvPr id="847" name="TextBox 84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Федеральный закон от 08.08.2024 №321-ФЗ внес изменения в Земельный кодекс  и ФЗ «О государственной кадастровой оценке».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Усовершенствован порядок расчета арендной платы за использование земельных участков, находящихся в государственной или муниципальной собственности.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Арендная плата за госземли будет зависеть от их кадастровой стоимости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Размер арендной платы за такой участок из казны определяют на основании его кадастровой стоимости. Кроме случаев, предусмотренных федеральными законами. Например, заключение договора аренды на аукционе.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Такой порядок расчета арендной платы применим к договорам аренды земельных участков из государственной или муниципальной собственности, заключенным после дня вступления этого закона в силу. То есть после 1 января 2026 года.</a:t>
            </a:r>
            <a:endParaRPr lang="en-US" sz="2000" b="0" strike="noStrike" spc="-1">
              <a:solidFill>
                <a:srgbClr val="333333"/>
              </a:solidFill>
              <a:latin typeface="Arial"/>
            </a:endParaRPr>
          </a:p>
          <a:p>
            <a:pPr marL="260280" indent="-2602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PlaceHolder 1"/>
          <p:cNvSpPr>
            <a:spLocks noGrp="1"/>
          </p:cNvSpPr>
          <p:nvPr>
            <p:ph type="title"/>
          </p:nvPr>
        </p:nvSpPr>
        <p:spPr>
          <a:xfrm>
            <a:off x="636480" y="353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имущество - ФЗ №389-ФЗ от 31.07.2023</a:t>
            </a:r>
            <a:endParaRPr lang="en-US" sz="2600" b="0" strike="noStrike" spc="-1">
              <a:solidFill>
                <a:srgbClr val="333333"/>
              </a:solidFill>
              <a:latin typeface="Arial"/>
            </a:endParaRPr>
          </a:p>
        </p:txBody>
      </p:sp>
      <p:sp>
        <p:nvSpPr>
          <p:cNvPr id="849" name="TextBox 848"/>
          <p:cNvSpPr txBox="1"/>
          <p:nvPr/>
        </p:nvSpPr>
        <p:spPr>
          <a:xfrm>
            <a:off x="452160" y="1039320"/>
            <a:ext cx="11296440" cy="43894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2024 года</a:t>
            </a:r>
            <a:r>
              <a:rPr lang="ru-RU" sz="2400" b="0" strike="noStrike" spc="-1">
                <a:solidFill>
                  <a:srgbClr val="333333"/>
                </a:solidFill>
                <a:latin typeface="Arial"/>
              </a:rPr>
              <a:t>  расширен перечень видов недвижимости, налоговую базу по которым определяют как кадастровую стоимость. В него включили многоквартирные и наемные дома. </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2024 года </a:t>
            </a:r>
            <a:r>
              <a:rPr lang="ru-RU" sz="2400" b="0" strike="noStrike" spc="-1">
                <a:solidFill>
                  <a:srgbClr val="333333"/>
                </a:solidFill>
                <a:latin typeface="Arial"/>
              </a:rPr>
              <a:t>если налогоплательщик не представит в инспекцию заявление о гибели или об уничтожении объекта, налог перестанут считать с 1-го числа месяца его гибели или уничтожения по сведениям от других органов. </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2024 года уведомление </a:t>
            </a:r>
            <a:r>
              <a:rPr lang="ru-RU" sz="2400" b="0" strike="noStrike" spc="-1">
                <a:solidFill>
                  <a:srgbClr val="333333"/>
                </a:solidFill>
                <a:latin typeface="Arial"/>
              </a:rPr>
              <a:t> о порядке подачи декларации по недвижимости в одну инспекцию по выбору на территории субъекта РФ нужно подавать до 1 февраля года — налогового периода. Сейчас  это нужно делать до 1 марта. Уведомление рассмотрят в течение 10 дней, а не 30, как в текущий момент.</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FF0000"/>
                </a:solidFill>
                <a:latin typeface="Arial"/>
              </a:rPr>
              <a:t>Крайний срок сдачи годовой декларации перенесли с 25 марта на 25 февраля.</a:t>
            </a:r>
            <a:endParaRPr lang="en-US" sz="2400" b="0" strike="noStrike" spc="-1">
              <a:solidFill>
                <a:srgbClr val="333333"/>
              </a:solidFill>
              <a:latin typeface="Arial"/>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PlaceHolder 1"/>
          <p:cNvSpPr>
            <a:spLocks noGrp="1"/>
          </p:cNvSpPr>
          <p:nvPr>
            <p:ph type="title"/>
          </p:nvPr>
        </p:nvSpPr>
        <p:spPr>
          <a:xfrm>
            <a:off x="609480" y="298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Транспортный налог - ФЗ №389-ФЗ от 31.07.2023</a:t>
            </a:r>
            <a:endParaRPr lang="en-US" sz="2600" b="0" strike="noStrike" spc="-1">
              <a:solidFill>
                <a:srgbClr val="333333"/>
              </a:solidFill>
              <a:latin typeface="Arial"/>
            </a:endParaRPr>
          </a:p>
        </p:txBody>
      </p:sp>
      <p:sp>
        <p:nvSpPr>
          <p:cNvPr id="851" name="TextBox 850"/>
          <p:cNvSpPr txBox="1"/>
          <p:nvPr/>
        </p:nvSpPr>
        <p:spPr>
          <a:xfrm>
            <a:off x="609480" y="112824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2024 года </a:t>
            </a:r>
            <a:r>
              <a:rPr lang="en-US" sz="2400" b="1"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налогоплательщик не подаст в инспекцию заявление о гибели или об уничтожении объекта, то налоговики смогут использовать сведения от других органов и прекратить исчислять налог с 1-го числа месяца гибели объекта</a:t>
            </a:r>
            <a:r>
              <a:rPr lang="en-US" sz="2400" b="0" strike="noStrike" spc="-1">
                <a:solidFill>
                  <a:srgbClr val="333333"/>
                </a:solidFill>
                <a:latin typeface="Arial"/>
              </a:rPr>
              <a:t>;</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 транспорту в розыске налог не будут начислять по заявлению налогоплательщика. Если он его не подаст, инспекция сама запросит сведения у уполномоченного органа</a:t>
            </a:r>
            <a:r>
              <a:rPr lang="en-US" sz="2400" b="0" strike="noStrike" spc="-1">
                <a:solidFill>
                  <a:srgbClr val="333333"/>
                </a:solidFill>
                <a:latin typeface="Arial"/>
              </a:rPr>
              <a:t>;</a:t>
            </a: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изменении места нахождения транспорта в течение года налог и авансы по нему будут исчислять по новому месту с 1-го числа месяца, следующего за тем, в котором произошли изменения .</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Транспортный налог за 2024 год</a:t>
            </a:r>
            <a:endParaRPr lang="en-US" sz="3600" b="0" strike="noStrike" spc="-1">
              <a:solidFill>
                <a:srgbClr val="333333"/>
              </a:solidFill>
              <a:latin typeface="Arial"/>
            </a:endParaRPr>
          </a:p>
        </p:txBody>
      </p:sp>
      <p:sp>
        <p:nvSpPr>
          <p:cNvPr id="853" name="TextBox 852"/>
          <p:cNvSpPr txBox="1"/>
          <p:nvPr/>
        </p:nvSpPr>
        <p:spPr>
          <a:xfrm>
            <a:off x="609480" y="1483920"/>
            <a:ext cx="10972800" cy="484020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Информация Минпромторга России, Письмо ФНС от 01.04.2024 №БС-4-21/3777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Минпромторг опубликовал на сайте перечень дорогих автомобилей , по которым в 2024 году нужно платить транспортный налог с учетом повышающего коэффициента. Применять новый список нужно уже при перечислении авансов.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раздел с автомобилями от 10 млн до 15 млн руб. включительно, с года выпуска которых прошло не более 10 лет, вошло 295 моделей. В прошлом году  их было 275. Добавили, например, Audi A8 L 45 TDI V6 183 kW tiptronic quattro, Chevrolet Tahoe RST и Genesis G90 Elite.</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Раздел с автомобилями от 15 млн руб., с года выпуска которых прошло не более 20 лет, включает 222 модели. В 2023 в нем было 174. Перечень дополнили Audi Q8 3.0 TDI (231 hp) quattro tiptronic 2024 MY, AURUS Komendant, Cadillac Escalade Premium Luxury и др.</a:t>
            </a:r>
            <a:endParaRPr lang="en-US" sz="24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61920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dirty="0">
                <a:solidFill>
                  <a:srgbClr val="025EA1"/>
                </a:solidFill>
                <a:latin typeface="Arial"/>
              </a:rPr>
              <a:t>Пени на сумму налоговой задолженности</a:t>
            </a:r>
            <a:endParaRPr lang="en-US" sz="2600" b="0" strike="noStrike" spc="-1" dirty="0">
              <a:solidFill>
                <a:srgbClr val="333333"/>
              </a:solidFill>
              <a:latin typeface="Arial"/>
            </a:endParaRPr>
          </a:p>
        </p:txBody>
      </p:sp>
      <p:sp>
        <p:nvSpPr>
          <p:cNvPr id="233" name="TextBox 232"/>
          <p:cNvSpPr txBox="1"/>
          <p:nvPr/>
        </p:nvSpPr>
        <p:spPr>
          <a:xfrm>
            <a:off x="619200" y="162036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С 9 марта 2022г. по 31 декабря 2024 г.  к организациям не применяется правило о повышении  ставки для начисления пеней начиная с 31-го дня просрочки.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Независимо от продолжительности просрочки пени в этот период начисляются по 1/300 ставки рефинансирования  Банка России от суммы задолженности за каждый день просрочки - ст.75 НК в ред. Закона №259-ФЗ.</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i="1" strike="noStrike" spc="-1" dirty="0">
                <a:solidFill>
                  <a:srgbClr val="333333"/>
                </a:solidFill>
                <a:latin typeface="Arial"/>
              </a:rPr>
              <a:t>Пени в инспекции считает специальная подсистема ЕНС в программе АИС «Налог-3». Заявления компаний и ИП о перерасчете не нужны. Налоговики будут обязаны пересчитать ваши пени за 2024 год. Программа все сделает сама, но конкретные сроки налоговики не называют.</a:t>
            </a:r>
            <a:endParaRPr lang="en-US" sz="2400" b="0" strike="noStrike" spc="-1" dirty="0">
              <a:solidFill>
                <a:srgbClr val="333333"/>
              </a:solidFill>
              <a:latin typeface="Arial"/>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laceHolder 1"/>
          <p:cNvSpPr>
            <a:spLocks noGrp="1"/>
          </p:cNvSpPr>
          <p:nvPr>
            <p:ph type="title"/>
          </p:nvPr>
        </p:nvSpPr>
        <p:spPr>
          <a:xfrm>
            <a:off x="68436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Транспортный налог 2024 </a:t>
            </a:r>
            <a:endParaRPr lang="en-US" sz="2600" b="0" strike="noStrike" spc="-1">
              <a:solidFill>
                <a:srgbClr val="333333"/>
              </a:solidFill>
              <a:latin typeface="Arial"/>
            </a:endParaRPr>
          </a:p>
        </p:txBody>
      </p:sp>
      <p:sp>
        <p:nvSpPr>
          <p:cNvPr id="855" name="TextBox 854"/>
          <p:cNvSpPr txBox="1"/>
          <p:nvPr/>
        </p:nvSpPr>
        <p:spPr>
          <a:xfrm>
            <a:off x="487440" y="122040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Приказ ФНС от 11.08.2023 №СД-7-21/534 </a:t>
            </a:r>
            <a:r>
              <a:rPr lang="ru-RU" sz="2400" b="0" strike="noStrike" spc="-1">
                <a:solidFill>
                  <a:srgbClr val="333333"/>
                </a:solidFill>
                <a:latin typeface="Arial"/>
              </a:rPr>
              <a:t>-  форма заявления, порядок его заполнения и формат представления. Приказ вступит в силу  с 1 января 2024 года</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В заявлении нужно указывать:</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наименование организации-налогоплательщика;</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вид автомобиля, его марку, госномер;</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месяц и год начала розыска ТС, месяц и год прекращения розыска (возврата);</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сведения о подтверждающем розыск документе.</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Если у транспортного средства два двигателя: как ФНС считает налог</a:t>
            </a:r>
            <a:endParaRPr lang="en-US" sz="3200" b="0" strike="noStrike" spc="-1">
              <a:solidFill>
                <a:srgbClr val="333333"/>
              </a:solidFill>
              <a:latin typeface="Arial"/>
            </a:endParaRPr>
          </a:p>
        </p:txBody>
      </p:sp>
      <p:sp>
        <p:nvSpPr>
          <p:cNvPr id="857" name="TextBox 85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Письмо МФ от 12.02.2024 №03-05-06-04/11603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Налоговая база по транспортному налогу определяется как мощность двигателя авто в лошадиных силах.</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Значение имеет максимальная 30-минутная мощность (в лошадиных силах), которая указывается в регистрационных документах на транспортное средство.</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Если у транспорта 2 электродвигателя, приводящих его в движение, необходимо учитывать суммарную максимальную 30-минутную мощность двух электродвигателей</a:t>
            </a:r>
            <a:r>
              <a:rPr lang="ru-RU" sz="2000" b="0" strike="noStrike" spc="-1">
                <a:solidFill>
                  <a:srgbClr val="333333"/>
                </a:solidFill>
                <a:latin typeface="Arial"/>
              </a:rPr>
              <a:t>.</a:t>
            </a:r>
            <a:endParaRPr lang="en-US" sz="2000" b="0" strike="noStrike" spc="-1">
              <a:solidFill>
                <a:srgbClr val="333333"/>
              </a:solidFill>
              <a:latin typeface="Arial"/>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PlaceHolder 1"/>
          <p:cNvSpPr>
            <a:spLocks noGrp="1"/>
          </p:cNvSpPr>
          <p:nvPr>
            <p:ph type="title"/>
          </p:nvPr>
        </p:nvSpPr>
        <p:spPr>
          <a:xfrm>
            <a:off x="59040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О правовых позициях ВС РФ по налоговым спорам, </a:t>
            </a:r>
            <a:br>
              <a:rPr sz="2600"/>
            </a:br>
            <a:r>
              <a:rPr lang="ru-RU" sz="2600" b="1" strike="noStrike" spc="-1">
                <a:solidFill>
                  <a:srgbClr val="025EA1"/>
                </a:solidFill>
                <a:latin typeface="Arial"/>
              </a:rPr>
              <a:t>касающимся определения вида имущества </a:t>
            </a:r>
            <a:br>
              <a:rPr sz="2600"/>
            </a:br>
            <a:r>
              <a:rPr lang="ru-RU" sz="2600" b="1" strike="noStrike" spc="-1">
                <a:solidFill>
                  <a:srgbClr val="025EA1"/>
                </a:solidFill>
                <a:latin typeface="Arial"/>
              </a:rPr>
              <a:t>(движимое/недвижимое) в целях применения гл.30 НК</a:t>
            </a:r>
            <a:endParaRPr lang="en-US" sz="2600" b="0" strike="noStrike" spc="-1">
              <a:solidFill>
                <a:srgbClr val="333333"/>
              </a:solidFill>
              <a:latin typeface="Arial"/>
            </a:endParaRPr>
          </a:p>
        </p:txBody>
      </p:sp>
      <p:sp>
        <p:nvSpPr>
          <p:cNvPr id="859" name="TextBox 858"/>
          <p:cNvSpPr txBox="1"/>
          <p:nvPr/>
        </p:nvSpPr>
        <p:spPr>
          <a:xfrm>
            <a:off x="507960" y="1631520"/>
            <a:ext cx="10972800" cy="4591080"/>
          </a:xfrm>
          <a:prstGeom prst="rect">
            <a:avLst/>
          </a:prstGeom>
          <a:noFill/>
          <a:ln w="0">
            <a:noFill/>
          </a:ln>
        </p:spPr>
        <p:txBody>
          <a:bodyPr lIns="90000" tIns="46800" rIns="90000" bIns="46800" anchor="t">
            <a:normAutofit fontScale="94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16.08.2022 №СД-4-21/10747 -  </a:t>
            </a:r>
            <a:r>
              <a:rPr lang="ru-RU" sz="2000" b="0" strike="noStrike" spc="-1">
                <a:solidFill>
                  <a:srgbClr val="333333"/>
                </a:solidFill>
                <a:latin typeface="Arial"/>
              </a:rPr>
              <a:t>обзор правовых позиций ВС РФ, касающихся определения вида имущества (движимое/недвижимое) для целей налогообложения</a:t>
            </a:r>
            <a:endParaRPr lang="en-US" sz="20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18 октября 2018 г. N БС-4-21/20327@</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    «О судебных спорах о квалификации объектов в качестве недвижимых вещей».</a:t>
            </a:r>
            <a:endParaRPr lang="en-US" sz="20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 Письмо ФНС  от 28 августа 2019 г. N БС-4-21/17216@  </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 рекомендациях по определению вида некоторых объектов имущества (движимое/недвижимое) в целях администрирования налога на имущество организации»</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Ограждение ( заборы) ,</a:t>
            </a:r>
            <a:r>
              <a:rPr lang="ru-RU" sz="2000" b="0" strike="noStrike" spc="-1">
                <a:solidFill>
                  <a:srgbClr val="333333"/>
                </a:solidFill>
                <a:latin typeface="Arial"/>
              </a:rPr>
              <a:t> асфальтовые покрытия земельного участка являются элементом благоустройства и не признаются самостоятельными объектами недвижимости – Определение ВС от 27.02.2017г. №305-КГ16-21236, Постановление Президиума ВАС РФ от 24.09.2013г. №1160/13, постановление Пленума ВС от 23.06.2015г. №25 п.38.  </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Подборка судебных решений по налоговым спорам, связанным с необоснованным разделением в бухучете единого объекта основных средств, относящегося к недвижимому имуществу</a:t>
            </a:r>
            <a:br>
              <a:rPr sz="2800"/>
            </a:br>
            <a:endParaRPr lang="en-US" sz="2800" b="0" strike="noStrike" spc="-1">
              <a:solidFill>
                <a:srgbClr val="333333"/>
              </a:solidFill>
              <a:latin typeface="Arial"/>
            </a:endParaRPr>
          </a:p>
        </p:txBody>
      </p:sp>
      <p:sp>
        <p:nvSpPr>
          <p:cNvPr id="861" name="TextBox 860"/>
          <p:cNvSpPr txBox="1"/>
          <p:nvPr/>
        </p:nvSpPr>
        <p:spPr>
          <a:xfrm>
            <a:off x="609480" y="1934640"/>
            <a:ext cx="10972800" cy="4389480"/>
          </a:xfrm>
          <a:prstGeom prst="rect">
            <a:avLst/>
          </a:prstGeom>
          <a:noFill/>
          <a:ln w="0">
            <a:noFill/>
          </a:ln>
        </p:spPr>
        <p:txBody>
          <a:bodyPr lIns="90000" tIns="46800" rIns="90000" bIns="46800" anchor="t">
            <a:normAutofit fontScale="95000"/>
          </a:bodyPr>
          <a:lstStyle/>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России от 18.06.2024 N БС-4-21/6770</a:t>
            </a:r>
            <a:r>
              <a:rPr lang="ru-RU" sz="2000" b="1" strike="noStrike" spc="-1">
                <a:solidFill>
                  <a:srgbClr val="333333"/>
                </a:solidFill>
                <a:latin typeface="Arial"/>
              </a:rPr>
              <a:t>@  </a:t>
            </a:r>
            <a:r>
              <a:rPr lang="ru-RU" sz="2000" b="0" strike="noStrike" spc="-1">
                <a:solidFill>
                  <a:srgbClr val="333333"/>
                </a:solidFill>
                <a:latin typeface="Arial"/>
              </a:rPr>
              <a:t>"О направлении обзора результатов рассмотрения отдельных налоговых споров, касающихся определения объекта налогообложения по налогу на имущество организаций, в рамках которых установлено необоснованное (искусственное) разделение в бухгалтерском учете единого объекта основных средств, относящегося к недвижимому имуществу (сооружению)"</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Обзор содержит реквизиты судебных актов, примеры вида оборудования, признанного неотъемлемой частью объекта недвижимости и включенного в его состав, наименование сооружения, в составе которого находится оборудование, а также установленные при рассмотрении налогового спора ключевые обстоятельства для признания оборудования неотъемлемой частью объекта недвижимости.</a:t>
            </a:r>
            <a:endParaRPr lang="en-US" sz="2400" b="0" strike="noStrike" spc="-1">
              <a:solidFill>
                <a:srgbClr val="333333"/>
              </a:solidFill>
              <a:latin typeface="Arial"/>
            </a:endParaRPr>
          </a:p>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PlaceHolder 1"/>
          <p:cNvSpPr>
            <a:spLocks noGrp="1"/>
          </p:cNvSpPr>
          <p:nvPr>
            <p:ph type="title"/>
          </p:nvPr>
        </p:nvSpPr>
        <p:spPr>
          <a:xfrm>
            <a:off x="566640" y="379440"/>
            <a:ext cx="8258400" cy="6523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Движ/недвиж – судебная практика</a:t>
            </a:r>
            <a:endParaRPr lang="en-US" sz="2600" b="0" strike="noStrike" spc="-1">
              <a:solidFill>
                <a:srgbClr val="333333"/>
              </a:solidFill>
              <a:latin typeface="Arial"/>
            </a:endParaRPr>
          </a:p>
        </p:txBody>
      </p:sp>
      <p:sp>
        <p:nvSpPr>
          <p:cNvPr id="863" name="TextBox 862"/>
          <p:cNvSpPr txBox="1"/>
          <p:nvPr/>
        </p:nvSpPr>
        <p:spPr>
          <a:xfrm>
            <a:off x="550440" y="1395000"/>
            <a:ext cx="10923480" cy="47530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Постановление АС МО от 14.02.2023 по делу № А40-110147/2020 - </a:t>
            </a:r>
            <a:r>
              <a:rPr lang="ru-RU" sz="2200" b="0" strike="noStrike" spc="-1">
                <a:solidFill>
                  <a:srgbClr val="333333"/>
                </a:solidFill>
                <a:latin typeface="Arial"/>
              </a:rPr>
              <a:t>по итогам проверки инспекторы установили, что компания не включила в базу по налогу на имущество стоимость системы вентиляции и кондиционирования, которую сама смонтировала. Контролеры решили, что это составная часть здания, а значит, организация незаконно сэкономила </a:t>
            </a:r>
            <a:r>
              <a:rPr lang="ru-RU" sz="2200" b="1" strike="noStrike" spc="-1">
                <a:solidFill>
                  <a:srgbClr val="333333"/>
                </a:solidFill>
                <a:latin typeface="Arial"/>
              </a:rPr>
              <a:t>26 млн руб. на налоге.</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Компания не согласилась с таким подходом, т.к. спорная система не имеет прочной связи с землей, по ОКОФ относится к оборудованию, ее приняли на учет до окончания реконструкции помещения и при необходимости ее можно переместить без вреда зданию. То есть у объекта нет признаков недвижимости.</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Судьи посчитали доводы организации убедительными. Плюс ко всему они заметили, что спорная </a:t>
            </a:r>
            <a:r>
              <a:rPr lang="ru-RU" sz="2200" b="1" strike="noStrike" spc="-1">
                <a:solidFill>
                  <a:srgbClr val="333333"/>
                </a:solidFill>
                <a:latin typeface="Arial"/>
              </a:rPr>
              <a:t>система обслуживает оборудование, а не здание. </a:t>
            </a:r>
            <a:r>
              <a:rPr lang="ru-RU" sz="2200" b="0" strike="noStrike" spc="-1">
                <a:solidFill>
                  <a:srgbClr val="333333"/>
                </a:solidFill>
                <a:latin typeface="Arial"/>
              </a:rPr>
              <a:t>Да и сроки службы у них различаются. Поэтому компания обоснованно учла их как отдельные инвентарные объекты</a:t>
            </a:r>
            <a:endParaRPr lang="en-US" sz="2200" b="0" strike="noStrike" spc="-1">
              <a:solidFill>
                <a:srgbClr val="333333"/>
              </a:solidFill>
              <a:latin typeface="Arial"/>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TextBox 863"/>
          <p:cNvSpPr txBox="1"/>
          <p:nvPr/>
        </p:nvSpPr>
        <p:spPr>
          <a:xfrm>
            <a:off x="298080" y="1146240"/>
            <a:ext cx="11721960" cy="4967280"/>
          </a:xfrm>
          <a:prstGeom prst="rect">
            <a:avLst/>
          </a:prstGeom>
          <a:noFill/>
          <a:ln w="0">
            <a:noFill/>
          </a:ln>
        </p:spPr>
        <p:txBody>
          <a:bodyPr lIns="90000" tIns="46800" rIns="90000" bIns="46800" anchor="t">
            <a:normAutofit fontScale="92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1" strike="noStrike" spc="-1">
                <a:solidFill>
                  <a:srgbClr val="333333"/>
                </a:solidFill>
                <a:latin typeface="Arial"/>
              </a:rPr>
              <a:t>Постановление АС ДО от 13.01.2023 по делу № А51-7270/2021 .  </a:t>
            </a:r>
            <a:endParaRPr lang="en-US" sz="23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0" strike="noStrike" spc="-1">
                <a:solidFill>
                  <a:srgbClr val="333333"/>
                </a:solidFill>
                <a:latin typeface="Arial"/>
              </a:rPr>
              <a:t>Инспекторы доначислили организации налог на имущество </a:t>
            </a:r>
            <a:r>
              <a:rPr lang="ru-RU" sz="2300" b="1" strike="noStrike" spc="-1">
                <a:solidFill>
                  <a:srgbClr val="333333"/>
                </a:solidFill>
                <a:latin typeface="Arial"/>
              </a:rPr>
              <a:t>на сумму 10 млн руб</a:t>
            </a:r>
            <a:r>
              <a:rPr lang="ru-RU" sz="2300" b="0" strike="noStrike" spc="-1">
                <a:solidFill>
                  <a:srgbClr val="333333"/>
                </a:solidFill>
                <a:latin typeface="Arial"/>
              </a:rPr>
              <a:t>. Они посчитали, что оборудование, которое компания отнесла к движимому имуществу, — неотъемлемая часть электростанции. Поэтому его стоимость увеличивает стоимость недвижимости.</a:t>
            </a:r>
            <a:endParaRPr lang="en-US" sz="23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0" strike="noStrike" spc="-1">
                <a:solidFill>
                  <a:srgbClr val="333333"/>
                </a:solidFill>
                <a:latin typeface="Arial"/>
              </a:rPr>
              <a:t>Организация предоставила письма заводов-изготовителей и заключение экспертизы. Там сказано, что спорные объекты можно переместить на другое место и срок их службы существенно меньше, чем срок службы самой электростанции.</a:t>
            </a:r>
            <a:endParaRPr lang="en-US" sz="23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300" b="0" strike="noStrike" spc="-1">
                <a:solidFill>
                  <a:srgbClr val="333333"/>
                </a:solidFill>
                <a:latin typeface="Arial"/>
              </a:rPr>
              <a:t>Но судьи поддержали налоговиков и указали, что, когда все части сложной вещи могут работать только в совокупности, вся эта вещь — недвижимость. Если изъять спорные объекты, то выработка электроэнергии будет невозможна. Электростанция остановится. Поэтому такое оборудование — часть недвижимости и доначисления обоснованны. </a:t>
            </a:r>
            <a:endParaRPr lang="en-US" sz="23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300"/>
            </a:br>
            <a:br>
              <a:rPr sz="2000"/>
            </a:br>
            <a:endParaRPr lang="en-US" sz="2300" b="0" strike="noStrike" spc="-1">
              <a:solidFill>
                <a:srgbClr val="333333"/>
              </a:solidFill>
              <a:latin typeface="Arial"/>
            </a:endParaRPr>
          </a:p>
        </p:txBody>
      </p:sp>
      <p:sp>
        <p:nvSpPr>
          <p:cNvPr id="865" name="PlaceHolder 1"/>
          <p:cNvSpPr>
            <a:spLocks noGrp="1"/>
          </p:cNvSpPr>
          <p:nvPr>
            <p:ph type="title"/>
          </p:nvPr>
        </p:nvSpPr>
        <p:spPr>
          <a:xfrm>
            <a:off x="566640" y="379440"/>
            <a:ext cx="8258400" cy="65232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Движ/недвиж – судебная практика</a:t>
            </a:r>
            <a:endParaRPr lang="en-US" sz="2600" b="0" strike="noStrike" spc="-1">
              <a:solidFill>
                <a:srgbClr val="333333"/>
              </a:solidFill>
              <a:latin typeface="Arial"/>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Трансформаторная подстанция – движ или недвиж</a:t>
            </a:r>
            <a:r>
              <a:rPr lang="en-US" sz="3200" b="0" strike="noStrike" spc="-1">
                <a:solidFill>
                  <a:srgbClr val="025EA1"/>
                </a:solidFill>
                <a:latin typeface="Arial"/>
              </a:rPr>
              <a:t>? </a:t>
            </a:r>
            <a:endParaRPr lang="en-US" sz="3200" b="0" strike="noStrike" spc="-1">
              <a:solidFill>
                <a:srgbClr val="333333"/>
              </a:solidFill>
              <a:latin typeface="Arial"/>
            </a:endParaRPr>
          </a:p>
        </p:txBody>
      </p:sp>
      <p:sp>
        <p:nvSpPr>
          <p:cNvPr id="867" name="TextBox 866"/>
          <p:cNvSpPr txBox="1"/>
          <p:nvPr/>
        </p:nvSpPr>
        <p:spPr>
          <a:xfrm>
            <a:off x="609480" y="1333440"/>
            <a:ext cx="10972800" cy="49910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оборудование трансформаторной подстанции приобретено как движимое имущество и поставлено на учет как отдельные инвентарные объекты, а не в качестве составной части зданий, то оно </a:t>
            </a:r>
            <a:r>
              <a:rPr lang="ru-RU" sz="2400" b="1" strike="noStrike" spc="-1">
                <a:solidFill>
                  <a:srgbClr val="333333"/>
                </a:solidFill>
                <a:latin typeface="Arial"/>
              </a:rPr>
              <a:t>не является </a:t>
            </a:r>
            <a:r>
              <a:rPr lang="ru-RU" sz="2400" b="0" strike="noStrike" spc="-1">
                <a:solidFill>
                  <a:srgbClr val="333333"/>
                </a:solidFill>
                <a:latin typeface="Arial"/>
              </a:rPr>
              <a:t>объектом налогообложения по налогу на имущество организаций -  определение Судебной коллегии по экономическим спорам ВС РФ от 17.05.2021 N 308-ЭС20-23222 по делу N А32-56709/2019, п.34  Обзора судебной практики ВС РФ N 3 (2021), утв. Президиумом ВС РФ 10.11.2021, и принят налоговыми органами (п.8, п.16 Обзора, направленного письмом ФНС  от 16.08.2022 N СД-4-21/10747@, Информация  ФНС России, письма ФНС  от 21.05.2021 №БС-4-21/7027,  от 15.11.2021 №БС-4-21/15939 (в котором также указано, что ранее изданные письма ФНС  по вопросам о критериях разграничения видов имущества (движимое или недвижимое) в целях применения гл.30 НК РФ действуют в части, не противоречащей настоящим разъяснениям).</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86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645570E-C3DF-4E04-A6CB-0E46D400707D}" type="slidenum">
              <a:rPr lang="ru-RU" sz="1800" b="0" strike="noStrike" spc="-1">
                <a:solidFill>
                  <a:srgbClr val="333333"/>
                </a:solidFill>
                <a:latin typeface="Arial"/>
              </a:rPr>
              <a:t>336</a:t>
            </a:fld>
            <a:endParaRPr lang="en-US" sz="1800" b="0" strike="noStrike" spc="-1">
              <a:solidFill>
                <a:srgbClr val="333333"/>
              </a:solidFill>
              <a:latin typeface="Arial"/>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Трансформаторная подстанция – движ или недвиж</a:t>
            </a:r>
            <a:r>
              <a:rPr lang="en-US" sz="3200" b="0" strike="noStrike" spc="-1">
                <a:solidFill>
                  <a:srgbClr val="025EA1"/>
                </a:solidFill>
                <a:latin typeface="Arial"/>
              </a:rPr>
              <a:t>?</a:t>
            </a:r>
            <a:endParaRPr lang="en-US" sz="3200" b="0" strike="noStrike" spc="-1">
              <a:solidFill>
                <a:srgbClr val="333333"/>
              </a:solidFill>
              <a:latin typeface="Arial"/>
            </a:endParaRPr>
          </a:p>
        </p:txBody>
      </p:sp>
      <p:sp>
        <p:nvSpPr>
          <p:cNvPr id="870" name="TextBox 869"/>
          <p:cNvSpPr txBox="1"/>
          <p:nvPr/>
        </p:nvSpPr>
        <p:spPr>
          <a:xfrm>
            <a:off x="609480" y="1184400"/>
            <a:ext cx="10972800" cy="51400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же трансформаторная подстанция является неотъемлемой частью здания (сооружения), даже если учитывается как отдельный инвентарный объект, то ее следует относить к недвижимому имуществу - </a:t>
            </a:r>
            <a:r>
              <a:rPr lang="ru-RU" sz="2400" b="1" strike="noStrike" spc="-1">
                <a:solidFill>
                  <a:srgbClr val="333333"/>
                </a:solidFill>
                <a:latin typeface="Arial"/>
              </a:rPr>
              <a:t>определения ВС РФ от 09.11.2020 №394-ЭС19-7381, от 01.06.2022 №306-ЭС22-7514.</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Т.о., трансформаторная подстанция будет являться недвижимым имуществом, если она построена и введена в эксплуатацию с получением разрешительной документации как объект капитального строительства и (или) входит в комплекс объединенных единым производственным назначением и технологическим режимом работы зданий, сооружений и иных вещей, неразрывно связанных физически или технологически, возведенных по единому проекту и расположенных на одном земельном участке.</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Следовательно, в таком случае организация должна платить налог на имущество организаций в отношении трансформаторной подстанции как объекта недвижимого имущества.</a:t>
            </a:r>
            <a:endParaRPr lang="en-US" sz="24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871"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D84C553-202F-4EA9-9755-9418ECE3DC5C}" type="slidenum">
              <a:rPr lang="ru-RU" sz="1800" b="0" strike="noStrike" spc="-1">
                <a:solidFill>
                  <a:srgbClr val="333333"/>
                </a:solidFill>
                <a:latin typeface="Arial"/>
              </a:rPr>
              <a:t>337</a:t>
            </a:fld>
            <a:endParaRPr lang="en-US" sz="1800" b="0" strike="noStrike" spc="-1">
              <a:solidFill>
                <a:srgbClr val="333333"/>
              </a:solidFill>
              <a:latin typeface="Arial"/>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Компании пришлось доказывать в суде право на льготу по налогу на имущество</a:t>
            </a:r>
            <a:endParaRPr lang="en-US" sz="3200" b="0" strike="noStrike" spc="-1">
              <a:solidFill>
                <a:srgbClr val="333333"/>
              </a:solidFill>
              <a:latin typeface="Arial"/>
            </a:endParaRPr>
          </a:p>
        </p:txBody>
      </p:sp>
      <p:sp>
        <p:nvSpPr>
          <p:cNvPr id="873" name="TextBox 872"/>
          <p:cNvSpPr txBox="1"/>
          <p:nvPr/>
        </p:nvSpPr>
        <p:spPr>
          <a:xfrm>
            <a:off x="609480" y="1934640"/>
            <a:ext cx="10972800" cy="438948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Определение Верховного Суда РФ от 15.05.2024 № 305-ЭС24-7176 по делу № А40-130509/2020</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Налоговики проверили деятельность компании за 2014–2016 годы и доначислили почти 250 млн рублей налогов, пеней и штрафов, из них около 230 млн рублей по налогу на имущество. В проверяемом периоде на движимое имущество, принятое к учету как основные средства, предоставлялась льгота. Компания воспользовалась преференциями в отношении трубопроводов, подстанций и другого оборудования, размещенного на электростанции. Но по мнению инспекторов, организация не должна была применять льготу в отношении этих объектов основных средств. Ведь оборудование неразрывно связано со зданием ГРЭС, а потому является недвижимым имуществом в составе единого недвижимого комплекса, и его демонтаж приведет к повреждению как оборудования, так и здания. Налоговики даже провели экспертизу, которая позволила им переквалифицировать движимые объекты в недвижимость и легла в основу доказательной базы.</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Компания с решением инспекции не согласилась, обратилась в суд и выиграла дело в трех инстанциях. </a:t>
            </a:r>
            <a:endParaRPr lang="en-US" sz="2000" b="0" strike="noStrike" spc="-1">
              <a:solidFill>
                <a:srgbClr val="333333"/>
              </a:solidFill>
              <a:latin typeface="Arial"/>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Компании пришлось доказывать в суде право на льготу по налогу на имущество</a:t>
            </a:r>
            <a:endParaRPr lang="en-US" sz="3200" b="0" strike="noStrike" spc="-1">
              <a:solidFill>
                <a:srgbClr val="333333"/>
              </a:solidFill>
              <a:latin typeface="Arial"/>
            </a:endParaRPr>
          </a:p>
        </p:txBody>
      </p:sp>
      <p:sp>
        <p:nvSpPr>
          <p:cNvPr id="875" name="TextBox 874"/>
          <p:cNvSpPr txBox="1"/>
          <p:nvPr/>
        </p:nvSpPr>
        <p:spPr>
          <a:xfrm>
            <a:off x="609480" y="1674720"/>
            <a:ext cx="10972800" cy="4649760"/>
          </a:xfrm>
          <a:prstGeom prst="rect">
            <a:avLst/>
          </a:prstGeom>
          <a:noFill/>
          <a:ln w="0">
            <a:noFill/>
          </a:ln>
        </p:spPr>
        <p:txBody>
          <a:bodyPr lIns="90000" tIns="46800" rIns="90000" bIns="46800" anchor="t">
            <a:normAutofit fontScale="98000"/>
          </a:bodyPr>
          <a:lstStyle/>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Прежде всего была проведена судебная экспертиза, результаты которой полностью опровергли выводы экспертов, привлеченных инспекцией. Более того, выяснилось, что у специалистов отсутствует необходимая квалификация, а выводы они сделали на основании лишь предоставленных документов, без осмотра объектов. Ответы экспертов были неполными, в том числе из-за некорректных вопросов налоговиков. Кроме того, инспекторы назначили экспертизу в последний день проведения дополнительных мероприятий, чем нарушили права компании, не дав ей возможности заявить отвод экспертам и ознакомиться с их выводами (п. 7 ст. 95 НК РФ).</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Судебная экспертиза полностью подтвердила позицию компании. Специалисты установили, что демонтаж оборудования и его перемещение зданию не навредят, а сами объекты своих функций не утратят. А значит, квалифицировать их как недвижимость нельзя. Арбитры пришли к выводу, что компания правомерно использовала льготу, и отменили решение налоговиков о доначислении налога на имущество, пеней и штрафов.</a:t>
            </a:r>
            <a:endParaRPr lang="en-US" sz="2000" b="0" strike="noStrike" spc="-1">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Инспекция попыталась обратиться в ВС, но, учитывая убедительные доказательства, собранные арбитрами, ВС не нашел оснований для пересмотра принятых решений.</a:t>
            </a:r>
            <a:endParaRPr lang="en-US" sz="20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a:off x="193320" y="879120"/>
            <a:ext cx="11850840" cy="568476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Пени начисляют с даты возникновения отрицательного сальдо ЕНС по день погашения задолженности включительно. В расчет берут каждый календарный день просрочки платежа, включая выходные и нерабочие дни – п.3 ст.75НК.</a:t>
            </a:r>
            <a:br>
              <a:rPr sz="2400" dirty="0"/>
            </a:br>
            <a:r>
              <a:rPr lang="ru-RU" sz="2400" b="0" strike="noStrike" spc="-1" dirty="0">
                <a:solidFill>
                  <a:srgbClr val="333333"/>
                </a:solidFill>
                <a:latin typeface="Arial"/>
              </a:rPr>
              <a:t> </a:t>
            </a:r>
            <a:endParaRPr lang="en-US" sz="24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Пример</a:t>
            </a:r>
            <a:r>
              <a:rPr lang="en-US" sz="2400" b="0" strike="noStrike" spc="-1" dirty="0">
                <a:solidFill>
                  <a:srgbClr val="333333"/>
                </a:solidFill>
                <a:latin typeface="Arial"/>
              </a:rPr>
              <a:t>: </a:t>
            </a:r>
            <a:r>
              <a:rPr lang="ru-RU" sz="2400" b="0" i="1" strike="noStrike" spc="-1" dirty="0">
                <a:solidFill>
                  <a:srgbClr val="333333"/>
                </a:solidFill>
                <a:latin typeface="Arial"/>
              </a:rPr>
              <a:t>в июле 2024 года организация нарушила срок уплаты налогов и взносов. На 29 июля, когда наступил срок уплаты, сальдо ЕНС было нулевым. 2 августа  2024 года организация перечислила ЕНП. На ЕНС образовалось положительное сальдо, которое инспекция зачла в счет обязательств перед бюджетом. Пени начисляют за четыре  календарных дня — с 30 июля по 2 августа включительно</a:t>
            </a:r>
            <a:r>
              <a:rPr lang="ru-RU" sz="2400" b="0" i="1" strike="noStrike" spc="-1" dirty="0">
                <a:solidFill>
                  <a:srgbClr val="FF0000"/>
                </a:solidFill>
                <a:latin typeface="Arial"/>
              </a:rPr>
              <a:t>.</a:t>
            </a:r>
            <a:br>
              <a:rPr sz="2400" dirty="0"/>
            </a:br>
            <a:r>
              <a:rPr lang="ru-RU" sz="2400" b="0" i="1" strike="noStrike" spc="-1" dirty="0">
                <a:solidFill>
                  <a:srgbClr val="FF0000"/>
                </a:solidFill>
                <a:latin typeface="Arial"/>
              </a:rPr>
              <a:t> </a:t>
            </a:r>
            <a:endParaRPr lang="en-US" sz="24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Если после 1 января 2023 года налогоплательщик подает декларацию или расчет по налогам или взносам, срок уплаты которых истек до 31 декабря 2022 года, пени начисляют с установленного срока уплаты до 1 января 2023 года — на неуплаченную сумму по данным отчетности и с 1 января 2023 года — на отрицательное сальдо ЕНС (п.7 ст.4 Закона №263-ФЗ).</a:t>
            </a:r>
            <a:endParaRPr lang="en-US" sz="2400" b="0" strike="noStrike" spc="-1" dirty="0">
              <a:solidFill>
                <a:srgbClr val="333333"/>
              </a:solidFill>
              <a:latin typeface="Arial"/>
            </a:endParaRPr>
          </a:p>
        </p:txBody>
      </p:sp>
      <p:sp>
        <p:nvSpPr>
          <p:cNvPr id="235" name="PlaceHolder 1"/>
          <p:cNvSpPr>
            <a:spLocks noGrp="1"/>
          </p:cNvSpPr>
          <p:nvPr>
            <p:ph type="title"/>
          </p:nvPr>
        </p:nvSpPr>
        <p:spPr>
          <a:xfrm>
            <a:off x="677520" y="298440"/>
            <a:ext cx="8258040" cy="58104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dirty="0">
                <a:solidFill>
                  <a:srgbClr val="025EA1"/>
                </a:solidFill>
                <a:latin typeface="Arial"/>
              </a:rPr>
              <a:t>Расчет пени по налогам в 2024 году</a:t>
            </a:r>
            <a:endParaRPr lang="en-US" sz="2600" b="0" strike="noStrike" spc="-1" dirty="0">
              <a:solidFill>
                <a:srgbClr val="333333"/>
              </a:solidFill>
              <a:latin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TextBox 875"/>
          <p:cNvSpPr txBox="1"/>
          <p:nvPr/>
        </p:nvSpPr>
        <p:spPr>
          <a:xfrm>
            <a:off x="609480" y="1934640"/>
            <a:ext cx="1097280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Письмо МФ от 08.12.2022 №03-05-05-01/120262 </a:t>
            </a:r>
            <a:r>
              <a:rPr lang="ru-RU" sz="2200" b="0" strike="noStrike" spc="-1">
                <a:solidFill>
                  <a:srgbClr val="333333"/>
                </a:solidFill>
                <a:latin typeface="Arial"/>
              </a:rPr>
              <a:t>- налог на имущество с неотделимых улучшений должен платить арендатор. </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С 1 января 2022 года с имущества, переданного в аренду, налог платит арендодатель – ст.378 НК. При этом неважно, какая из сторон договора аренды учитывает его на своем балансе. Но есть исключение.</a:t>
            </a:r>
            <a:endParaRPr lang="en-US" sz="22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Если капвложения в арендованный объект сделал арендатор, это основное средство он ставит себе на баланс (ФСБУ 6/2020 и ФСБУ 26/2020). Он же и обязан платить налог на имущество. Начислять его следует до тех пор, пока арендодатель не станет собственником этих улучшений</a:t>
            </a:r>
            <a:endParaRPr lang="en-US" sz="22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
        <p:nvSpPr>
          <p:cNvPr id="877"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имущество с неотделимых улучшений</a:t>
            </a:r>
            <a:br>
              <a:rPr sz="2600"/>
            </a:br>
            <a:r>
              <a:rPr lang="ru-RU" sz="2600" b="1" strike="noStrike" spc="-1">
                <a:solidFill>
                  <a:srgbClr val="025EA1"/>
                </a:solidFill>
                <a:latin typeface="Arial"/>
              </a:rPr>
              <a:t>лизингового имущества с 1 января 2022 года</a:t>
            </a:r>
            <a:endParaRPr lang="en-US" sz="2600" b="0" strike="noStrike" spc="-1">
              <a:solidFill>
                <a:srgbClr val="333333"/>
              </a:solidFill>
              <a:latin typeface="Arial"/>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PlaceHolder 1"/>
          <p:cNvSpPr>
            <a:spLocks noGrp="1"/>
          </p:cNvSpPr>
          <p:nvPr>
            <p:ph type="title"/>
          </p:nvPr>
        </p:nvSpPr>
        <p:spPr>
          <a:xfrm>
            <a:off x="60948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Налог на имущество</a:t>
            </a:r>
            <a:endParaRPr lang="en-US" sz="2600" b="0" strike="noStrike" spc="-1">
              <a:solidFill>
                <a:srgbClr val="333333"/>
              </a:solidFill>
              <a:latin typeface="Arial"/>
            </a:endParaRPr>
          </a:p>
        </p:txBody>
      </p:sp>
      <p:sp>
        <p:nvSpPr>
          <p:cNvPr id="879" name="TextBox 878"/>
          <p:cNvSpPr txBox="1"/>
          <p:nvPr/>
        </p:nvSpPr>
        <p:spPr>
          <a:xfrm>
            <a:off x="527040" y="142200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Кассационное определение Судебной коллегии по административным делам ВС РФ от 10.07.2019 N 5-КА19-15 – </a:t>
            </a:r>
            <a:r>
              <a:rPr lang="ru-RU" sz="2400" b="0" strike="noStrike" spc="-1">
                <a:solidFill>
                  <a:srgbClr val="333333"/>
                </a:solidFill>
                <a:latin typeface="Arial"/>
              </a:rPr>
              <a:t>при оспаривании кадастровой стоимости требуйте исключения НДС - такой подход поддерживает ВС РФ</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Кассационное определение ВС РФ от 09.08.2018 N 5-КГ18-96 - </a:t>
            </a:r>
            <a:r>
              <a:rPr lang="ru-RU" sz="2400" b="0" strike="noStrike" spc="-1">
                <a:solidFill>
                  <a:srgbClr val="333333"/>
                </a:solidFill>
                <a:latin typeface="Arial"/>
              </a:rPr>
              <a:t>ВС РФ разрешил устанавливать кадастровую стоимость без НДС.</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Определение КС РФ от 30.09.2019 N 2604-О </a:t>
            </a:r>
            <a:r>
              <a:rPr lang="ru-RU" sz="2400" b="0" strike="noStrike" spc="-1">
                <a:solidFill>
                  <a:srgbClr val="333333"/>
                </a:solidFill>
                <a:latin typeface="Arial"/>
              </a:rPr>
              <a:t>-  организации не разрешили самой вычесть НДС из кадастровой стоимости, нарушений нет</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Ошибки в кадастровой стоимости</a:t>
            </a:r>
            <a:endParaRPr lang="en-US" sz="2600" b="0" strike="noStrike" spc="-1">
              <a:solidFill>
                <a:srgbClr val="333333"/>
              </a:solidFill>
              <a:latin typeface="Arial"/>
            </a:endParaRPr>
          </a:p>
        </p:txBody>
      </p:sp>
      <p:sp>
        <p:nvSpPr>
          <p:cNvPr id="881" name="TextBox 880"/>
          <p:cNvSpPr txBox="1"/>
          <p:nvPr/>
        </p:nvSpPr>
        <p:spPr>
          <a:xfrm>
            <a:off x="609480" y="154728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России от 14.09.2021 N БС-4-21/13025@ - ка</a:t>
            </a:r>
            <a:r>
              <a:rPr lang="ru-RU" sz="2400" b="0" strike="noStrike" spc="-1">
                <a:solidFill>
                  <a:srgbClr val="333333"/>
                </a:solidFill>
                <a:latin typeface="Arial"/>
              </a:rPr>
              <a:t>дастровую стоимость изменили из-за исправления ошибки.  С какой даты учитывать новую стоимость при расчете налога на имущество?</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Дату начала применения кадастровой стоимости нужно искать в ЕГРН. При корректировке данных в реестре в него вносят такую дату. Ее берут из документа, который направляют для внесения в ЕГРН кадастровой стоимости. Если в этом документе ее нет или такой документ не нужен, то дату начала применения указывает Росреестр.</a:t>
            </a:r>
            <a:endParaRPr lang="en-US" sz="2400" b="0" strike="noStrike" spc="-1">
              <a:solidFill>
                <a:srgbClr val="333333"/>
              </a:solidFill>
              <a:latin typeface="Arial"/>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PlaceHolder 1"/>
          <p:cNvSpPr>
            <a:spLocks noGrp="1"/>
          </p:cNvSpPr>
          <p:nvPr>
            <p:ph type="title"/>
          </p:nvPr>
        </p:nvSpPr>
        <p:spPr>
          <a:xfrm>
            <a:off x="60948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МФ и ФНС простили пени по налогу на имущество</a:t>
            </a:r>
            <a:endParaRPr lang="en-US" sz="2600" b="0" strike="noStrike" spc="-1">
              <a:solidFill>
                <a:srgbClr val="333333"/>
              </a:solidFill>
              <a:latin typeface="Arial"/>
            </a:endParaRPr>
          </a:p>
        </p:txBody>
      </p:sp>
      <p:sp>
        <p:nvSpPr>
          <p:cNvPr id="883" name="TextBox 882"/>
          <p:cNvSpPr txBox="1"/>
          <p:nvPr/>
        </p:nvSpPr>
        <p:spPr>
          <a:xfrm>
            <a:off x="527040" y="117756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1" strike="noStrike" spc="-1">
                <a:solidFill>
                  <a:srgbClr val="333333"/>
                </a:solidFill>
                <a:latin typeface="Arial"/>
              </a:rPr>
              <a:t>Письма ФНС от 27.05.2022 № БС-4-21/6551 и МФ от 24.05.2022 № 03-02-06/49086 </a:t>
            </a:r>
            <a:r>
              <a:rPr lang="ru-RU" sz="2200" b="0" strike="noStrike" spc="-1">
                <a:solidFill>
                  <a:srgbClr val="333333"/>
                </a:solidFill>
                <a:latin typeface="Arial"/>
              </a:rPr>
              <a:t>- если из-за исправления ошибки в ЕГРН у организации возникла недоимка по налогу на имущество, пени не начисляются. </a:t>
            </a:r>
            <a:endParaRPr lang="en-US" sz="22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strike="noStrike" spc="-1">
                <a:solidFill>
                  <a:srgbClr val="333333"/>
                </a:solidFill>
                <a:latin typeface="Arial"/>
              </a:rPr>
              <a:t>В общем случае для расчета налога на имущество берут кадастровую стоимость, определенную на 1 января отчетного года – п.2 ст.375 НК. Из этого правила есть исключение — кадастровая стоимость изменилась в результате исправления технической ошибки в ЕГРН – пп. «а» п.3 ч.2 ст.18 ФЗ от 03.07.2016 №237-ФЗ. Тогда ее новое значение при расчете налога нужно применять задним числом.   Минфин разъяснил, что у добросовестной организации нет  обязанности платить пени, если в итоге возникла недоимка по налогу на имущество</a:t>
            </a:r>
            <a:endParaRPr lang="en-US" sz="22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200" b="0" i="1" strike="noStrike" spc="-1">
                <a:solidFill>
                  <a:srgbClr val="333333"/>
                </a:solidFill>
                <a:latin typeface="Arial"/>
              </a:rPr>
              <a:t>Подход Верховного суда применяется при исчислении  налога на имущество в текущем году. ФНС опубликовала обзор правовых позиций высших судей за I квартал. Инспекторы на местах обязаны их учитывать на проверках.</a:t>
            </a:r>
            <a:endParaRPr lang="en-US" sz="22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200" b="0" strike="noStrike" spc="-1">
              <a:solidFill>
                <a:srgbClr val="333333"/>
              </a:solidFill>
              <a:latin typeface="Arial"/>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Организация применила неверную кадастровую стоимость из ЕГРН - суд отменил пени</a:t>
            </a:r>
            <a:endParaRPr lang="en-US" sz="3600" b="0" strike="noStrike" spc="-1">
              <a:solidFill>
                <a:srgbClr val="333333"/>
              </a:solidFill>
              <a:latin typeface="Arial"/>
            </a:endParaRPr>
          </a:p>
        </p:txBody>
      </p:sp>
      <p:sp>
        <p:nvSpPr>
          <p:cNvPr id="885" name="TextBox 88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СЗО от 14.03.2024 по делу №А42-6912/2022 - </a:t>
            </a:r>
            <a:r>
              <a:rPr lang="ru-RU" sz="2400" b="0" strike="noStrike" spc="-1">
                <a:solidFill>
                  <a:srgbClr val="333333"/>
                </a:solidFill>
                <a:latin typeface="Arial"/>
              </a:rPr>
              <a:t>организация считала налог на имущество по кадастровой стоимости из ЕГРН. Сведения оказались неверными, и налоговики доначислили  налог и пени.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Суды начисление пени не одобрили: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сведения о кадастровой стоимости представил Росреестр;</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выписки с неверными данными сформировали по техническим причинам. Они не зависели от налогоплательщика;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инспекция не доказала, что организация действовала недобросовестно.</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Налог на имущество: суд обязал ИФНС вернуть переплату по уточненным декларациям за рамками 3 лет</a:t>
            </a:r>
            <a:br>
              <a:rPr sz="3200"/>
            </a:br>
            <a:endParaRPr lang="en-US" sz="2800" b="0" strike="noStrike" spc="-1">
              <a:solidFill>
                <a:srgbClr val="333333"/>
              </a:solidFill>
              <a:latin typeface="Arial"/>
            </a:endParaRPr>
          </a:p>
        </p:txBody>
      </p:sp>
      <p:sp>
        <p:nvSpPr>
          <p:cNvPr id="887" name="TextBox 886"/>
          <p:cNvSpPr txBox="1"/>
          <p:nvPr/>
        </p:nvSpPr>
        <p:spPr>
          <a:xfrm>
            <a:off x="609480" y="1934640"/>
            <a:ext cx="10972800" cy="4389480"/>
          </a:xfrm>
          <a:prstGeom prst="rect">
            <a:avLst/>
          </a:prstGeom>
          <a:noFill/>
          <a:ln w="0">
            <a:noFill/>
          </a:ln>
        </p:spPr>
        <p:txBody>
          <a:bodyPr lIns="90000" tIns="46800" rIns="90000" bIns="46800" anchor="t">
            <a:normAutofit fontScale="88000"/>
          </a:bodyPr>
          <a:lstStyle/>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АС ПО от 29.05.2024 №А55-28933/2023</a:t>
            </a:r>
            <a:endParaRPr lang="en-US" sz="24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марте 2022 года суд установил кадастровую стоимость недвижимости равной рыночной на 6 июня 2011 года. Из-за этого организация подала уточненные декларации за 2016 - 2020 годы, в которых уменьшила налог. Переплату она попросила зачесть в счет предстоящей уплаты налога. Инспекция отказала, поскольку истек 3-летний срок.</a:t>
            </a:r>
            <a:endParaRPr lang="en-US" sz="24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Кассация с контролерами не согласилась. Налогоплательщик узнал о переплате весной 2022 года, когда вступило в силу решение суда по кадастровой стоимости. При подаче первичных деклараций организация не знала и не могла знать, что переплатила налог.</a:t>
            </a:r>
            <a:endParaRPr lang="en-US" sz="24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Аналогичное решение  АС Поволжского округа принял  по земельному налогу - </a:t>
            </a:r>
            <a:r>
              <a:rPr lang="ru-RU" sz="2400" b="1" strike="noStrike" spc="-1">
                <a:solidFill>
                  <a:srgbClr val="333333"/>
                </a:solidFill>
                <a:latin typeface="Arial"/>
              </a:rPr>
              <a:t>постановление от 27.02.2024 по делу №А55-12291/2023</a:t>
            </a:r>
            <a:endParaRPr lang="en-US" sz="24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Обзор решений ВС РФ по имущественным налогам за 1 кв. 2024г. </a:t>
            </a:r>
            <a:endParaRPr lang="en-US" sz="3200" b="0" strike="noStrike" spc="-1">
              <a:solidFill>
                <a:srgbClr val="333333"/>
              </a:solidFill>
              <a:latin typeface="Arial"/>
            </a:endParaRPr>
          </a:p>
        </p:txBody>
      </p:sp>
      <p:sp>
        <p:nvSpPr>
          <p:cNvPr id="889" name="TextBox 888"/>
          <p:cNvSpPr txBox="1"/>
          <p:nvPr/>
        </p:nvSpPr>
        <p:spPr>
          <a:xfrm>
            <a:off x="609480" y="1663200"/>
            <a:ext cx="10972800" cy="466092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России от 02.05.2024 N СД-4-21/5182@  </a:t>
            </a:r>
            <a:r>
              <a:rPr lang="ru-RU" sz="2000" b="0" strike="noStrike" spc="-1">
                <a:solidFill>
                  <a:srgbClr val="333333"/>
                </a:solidFill>
                <a:latin typeface="Arial"/>
              </a:rPr>
              <a:t>"Об Обзоре определяющей судебной практики Верховного Суда Российской Федерации по спорам, завершенным в </a:t>
            </a:r>
            <a:r>
              <a:rPr lang="ru-RU" sz="2000" b="1" strike="noStrike" spc="-1">
                <a:solidFill>
                  <a:srgbClr val="333333"/>
                </a:solidFill>
                <a:latin typeface="Arial"/>
              </a:rPr>
              <a:t>I квартале 2024 года</a:t>
            </a:r>
            <a:r>
              <a:rPr lang="ru-RU" sz="2000" b="0" strike="noStrike" spc="-1">
                <a:solidFill>
                  <a:srgbClr val="333333"/>
                </a:solidFill>
                <a:latin typeface="Arial"/>
              </a:rPr>
              <a:t>, по вопросам налогообложения имущества"</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В обзоре приведены выводы судебных инстанций по спорным вопросам:</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определением ВС РФ поддержано решение налогового органа об увеличении ставки земельного налога с 0,3% до 1,5%, в связи с тем, что в ходе планового (рейдового) осмотра на земельных участках для с/х производства были выявлены древесно-кустарниковая растительность и болота, являющиеся признаком неиспользования участков по целевому назначению;</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судебная коллегия отменила решения, касающиеся применения ПИФ ставки 0,3% в отношении переданных ему в доверительное управление земельных участков физлиц с видом разрешенного использования "для жилищного строительства", поскольку внесенные в состав имущества фонда участки представляют собой актив, который предполагает его использование в целях извлечения прибыли, что исключает налогообложение данных земельных участков по ставке 0,3% при исчислении земельного налога.</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PlaceHolder 1"/>
          <p:cNvSpPr>
            <a:spLocks noGrp="1"/>
          </p:cNvSpPr>
          <p:nvPr>
            <p:ph type="title"/>
          </p:nvPr>
        </p:nvSpPr>
        <p:spPr>
          <a:xfrm>
            <a:off x="571320" y="704520"/>
            <a:ext cx="11010600" cy="5094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Туристический налог с 2025 года</a:t>
            </a:r>
            <a:endParaRPr lang="en-US" sz="3600" b="0" strike="noStrike" spc="-1">
              <a:solidFill>
                <a:srgbClr val="333333"/>
              </a:solidFill>
              <a:latin typeface="Arial"/>
            </a:endParaRPr>
          </a:p>
        </p:txBody>
      </p:sp>
      <p:sp>
        <p:nvSpPr>
          <p:cNvPr id="891" name="TextBox 890"/>
          <p:cNvSpPr txBox="1"/>
          <p:nvPr/>
        </p:nvSpPr>
        <p:spPr>
          <a:xfrm>
            <a:off x="571320" y="1213920"/>
            <a:ext cx="11010600" cy="5110200"/>
          </a:xfrm>
          <a:prstGeom prst="rect">
            <a:avLst/>
          </a:prstGeom>
          <a:noFill/>
          <a:ln w="0">
            <a:noFill/>
          </a:ln>
        </p:spPr>
        <p:txBody>
          <a:bodyPr lIns="90000" tIns="46800" rIns="90000" bIns="46800" anchor="t">
            <a:normAutofit fontScale="85000"/>
          </a:bodyPr>
          <a:lstStyle/>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Местные власти, а также законодательные органы Москвы, Санкт-Петербурга и Севастополя, представительный орган федеральной территории «Сириус» получили право с 2025 года ввести на своих территориях туристический налог (п.1  ст. 1, п.2 ст. 8 Закона от 12.07.2024 № 176-ФЗ). Платить его обязаны организации и физлица, которые оказывают физлицам услуги по предоставлению мест для временного проживания. Это гостиницы, отели, санатории и т. п., включенные в специальный реестр.</a:t>
            </a:r>
            <a:endParaRPr lang="en-US" sz="2000" b="0" strike="noStrike" spc="-1">
              <a:solidFill>
                <a:srgbClr val="333333"/>
              </a:solidFill>
              <a:latin typeface="Arial"/>
            </a:endParaRPr>
          </a:p>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Туристический налог </a:t>
            </a:r>
            <a:r>
              <a:rPr lang="ru-RU" sz="2000" b="0" strike="noStrike" spc="-1">
                <a:solidFill>
                  <a:srgbClr val="333333"/>
                </a:solidFill>
                <a:latin typeface="Arial"/>
              </a:rPr>
              <a:t>заменит курортный сбор, который вводили в качестве эксперимента в Алтайском, Краснодарском и Ставропольском краях, Крыму, Санкт-Петербурге и на федеральной территории «Сириус» в Сочи. Этот эксперимент завершится 31 декабря 2024 года. Его решили не продлевать, а трансформировать курортный сбор в туристический налог и распространить на всю страну.</a:t>
            </a:r>
            <a:endParaRPr lang="en-US" sz="2000" b="0" strike="noStrike" spc="-1">
              <a:solidFill>
                <a:srgbClr val="333333"/>
              </a:solidFill>
              <a:latin typeface="Arial"/>
            </a:endParaRPr>
          </a:p>
          <a:p>
            <a:pPr marL="221040" indent="-2210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2025 года</a:t>
            </a:r>
            <a:r>
              <a:rPr lang="ru-RU" sz="2000" b="0" strike="noStrike" spc="-1">
                <a:solidFill>
                  <a:srgbClr val="333333"/>
                </a:solidFill>
                <a:latin typeface="Arial"/>
              </a:rPr>
              <a:t> гостиницы  и другие средства размещения  будут не операторами, а плательщиками туристического налога. </a:t>
            </a:r>
            <a:br>
              <a:rPr sz="2000"/>
            </a:br>
            <a:r>
              <a:rPr lang="ru-RU" sz="2000" b="1" strike="noStrike" spc="-1">
                <a:solidFill>
                  <a:srgbClr val="333333"/>
                </a:solidFill>
                <a:latin typeface="Arial"/>
              </a:rPr>
              <a:t>До 2029 года </a:t>
            </a:r>
            <a:r>
              <a:rPr lang="ru-RU" sz="2000" b="0" strike="noStrike" spc="-1">
                <a:solidFill>
                  <a:srgbClr val="333333"/>
                </a:solidFill>
                <a:latin typeface="Arial"/>
              </a:rPr>
              <a:t>ставка туристического налога будет ежегодно расти с 1 процента до 5. Вероятно, местные власти также ежегодно станут пересматривать ставки.</a:t>
            </a:r>
            <a:endParaRPr lang="en-US" sz="2000" b="0" strike="noStrike" spc="-1">
              <a:solidFill>
                <a:srgbClr val="333333"/>
              </a:solidFill>
              <a:latin typeface="Arial"/>
            </a:endParaRPr>
          </a:p>
          <a:p>
            <a:pPr marL="221040" indent="-2210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r>
              <a:rPr lang="ru-RU" sz="2000" b="0" strike="noStrike" spc="-1">
                <a:solidFill>
                  <a:srgbClr val="333333"/>
                </a:solidFill>
                <a:latin typeface="Arial"/>
              </a:rPr>
              <a:t> </a:t>
            </a:r>
            <a:br>
              <a:rPr sz="2000"/>
            </a:br>
            <a:br>
              <a:rPr sz="2000"/>
            </a:br>
            <a:endParaRPr lang="en-US" sz="2000" b="0" strike="noStrike" spc="-1">
              <a:solidFill>
                <a:srgbClr val="333333"/>
              </a:solidFill>
              <a:latin typeface="Arial"/>
            </a:endParaRPr>
          </a:p>
        </p:txBody>
      </p:sp>
      <p:sp>
        <p:nvSpPr>
          <p:cNvPr id="892"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90B47A4-508F-45CD-87B0-E65EDBBC1B85}" type="slidenum">
              <a:rPr lang="ru-RU" sz="1800" b="0" strike="noStrike" spc="-1">
                <a:solidFill>
                  <a:srgbClr val="333333"/>
                </a:solidFill>
                <a:latin typeface="Arial"/>
              </a:rPr>
              <a:t>347</a:t>
            </a:fld>
            <a:endParaRPr lang="en-US" sz="1800" b="0" strike="noStrike" spc="-1">
              <a:solidFill>
                <a:srgbClr val="333333"/>
              </a:solidFill>
              <a:latin typeface="Arial"/>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PlaceHolder 1"/>
          <p:cNvSpPr>
            <a:spLocks noGrp="1"/>
          </p:cNvSpPr>
          <p:nvPr>
            <p:ph type="title"/>
          </p:nvPr>
        </p:nvSpPr>
        <p:spPr>
          <a:xfrm>
            <a:off x="666360" y="704520"/>
            <a:ext cx="10915560" cy="7239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Кто и как платит туристический налог в 2025 году</a:t>
            </a:r>
            <a:endParaRPr lang="en-US" sz="3200" b="0" strike="noStrike" spc="-1">
              <a:solidFill>
                <a:srgbClr val="333333"/>
              </a:solidFill>
              <a:latin typeface="Arial"/>
            </a:endParaRPr>
          </a:p>
        </p:txBody>
      </p:sp>
      <p:graphicFrame>
        <p:nvGraphicFramePr>
          <p:cNvPr id="894" name="Таблица 893"/>
          <p:cNvGraphicFramePr/>
          <p:nvPr/>
        </p:nvGraphicFramePr>
        <p:xfrm>
          <a:off x="609480" y="1428840"/>
          <a:ext cx="11296800" cy="4998960"/>
        </p:xfrm>
        <a:graphic>
          <a:graphicData uri="http://schemas.openxmlformats.org/drawingml/2006/table">
            <a:tbl>
              <a:tblPr/>
              <a:tblGrid>
                <a:gridCol w="21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55404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Times New Roman"/>
                        </a:rPr>
                        <a:t>Туристический налог</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Times New Roman"/>
                        </a:rPr>
                        <a:t>Общий порядок</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Times New Roman"/>
                        </a:rPr>
                        <a:t>Условия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61892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Плательщики</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Гостиницы и другие средства размещения, которые оказывают физлицам услуги по предоставлению мест для временного проживания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Средства размещения должны принадлежать на праве собственности или ином законном основании, а также включены в специальный реестр классифицированных средств размещения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40544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Налоговая база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Стоимость проживания без учета сумм налога и НДС</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Налоговую базу определяют в момент полного расчета с физлицом за проживание. Туристический налог должен быть выделен в расчетных документах</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42092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Освобождение</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В налоговую базу не включается стоимость услуг по временному проживанию участников СВО, Героев СССР и РФ, полных кавалеров ордена Славы, жителей блокадного Ленинграда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Местные власти могут расширять список льготных категорий физлиц. В любом случае потребуются документы, подтверждающие льготный статус физлица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
        <p:nvSpPr>
          <p:cNvPr id="895"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9563937-011D-4B85-8B3B-8C351A19BDD0}" type="slidenum">
              <a:rPr lang="ru-RU" sz="1800" b="0" strike="noStrike" spc="-1">
                <a:solidFill>
                  <a:srgbClr val="333333"/>
                </a:solidFill>
                <a:latin typeface="Arial"/>
              </a:rPr>
              <a:t>348</a:t>
            </a:fld>
            <a:endParaRPr lang="en-US" sz="1800" b="0" strike="noStrike" spc="-1">
              <a:solidFill>
                <a:srgbClr val="333333"/>
              </a:solidFill>
              <a:latin typeface="Arial"/>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PlaceHolder 1"/>
          <p:cNvSpPr>
            <a:spLocks noGrp="1"/>
          </p:cNvSpPr>
          <p:nvPr>
            <p:ph type="title"/>
          </p:nvPr>
        </p:nvSpPr>
        <p:spPr>
          <a:xfrm>
            <a:off x="609480" y="704880"/>
            <a:ext cx="10972800" cy="5810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Кто и как платит туристический налог в 2025 году</a:t>
            </a:r>
            <a:endParaRPr lang="en-US" sz="2800" b="0" strike="noStrike" spc="-1">
              <a:solidFill>
                <a:srgbClr val="333333"/>
              </a:solidFill>
              <a:latin typeface="Arial"/>
            </a:endParaRPr>
          </a:p>
        </p:txBody>
      </p:sp>
      <p:graphicFrame>
        <p:nvGraphicFramePr>
          <p:cNvPr id="897" name="Таблица 896"/>
          <p:cNvGraphicFramePr/>
          <p:nvPr/>
        </p:nvGraphicFramePr>
        <p:xfrm>
          <a:off x="609480" y="1500120"/>
          <a:ext cx="11296800" cy="4915080"/>
        </p:xfrm>
        <a:graphic>
          <a:graphicData uri="http://schemas.openxmlformats.org/drawingml/2006/table">
            <a:tbl>
              <a:tblPr/>
              <a:tblGrid>
                <a:gridCol w="21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68760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Times New Roman"/>
                        </a:rPr>
                        <a:t>Туристический налог</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Times New Roman"/>
                        </a:rPr>
                        <a:t>Общий порядок</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ea typeface="Times New Roman"/>
                        </a:rPr>
                        <a:t>Условия</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63656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Налоговая ставка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Минимальная налоговая ставка — 100 руб. за сутки.</a:t>
                      </a:r>
                      <a:endParaRPr lang="en-US" sz="2000" b="0" strike="noStrike" spc="-1">
                        <a:solidFill>
                          <a:srgbClr val="333333"/>
                        </a:solidFill>
                        <a:latin typeface="Arial"/>
                      </a:endParaRPr>
                    </a:p>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Максимальная в 2025 году — 1 процент от стоимости услуг за проживание без учета НДС</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Местные власти вправе дифференцировать ставки с учетом сезонности или категории плательщика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24920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Налоговый период</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Квартал</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Не позднее 25-го числа месяца, следующего за истекшим кварталом, нужно сдать декларацию по месту нахождения гостиницы, отеля и т. п.</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341720">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Срок уплаты</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Не позднее 28-го числа месяца, следующего за истекшим кварталом</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474"/>
                        </a:lnSpc>
                        <a:spcAft>
                          <a:spcPts val="862"/>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Туристический налог не входит в состав ЕНП, его нужно перечислять отдельной платежкой</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
        <p:nvSpPr>
          <p:cNvPr id="89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817B55A-CD02-4577-B544-C0A5706772E1}" type="slidenum">
              <a:rPr lang="ru-RU" sz="1800" b="0" strike="noStrike" spc="-1">
                <a:solidFill>
                  <a:srgbClr val="333333"/>
                </a:solidFill>
                <a:latin typeface="Arial"/>
              </a:rPr>
              <a:t>349</a:t>
            </a:fld>
            <a:endParaRPr lang="en-US" sz="1800" b="0" strike="noStrike" spc="-1">
              <a:solidFill>
                <a:srgbClr val="333333"/>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704880"/>
            <a:ext cx="10972800" cy="7999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Неуплата или неполная уплата сумм налога (сбора, страховых взносов)(ст. 122 НК РФ)</a:t>
            </a:r>
            <a:endParaRPr lang="en-US" sz="3200" b="0" strike="noStrike" spc="-1" dirty="0">
              <a:solidFill>
                <a:srgbClr val="333333"/>
              </a:solidFill>
              <a:latin typeface="Arial"/>
            </a:endParaRPr>
          </a:p>
        </p:txBody>
      </p:sp>
      <p:sp>
        <p:nvSpPr>
          <p:cNvPr id="237" name="TextBox 236"/>
          <p:cNvSpPr txBox="1"/>
          <p:nvPr/>
        </p:nvSpPr>
        <p:spPr>
          <a:xfrm>
            <a:off x="609480" y="1715760"/>
            <a:ext cx="10972800" cy="4608360"/>
          </a:xfrm>
          <a:prstGeom prst="rect">
            <a:avLst/>
          </a:prstGeom>
          <a:noFill/>
          <a:ln w="0">
            <a:noFill/>
          </a:ln>
        </p:spPr>
        <p:txBody>
          <a:bodyPr lIns="90000" tIns="46800" rIns="90000" bIns="46800" anchor="t">
            <a:normAutofit fontScale="93000"/>
          </a:bodyPr>
          <a:lstStyle/>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В соответствии со ст. 122 НК РФ неуплата или неполная уплата сумм налога (сбора, страховых взносов) в результате занижения налоговой базы (базы для исчисления страховых взносов), влечет штраф в </a:t>
            </a:r>
            <a:r>
              <a:rPr lang="ru-RU" sz="1800" b="1" strike="noStrike" spc="-1" dirty="0">
                <a:solidFill>
                  <a:srgbClr val="333333"/>
                </a:solidFill>
                <a:latin typeface="Arial"/>
              </a:rPr>
              <a:t>размере 20% </a:t>
            </a:r>
            <a:r>
              <a:rPr lang="ru-RU" sz="1800" b="0" strike="noStrike" spc="-1" dirty="0">
                <a:solidFill>
                  <a:srgbClr val="333333"/>
                </a:solidFill>
                <a:latin typeface="Arial"/>
              </a:rPr>
              <a:t>от неуплаченной суммы налога. Умышленность совершения таких действий увеличивает этот штраф до 40%. </a:t>
            </a:r>
            <a:endParaRPr lang="en-US" sz="1800" b="0" strike="noStrike" spc="-1" dirty="0">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Но при наличии положительного сальдо на ЕНС со дня вынесения решения о привлечении к ответственности в размере, достаточном для полной или частичной уплаты налога, правонарушения нет. </a:t>
            </a:r>
            <a:endParaRPr lang="en-US" sz="1800" b="0" strike="noStrike" spc="-1" dirty="0">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FF0000"/>
                </a:solidFill>
                <a:latin typeface="Arial"/>
              </a:rPr>
              <a:t>С 8 августа 2024 года данная норма изложена шире: </a:t>
            </a:r>
            <a:r>
              <a:rPr lang="ru-RU" sz="1800" b="0" strike="noStrike" spc="-1" dirty="0">
                <a:solidFill>
                  <a:srgbClr val="333333"/>
                </a:solidFill>
                <a:latin typeface="Arial"/>
              </a:rPr>
              <a:t>Не признается правонарушением неуплата или неполная уплата налога в случае, если у налогоплательщика со дня, на который приходится установленный срок уплаты налога, до дня вынесения решения о привлечении к ответственности за правонарушение непрерывно имелись:</a:t>
            </a:r>
            <a:endParaRPr lang="en-US" sz="1800" b="0" strike="noStrike" spc="-1" dirty="0">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положительное сальдо ЕНС; </a:t>
            </a:r>
            <a:endParaRPr lang="en-US" sz="1800" b="0" strike="noStrike" spc="-1" dirty="0">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и (или) суммы денежных средств, зачтенные в счет исполнения предстоящей обязанности по уплате конкретного налога, в размере, достаточном для полной или частичной уплаты налога. </a:t>
            </a:r>
            <a:endParaRPr lang="en-US" sz="1800" b="0" strike="noStrike" spc="-1" dirty="0">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В этом случае налогоплательщик освобождается от ответственности в части, соответствующей указанному положительному сальдо ЕНС и (или) сумме денежных средств, зачтенной в счет исполнения предстоящей обязанности по уплате конкретного налога.</a:t>
            </a:r>
            <a:endParaRPr lang="en-US" sz="1800" b="0" strike="noStrike" spc="-1" dirty="0">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dirty="0">
              <a:solidFill>
                <a:srgbClr val="333333"/>
              </a:solidFill>
              <a:latin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Декларация по туристическому налогу: ФНС разработала форму, формат и порядок заполнения</a:t>
            </a:r>
            <a:br>
              <a:rPr sz="2800"/>
            </a:br>
            <a:endParaRPr lang="en-US" sz="2800" b="0" strike="noStrike" spc="-1">
              <a:solidFill>
                <a:srgbClr val="333333"/>
              </a:solidFill>
              <a:latin typeface="Arial"/>
            </a:endParaRPr>
          </a:p>
        </p:txBody>
      </p:sp>
      <p:sp>
        <p:nvSpPr>
          <p:cNvPr id="900" name="TextBox 899"/>
          <p:cNvSpPr txBox="1"/>
          <p:nvPr/>
        </p:nvSpPr>
        <p:spPr>
          <a:xfrm>
            <a:off x="609480" y="1463760"/>
            <a:ext cx="10972800" cy="486072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2025 года на туристический налог надо будет подавать декларации не позднее 25-го числа месяца, следующего за истекшим кварталом.</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 общественные обсуждения вынесли проект приказа с формой, порядком заполнения и форматом декларации (п. 1 проекта приказа об утверждении декларации). Она будет состоять из 2 разделов:</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раздел 1 – "Сумма налога, подлежащая уплате в бюджет", где указывают размер налога в разрезе ОКТМО;</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раздел 2 – "Сведения об объектах налогообложения и расчет суммы налога", где приводят данные о средствах размещения, показатели для расчета, итоговую сумму налога (приложение 1 к проекту приказа об утверждении декларации).</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Предлагают применять форму начиная с декларации за I квартал 2025 года (п. 2 проекта приказа об утверждении декларации).</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ФНС подготовила  форму, формат и порядок заполнения уведомления о выборе инспекции, в которую подают декларацию по туристическому налогу. Планируют, что приказ вступит в силу  1 января 2025 года (п. п. 1 и 2 проекта приказа об утверждении уведомления).</a:t>
            </a:r>
            <a:endParaRPr lang="en-US" sz="2000" b="0" strike="noStrike" spc="-1">
              <a:solidFill>
                <a:srgbClr val="333333"/>
              </a:solidFill>
              <a:latin typeface="Arial"/>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PlaceHolder 1"/>
          <p:cNvSpPr>
            <a:spLocks noGrp="1"/>
          </p:cNvSpPr>
          <p:nvPr>
            <p:ph type="title"/>
          </p:nvPr>
        </p:nvSpPr>
        <p:spPr>
          <a:xfrm>
            <a:off x="539280" y="1999800"/>
            <a:ext cx="9006120" cy="3003480"/>
          </a:xfrm>
          <a:prstGeom prst="rect">
            <a:avLst/>
          </a:prstGeom>
          <a:noFill/>
          <a:ln w="0">
            <a:noFill/>
          </a:ln>
        </p:spPr>
        <p:txBody>
          <a:bodyPr lIns="0" tIns="0" rIns="0" bIns="0" anchor="ctr">
            <a:noAutofit/>
          </a:bodyPr>
          <a:lstStyle/>
          <a:p>
            <a:pPr indent="0">
              <a:lnSpc>
                <a:spcPct val="10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ea typeface="Rosatom Light"/>
              </a:rPr>
              <a:t>НДФЛ.</a:t>
            </a:r>
            <a:br>
              <a:rPr sz="3600"/>
            </a:br>
            <a:r>
              <a:rPr lang="ru-RU" sz="3600" b="1" strike="noStrike" spc="-1">
                <a:solidFill>
                  <a:srgbClr val="025EA1"/>
                </a:solidFill>
                <a:latin typeface="Arial"/>
                <a:ea typeface="Rosatom Light"/>
              </a:rPr>
              <a:t>СТРАХОВЫЕ ВЗНОСЫ</a:t>
            </a:r>
            <a:endParaRPr lang="en-US" sz="3600" b="0" strike="noStrike" spc="-1">
              <a:solidFill>
                <a:srgbClr val="333333"/>
              </a:solidFill>
              <a:latin typeface="Arial"/>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Налоговая реформа 2025 </a:t>
            </a:r>
            <a:endParaRPr lang="en-US" sz="3600" b="0" strike="noStrike" spc="-1">
              <a:solidFill>
                <a:srgbClr val="333333"/>
              </a:solidFill>
              <a:latin typeface="Arial"/>
            </a:endParaRPr>
          </a:p>
        </p:txBody>
      </p:sp>
      <p:sp>
        <p:nvSpPr>
          <p:cNvPr id="903" name="TextBox 90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3100"/>
            </a:br>
            <a:r>
              <a:rPr lang="ru-RU" sz="2400" b="0" strike="noStrike" spc="-1">
                <a:solidFill>
                  <a:srgbClr val="333333"/>
                </a:solidFill>
                <a:latin typeface="Arial"/>
              </a:rPr>
              <a:t>ФЗ от 12.07.2024 №176-ФЗ с 2025 года расширена прогрессивную шкалу </a:t>
            </a:r>
            <a:r>
              <a:rPr lang="ru-RU" sz="2400" b="1" strike="noStrike" spc="-1">
                <a:solidFill>
                  <a:srgbClr val="333333"/>
                </a:solidFill>
                <a:latin typeface="Arial"/>
              </a:rPr>
              <a:t>НДФЛ.</a:t>
            </a:r>
            <a:r>
              <a:rPr lang="ru-RU" sz="2400" b="0" strike="noStrike" spc="-1">
                <a:solidFill>
                  <a:srgbClr val="333333"/>
                </a:solidFill>
                <a:latin typeface="Arial"/>
              </a:rPr>
              <a:t> Установили пять ставок. Максимальная составит </a:t>
            </a:r>
            <a:r>
              <a:rPr lang="ru-RU" sz="2400" b="1" strike="noStrike" spc="-1">
                <a:solidFill>
                  <a:srgbClr val="333333"/>
                </a:solidFill>
                <a:latin typeface="Arial"/>
              </a:rPr>
              <a:t>22%.</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Минимальную ставку НДФЛ в 13% сохранили. Но прогрессия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начнется не с 5 млн руб., а с 2,4 млн руб. (200 тыс. руб. в мес.).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Одновременно с ростом ставки НДФЛ увеличен предельный доход для детских вычетов с 350 тыс. руб. </a:t>
            </a:r>
            <a:r>
              <a:rPr lang="ru-RU" sz="2400" b="1" strike="noStrike" spc="-1">
                <a:solidFill>
                  <a:srgbClr val="333333"/>
                </a:solidFill>
                <a:latin typeface="Arial"/>
              </a:rPr>
              <a:t>до 450 тыс. руб</a:t>
            </a:r>
            <a:r>
              <a:rPr lang="ru-RU" sz="2400" b="0" strike="noStrike" spc="-1">
                <a:solidFill>
                  <a:srgbClr val="333333"/>
                </a:solidFill>
                <a:latin typeface="Arial"/>
              </a:rPr>
              <a:t>. Вырастут и размеры этих вычетов, но только на второго и последующих детей.</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90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36517FE-25A4-4115-99EF-E6C1E3AC4590}" type="slidenum">
              <a:rPr lang="ru-RU" sz="1800" b="0" strike="noStrike" spc="-1">
                <a:solidFill>
                  <a:srgbClr val="333333"/>
                </a:solidFill>
                <a:latin typeface="Arial"/>
              </a:rPr>
              <a:t>352</a:t>
            </a:fld>
            <a:endParaRPr lang="en-US" sz="1800" b="0" strike="noStrike" spc="-1">
              <a:solidFill>
                <a:srgbClr val="333333"/>
              </a:solidFill>
              <a:latin typeface="Arial"/>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333333"/>
                </a:solidFill>
                <a:latin typeface="Arial"/>
              </a:rPr>
              <a:t>Ставки по НДФЛ с 2025 года</a:t>
            </a:r>
            <a:endParaRPr lang="en-US" sz="3600" b="0" strike="noStrike" spc="-1">
              <a:solidFill>
                <a:srgbClr val="333333"/>
              </a:solidFill>
              <a:latin typeface="Arial"/>
            </a:endParaRPr>
          </a:p>
        </p:txBody>
      </p:sp>
      <p:graphicFrame>
        <p:nvGraphicFramePr>
          <p:cNvPr id="906" name="Таблица 905"/>
          <p:cNvGraphicFramePr/>
          <p:nvPr/>
        </p:nvGraphicFramePr>
        <p:xfrm>
          <a:off x="476280" y="1562040"/>
          <a:ext cx="10972800" cy="5075280"/>
        </p:xfrm>
        <a:graphic>
          <a:graphicData uri="http://schemas.openxmlformats.org/drawingml/2006/table">
            <a:tbl>
              <a:tblPr/>
              <a:tblGrid>
                <a:gridCol w="4438800">
                  <a:extLst>
                    <a:ext uri="{9D8B030D-6E8A-4147-A177-3AD203B41FA5}">
                      <a16:colId xmlns:a16="http://schemas.microsoft.com/office/drawing/2014/main" val="20000"/>
                    </a:ext>
                  </a:extLst>
                </a:gridCol>
                <a:gridCol w="3714480">
                  <a:extLst>
                    <a:ext uri="{9D8B030D-6E8A-4147-A177-3AD203B41FA5}">
                      <a16:colId xmlns:a16="http://schemas.microsoft.com/office/drawing/2014/main" val="20001"/>
                    </a:ext>
                  </a:extLst>
                </a:gridCol>
                <a:gridCol w="2819520">
                  <a:extLst>
                    <a:ext uri="{9D8B030D-6E8A-4147-A177-3AD203B41FA5}">
                      <a16:colId xmlns:a16="http://schemas.microsoft.com/office/drawing/2014/main" val="20002"/>
                    </a:ext>
                  </a:extLst>
                </a:gridCol>
              </a:tblGrid>
              <a:tr h="825480">
                <a:tc rowSpan="2">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333333"/>
                        </a:solidFill>
                        <a:latin typeface="Arial"/>
                      </a:endParaRPr>
                    </a:p>
                    <a:p>
                      <a:pPr algn="ct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strike="noStrike" spc="-1">
                          <a:solidFill>
                            <a:srgbClr val="FFFFFF"/>
                          </a:solidFill>
                          <a:latin typeface="HelveticaNeueCyr"/>
                          <a:ea typeface="Times New Roman"/>
                        </a:rPr>
                        <a:t>Размер дохода, руб.</a:t>
                      </a:r>
                      <a:endParaRPr lang="en-US" sz="2400" b="0" strike="noStrike" spc="-1">
                        <a:solidFill>
                          <a:srgbClr val="333333"/>
                        </a:solidFill>
                        <a:latin typeface="Arial"/>
                      </a:endParaRPr>
                    </a:p>
                  </a:txBody>
                  <a:tcPr marL="73800" marR="73800">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2">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333333"/>
                        </a:solidFill>
                        <a:latin typeface="Arial"/>
                      </a:endParaRPr>
                    </a:p>
                    <a:p>
                      <a:pPr algn="ct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strike="noStrike" spc="-1">
                          <a:solidFill>
                            <a:srgbClr val="FFFFFF"/>
                          </a:solidFill>
                          <a:latin typeface="HelveticaNeueCyr"/>
                          <a:ea typeface="Times New Roman"/>
                        </a:rPr>
                        <a:t>Ставка, %</a:t>
                      </a:r>
                      <a:endParaRPr lang="en-US" sz="2400" b="0" strike="noStrike" spc="-1">
                        <a:solidFill>
                          <a:srgbClr val="333333"/>
                        </a:solidFill>
                        <a:latin typeface="Arial"/>
                      </a:endParaRPr>
                    </a:p>
                  </a:txBody>
                  <a:tcPr marL="73800" marR="73800">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6664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strike="noStrike" spc="-1">
                          <a:solidFill>
                            <a:srgbClr val="000000"/>
                          </a:solidFill>
                          <a:latin typeface="HelveticaNeueCyr"/>
                          <a:ea typeface="Times New Roman"/>
                        </a:rPr>
                        <a:t>В 2024 году</a:t>
                      </a:r>
                      <a:endParaRPr lang="en-US" sz="2400" b="0" strike="noStrike" spc="-1">
                        <a:solidFill>
                          <a:srgbClr val="333333"/>
                        </a:solidFill>
                        <a:latin typeface="Arial"/>
                      </a:endParaRPr>
                    </a:p>
                  </a:txBody>
                  <a:tcPr marL="73800" marR="73800">
                    <a:lnL w="18720">
                      <a:solidFill>
                        <a:srgbClr val="FFFFFF"/>
                      </a:solidFill>
                    </a:lnL>
                    <a:lnR w="5760">
                      <a:solidFill>
                        <a:srgbClr val="FFFFFF"/>
                      </a:solidFill>
                    </a:lnR>
                    <a:lnT w="18720">
                      <a:solidFill>
                        <a:srgbClr val="FFFFFF"/>
                      </a:solidFill>
                    </a:lnT>
                    <a:lnB w="5760">
                      <a:solidFill>
                        <a:srgbClr val="FFFFFF"/>
                      </a:solidFill>
                    </a:lnB>
                    <a:solidFill>
                      <a:srgbClr val="CCD5EA"/>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strike="noStrike" spc="-1">
                          <a:solidFill>
                            <a:srgbClr val="000000"/>
                          </a:solidFill>
                          <a:latin typeface="HelveticaNeueCyr"/>
                          <a:ea typeface="Times New Roman"/>
                        </a:rPr>
                        <a:t>С 2025 года</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CD5EA"/>
                    </a:solidFill>
                  </a:tcPr>
                </a:tc>
                <a:extLst>
                  <a:ext uri="{0D108BD9-81ED-4DB2-BD59-A6C34878D82A}">
                    <a16:rowId xmlns:a16="http://schemas.microsoft.com/office/drawing/2014/main" val="10001"/>
                  </a:ext>
                </a:extLst>
              </a:tr>
              <a:tr h="736920">
                <a:tc>
                  <a:txBody>
                    <a:bodyPr/>
                    <a:lstStyle/>
                    <a:p>
                      <a:pPr>
                        <a:lnSpc>
                          <a:spcPts val="1474"/>
                        </a:lnSpc>
                        <a:spcAft>
                          <a:spcPts val="862"/>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До 2,4 млн</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E7EBF5"/>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13</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13</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extLst>
                  <a:ext uri="{0D108BD9-81ED-4DB2-BD59-A6C34878D82A}">
                    <a16:rowId xmlns:a16="http://schemas.microsoft.com/office/drawing/2014/main" val="10002"/>
                  </a:ext>
                </a:extLst>
              </a:tr>
              <a:tr h="736560">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От 2,4 млн до 5 млн</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CD5EA"/>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13</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CD5EA"/>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15</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CD5EA"/>
                    </a:solidFill>
                  </a:tcPr>
                </a:tc>
                <a:extLst>
                  <a:ext uri="{0D108BD9-81ED-4DB2-BD59-A6C34878D82A}">
                    <a16:rowId xmlns:a16="http://schemas.microsoft.com/office/drawing/2014/main" val="10003"/>
                  </a:ext>
                </a:extLst>
              </a:tr>
              <a:tr h="736560">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От 5 до 20 млн</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15</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18</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extLst>
                  <a:ext uri="{0D108BD9-81ED-4DB2-BD59-A6C34878D82A}">
                    <a16:rowId xmlns:a16="http://schemas.microsoft.com/office/drawing/2014/main" val="10004"/>
                  </a:ext>
                </a:extLst>
              </a:tr>
              <a:tr h="736560">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От 20 до 50 млн</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CD5EA"/>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15</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CD5EA"/>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20</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CD5EA"/>
                    </a:solidFill>
                  </a:tcPr>
                </a:tc>
                <a:extLst>
                  <a:ext uri="{0D108BD9-81ED-4DB2-BD59-A6C34878D82A}">
                    <a16:rowId xmlns:a16="http://schemas.microsoft.com/office/drawing/2014/main" val="10005"/>
                  </a:ext>
                </a:extLst>
              </a:tr>
              <a:tr h="736560">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Свыше 50 млн</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15</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tc>
                  <a:txBody>
                    <a:bodyPr/>
                    <a:lstStyle/>
                    <a:p>
                      <a:pPr>
                        <a:lnSpc>
                          <a:spcPts val="1474"/>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strike="noStrike" spc="-1">
                          <a:solidFill>
                            <a:srgbClr val="000000"/>
                          </a:solidFill>
                          <a:latin typeface="HelveticaNeueCyr"/>
                          <a:ea typeface="Times New Roman"/>
                        </a:rPr>
                        <a:t>22</a:t>
                      </a:r>
                      <a:endParaRPr lang="en-US" sz="24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BF5"/>
                    </a:solidFill>
                  </a:tcPr>
                </a:tc>
                <a:extLst>
                  <a:ext uri="{0D108BD9-81ED-4DB2-BD59-A6C34878D82A}">
                    <a16:rowId xmlns:a16="http://schemas.microsoft.com/office/drawing/2014/main" val="10006"/>
                  </a:ext>
                </a:extLst>
              </a:tr>
            </a:tbl>
          </a:graphicData>
        </a:graphic>
      </p:graphicFrame>
      <p:sp>
        <p:nvSpPr>
          <p:cNvPr id="90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3AA1388-2BC1-4445-91C7-ECEB5FF2C017}" type="slidenum">
              <a:rPr lang="ru-RU" sz="1800" b="0" strike="noStrike" spc="-1">
                <a:solidFill>
                  <a:srgbClr val="333333"/>
                </a:solidFill>
                <a:latin typeface="Arial"/>
              </a:rPr>
              <a:t>353</a:t>
            </a:fld>
            <a:endParaRPr lang="en-US" sz="1800" b="0" strike="noStrike" spc="-1">
              <a:solidFill>
                <a:srgbClr val="333333"/>
              </a:solidFill>
              <a:latin typeface="Arial"/>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Расчет НДФЛ с зарплаты в 2025 году</a:t>
            </a:r>
            <a:br>
              <a:rPr sz="3600"/>
            </a:br>
            <a:endParaRPr lang="en-US" sz="3600" b="0" strike="noStrike" spc="-1">
              <a:solidFill>
                <a:srgbClr val="333333"/>
              </a:solidFill>
              <a:latin typeface="Arial"/>
            </a:endParaRPr>
          </a:p>
        </p:txBody>
      </p:sp>
      <p:sp>
        <p:nvSpPr>
          <p:cNvPr id="909" name="TextBox 90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Зарплата сотрудника составляет 250 тыс. руб. в месяц. Годовой доход — 3 млн руб. НДФЛ с 2,4 млн руб. нужно будет рассчитать по ставке 13% и только с оставшихся 600 тыс. руб. — по ставке 15%.</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Общая сумма налога за год составит </a:t>
            </a:r>
            <a:r>
              <a:rPr lang="ru-RU" sz="2800" b="1" strike="noStrike" spc="-1">
                <a:solidFill>
                  <a:srgbClr val="333333"/>
                </a:solidFill>
                <a:latin typeface="Arial"/>
              </a:rPr>
              <a:t>402 тыс. руб</a:t>
            </a:r>
            <a:r>
              <a:rPr lang="ru-RU" sz="2800" b="0" strike="noStrike" spc="-1">
                <a:solidFill>
                  <a:srgbClr val="333333"/>
                </a:solidFill>
                <a:latin typeface="Arial"/>
              </a:rPr>
              <a:t>. (2,4 млн руб. × 13% + 600 тыс. руб. × 15%).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Это </a:t>
            </a:r>
            <a:r>
              <a:rPr lang="ru-RU" sz="2800" b="1" strike="noStrike" spc="-1">
                <a:solidFill>
                  <a:srgbClr val="333333"/>
                </a:solidFill>
                <a:latin typeface="Arial"/>
              </a:rPr>
              <a:t>на 12 тыс. руб</a:t>
            </a:r>
            <a:r>
              <a:rPr lang="ru-RU" sz="2800" b="0" strike="noStrike" spc="-1">
                <a:solidFill>
                  <a:srgbClr val="333333"/>
                </a:solidFill>
                <a:latin typeface="Arial"/>
              </a:rPr>
              <a:t>. больше, чем при таком же уровне дохода в 2024 году (402 тыс. руб. — 3 млн руб. × 13%).</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03274"/>
                </a:solidFill>
                <a:latin typeface="Arial"/>
              </a:rPr>
              <a:t>Ставки по НДФЛ с 2025 года</a:t>
            </a:r>
            <a:endParaRPr lang="en-US" sz="3600" b="0" strike="noStrike" spc="-1">
              <a:solidFill>
                <a:srgbClr val="333333"/>
              </a:solidFill>
              <a:latin typeface="Arial"/>
            </a:endParaRPr>
          </a:p>
        </p:txBody>
      </p:sp>
      <p:sp>
        <p:nvSpPr>
          <p:cNvPr id="911" name="TextBox 910"/>
          <p:cNvSpPr txBox="1"/>
          <p:nvPr/>
        </p:nvSpPr>
        <p:spPr>
          <a:xfrm>
            <a:off x="609480" y="1934640"/>
            <a:ext cx="10972800" cy="4389480"/>
          </a:xfrm>
          <a:prstGeom prst="rect">
            <a:avLst/>
          </a:prstGeom>
          <a:noFill/>
          <a:ln w="0">
            <a:noFill/>
          </a:ln>
        </p:spPr>
        <p:txBody>
          <a:bodyPr lIns="90000" tIns="46800" rIns="90000" bIns="46800" anchor="t">
            <a:normAutofit fontScale="89000"/>
          </a:bodyPr>
          <a:lstStyle/>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 дивидендам резидентов, доходам участников СВО в 2025 году применяют двухуровневые шкалы ставок 13 (15) процентов, но со своими лимитами по доходам — 2,4 и 5 млн руб. соответственно – п.1.1 ст.224 НК в редакции  2 Закона от 12.07.2024 № 176-ФЗ.</a:t>
            </a:r>
            <a:endParaRPr lang="en-US" sz="2000" b="0" strike="noStrike" spc="-1">
              <a:solidFill>
                <a:srgbClr val="333333"/>
              </a:solidFill>
              <a:latin typeface="Arial"/>
            </a:endParaRPr>
          </a:p>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Повышенные ставки НДФЛ, как и в 2024 году, применяют не ко всей сумме дохода, а только к превышению над пороговым уровнем. Прогрессивная шкала ставок по-прежнему действует к совокупности налоговых баз одной группы доходов (п. 1, 1.1, 1.2,1.5  ст. 225 НК в ред. Закона от 12.07.2024 № 176-ФЗ). </a:t>
            </a:r>
            <a:endParaRPr lang="en-US" sz="2000" b="0" strike="noStrike" spc="-1">
              <a:solidFill>
                <a:srgbClr val="333333"/>
              </a:solidFill>
              <a:latin typeface="Arial"/>
            </a:endParaRPr>
          </a:p>
          <a:p>
            <a:pPr marL="231480" indent="-2314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Итоговый размер ставки по НДФЛ и порядок ее применения зависят от вида дохода и его получателя — резидент это или нерезидент.</a:t>
            </a:r>
            <a:endParaRPr lang="en-US" sz="2000" b="0" strike="noStrike" spc="-1">
              <a:solidFill>
                <a:srgbClr val="333333"/>
              </a:solidFill>
              <a:latin typeface="Arial"/>
            </a:endParaRPr>
          </a:p>
          <a:p>
            <a:pPr marL="231480" indent="-2314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Для резидентов установили три группировки налоговых баз и три прогрессивные шкалы ставок НДФЛ. Лимиты и прогрессивную шкалу ставок по НДФЛ применят к сумме доходов </a:t>
            </a:r>
            <a:r>
              <a:rPr lang="ru-RU" sz="2000" b="1" strike="noStrike" spc="-1">
                <a:solidFill>
                  <a:srgbClr val="333333"/>
                </a:solidFill>
                <a:latin typeface="Arial"/>
              </a:rPr>
              <a:t>нерезидента </a:t>
            </a:r>
            <a:r>
              <a:rPr lang="ru-RU" sz="2000" b="0" strike="noStrike" spc="-1">
                <a:solidFill>
                  <a:srgbClr val="333333"/>
                </a:solidFill>
                <a:latin typeface="Arial"/>
              </a:rPr>
              <a:t>от определенной трудовой деятельности, дистанционной работы и работы через интернет по ГПД.</a:t>
            </a:r>
            <a:br>
              <a:rPr sz="2000"/>
            </a:br>
            <a:br>
              <a:rPr sz="2000"/>
            </a:br>
            <a:br>
              <a:rPr sz="2000"/>
            </a:br>
            <a:endParaRPr lang="en-US" sz="2000" b="0" strike="noStrike" spc="-1">
              <a:solidFill>
                <a:srgbClr val="333333"/>
              </a:solidFill>
              <a:latin typeface="Arial"/>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Доходы резидентов для расчета лимитов и ставки по НДФЛ</a:t>
            </a:r>
            <a:endParaRPr lang="en-US" sz="3200" b="0" strike="noStrike" spc="-1">
              <a:solidFill>
                <a:srgbClr val="333333"/>
              </a:solidFill>
              <a:latin typeface="Arial"/>
            </a:endParaRPr>
          </a:p>
        </p:txBody>
      </p:sp>
      <p:graphicFrame>
        <p:nvGraphicFramePr>
          <p:cNvPr id="913" name="Таблица 912"/>
          <p:cNvGraphicFramePr/>
          <p:nvPr/>
        </p:nvGraphicFramePr>
        <p:xfrm>
          <a:off x="609480" y="1847880"/>
          <a:ext cx="10972800" cy="4562280"/>
        </p:xfrm>
        <a:graphic>
          <a:graphicData uri="http://schemas.openxmlformats.org/drawingml/2006/table">
            <a:tbl>
              <a:tblPr/>
              <a:tblGrid>
                <a:gridCol w="3005280">
                  <a:extLst>
                    <a:ext uri="{9D8B030D-6E8A-4147-A177-3AD203B41FA5}">
                      <a16:colId xmlns:a16="http://schemas.microsoft.com/office/drawing/2014/main" val="20000"/>
                    </a:ext>
                  </a:extLst>
                </a:gridCol>
                <a:gridCol w="5248080">
                  <a:extLst>
                    <a:ext uri="{9D8B030D-6E8A-4147-A177-3AD203B41FA5}">
                      <a16:colId xmlns:a16="http://schemas.microsoft.com/office/drawing/2014/main" val="20001"/>
                    </a:ext>
                  </a:extLst>
                </a:gridCol>
                <a:gridCol w="2719440">
                  <a:extLst>
                    <a:ext uri="{9D8B030D-6E8A-4147-A177-3AD203B41FA5}">
                      <a16:colId xmlns:a16="http://schemas.microsoft.com/office/drawing/2014/main" val="20002"/>
                    </a:ext>
                  </a:extLst>
                </a:gridCol>
              </a:tblGrid>
              <a:tr h="717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Прогрессивная шкала ставок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Налоговые базы и группировки доходов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Основание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38448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13 (15, 18, 20 и 22) % </a:t>
                      </a:r>
                      <a:r>
                        <a:rPr lang="ru-RU" sz="2000" b="0" strike="noStrike" spc="-1">
                          <a:solidFill>
                            <a:srgbClr val="333333"/>
                          </a:solidFill>
                          <a:latin typeface="Arial"/>
                        </a:rPr>
                        <a:t>с лимитами по доходам — не более 2,4 (5, 20, 50 и свыше 50) млн руб.</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Основная налоговая база — зарплата, отпускные, больничные, выплаты по ГПД, доходы от предпринимательской деятельности, иные доходы, к которым применяют прогрессивную шкалу ставок по п.1 ст. 224 НК.</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Выигрыши участников азартных игр и лотерей.</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Доходы участников инвестиционного товарищества.</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Прибыль КИК, в том числе фиксированная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п.2.1 ст.210 и п.1 ст.224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PlaceHolder 1"/>
          <p:cNvSpPr>
            <a:spLocks noGrp="1"/>
          </p:cNvSpPr>
          <p:nvPr>
            <p:ph type="title"/>
          </p:nvPr>
        </p:nvSpPr>
        <p:spPr>
          <a:xfrm>
            <a:off x="609480" y="704520"/>
            <a:ext cx="10972800" cy="1143000"/>
          </a:xfrm>
          <a:prstGeom prst="rect">
            <a:avLst/>
          </a:prstGeom>
          <a:noFill/>
          <a:ln w="0">
            <a:noFill/>
          </a:ln>
        </p:spPr>
        <p:txBody>
          <a:bodyPr lIns="0" tIns="0" rIns="0" bIns="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graphicFrame>
        <p:nvGraphicFramePr>
          <p:cNvPr id="915" name="Таблица 914"/>
          <p:cNvGraphicFramePr/>
          <p:nvPr/>
        </p:nvGraphicFramePr>
        <p:xfrm>
          <a:off x="295200" y="196920"/>
          <a:ext cx="11287080" cy="6443640"/>
        </p:xfrm>
        <a:graphic>
          <a:graphicData uri="http://schemas.openxmlformats.org/drawingml/2006/table">
            <a:tbl>
              <a:tblPr/>
              <a:tblGrid>
                <a:gridCol w="2124000">
                  <a:extLst>
                    <a:ext uri="{9D8B030D-6E8A-4147-A177-3AD203B41FA5}">
                      <a16:colId xmlns:a16="http://schemas.microsoft.com/office/drawing/2014/main" val="20000"/>
                    </a:ext>
                  </a:extLst>
                </a:gridCol>
                <a:gridCol w="7399440">
                  <a:extLst>
                    <a:ext uri="{9D8B030D-6E8A-4147-A177-3AD203B41FA5}">
                      <a16:colId xmlns:a16="http://schemas.microsoft.com/office/drawing/2014/main" val="20001"/>
                    </a:ext>
                  </a:extLst>
                </a:gridCol>
                <a:gridCol w="1763640">
                  <a:extLst>
                    <a:ext uri="{9D8B030D-6E8A-4147-A177-3AD203B41FA5}">
                      <a16:colId xmlns:a16="http://schemas.microsoft.com/office/drawing/2014/main" val="20002"/>
                    </a:ext>
                  </a:extLst>
                </a:gridCol>
              </a:tblGrid>
              <a:tr h="1030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Прогрессивная шкала ставок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Налоговые базы и группировки доходов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Основание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5413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13 (15) %</a:t>
                      </a:r>
                      <a:r>
                        <a:rPr lang="ru-RU" sz="2000" b="0" strike="noStrike" spc="-1">
                          <a:solidFill>
                            <a:srgbClr val="333333"/>
                          </a:solidFill>
                          <a:latin typeface="Arial"/>
                        </a:rPr>
                        <a:t> с лимитом по доходам — не более 2,4 (свыше 2,4) млн руб.</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 от продажи любого личного имущества и долей в нем, за исключением ценных бумаг.</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Стоимость имущества, полученного в порядке дарения, за исключением ценных бумаг.</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Страховые выплаты по договорам страхования и пенсионного обеспечения.</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от долевого участия, в том числе в виде дивидендов.</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от операций с ЦФА и цифровыми правами</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операциям с ценными бумагами и производными финансовыми инструментами.</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от реализации долей участия в уставном капитале российских организаций.</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от реализации долей участия в уставном капитале российских организаций, акций, облигаций и инвестиционных паев, указанных в пунктах 17.2 и 17.2-1 статьи 217 НК.</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операциям РЕПО, объектом которых являются ценные бумаги.</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операциям займа ценными бумагами.</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операциям с ценными бумагами и производными финансовыми инструментами на индивидуальном инвестиционном счете.</a:t>
                      </a:r>
                      <a:endParaRPr lang="en-US" sz="16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Проценты по вкладам (остаткам на счетах) в банках на территории РФ</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п.6 ст.210  и п. 1.1 ст.224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PlaceHolder 1"/>
          <p:cNvSpPr>
            <a:spLocks noGrp="1"/>
          </p:cNvSpPr>
          <p:nvPr>
            <p:ph type="title"/>
          </p:nvPr>
        </p:nvSpPr>
        <p:spPr>
          <a:xfrm>
            <a:off x="609480" y="704520"/>
            <a:ext cx="10972800" cy="1143000"/>
          </a:xfrm>
          <a:prstGeom prst="rect">
            <a:avLst/>
          </a:prstGeom>
          <a:noFill/>
          <a:ln w="0">
            <a:noFill/>
          </a:ln>
        </p:spPr>
        <p:txBody>
          <a:bodyPr lIns="0" tIns="0" rIns="0" bIns="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5000" b="0" strike="noStrike" spc="-1">
              <a:solidFill>
                <a:srgbClr val="333333"/>
              </a:solidFill>
              <a:latin typeface="Arial"/>
            </a:endParaRPr>
          </a:p>
        </p:txBody>
      </p:sp>
      <p:graphicFrame>
        <p:nvGraphicFramePr>
          <p:cNvPr id="917" name="Таблица 916"/>
          <p:cNvGraphicFramePr/>
          <p:nvPr/>
        </p:nvGraphicFramePr>
        <p:xfrm>
          <a:off x="343080" y="317520"/>
          <a:ext cx="11531520" cy="6334200"/>
        </p:xfrm>
        <a:graphic>
          <a:graphicData uri="http://schemas.openxmlformats.org/drawingml/2006/table">
            <a:tbl>
              <a:tblPr/>
              <a:tblGrid>
                <a:gridCol w="2049120">
                  <a:extLst>
                    <a:ext uri="{9D8B030D-6E8A-4147-A177-3AD203B41FA5}">
                      <a16:colId xmlns:a16="http://schemas.microsoft.com/office/drawing/2014/main" val="20000"/>
                    </a:ext>
                  </a:extLst>
                </a:gridCol>
                <a:gridCol w="8047080">
                  <a:extLst>
                    <a:ext uri="{9D8B030D-6E8A-4147-A177-3AD203B41FA5}">
                      <a16:colId xmlns:a16="http://schemas.microsoft.com/office/drawing/2014/main" val="20001"/>
                    </a:ext>
                  </a:extLst>
                </a:gridCol>
                <a:gridCol w="1435320">
                  <a:extLst>
                    <a:ext uri="{9D8B030D-6E8A-4147-A177-3AD203B41FA5}">
                      <a16:colId xmlns:a16="http://schemas.microsoft.com/office/drawing/2014/main" val="20002"/>
                    </a:ext>
                  </a:extLst>
                </a:gridCol>
              </a:tblGrid>
              <a:tr h="10303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Прогрессивная шкала ставок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Налоговые базы и группировки доходов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Основание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472356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13 (15) %</a:t>
                      </a:r>
                      <a:r>
                        <a:rPr lang="ru-RU" sz="2000" b="0" strike="noStrike" spc="-1">
                          <a:solidFill>
                            <a:srgbClr val="333333"/>
                          </a:solidFill>
                          <a:latin typeface="Arial"/>
                        </a:rPr>
                        <a:t> с лимитом по доходам — не более 5 (свыше 5) млн руб.</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Денежное довольствие и иные дополнительные денежные выплаты, непосредственно связанные с участием в СВО либо выполнением задач в период СВО на территориях Украины, ДНР, ЛНР, Запорожской и Херсонской областей:</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мобилизованным в Вооруженные силы РФ;</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военнослужащим и лицам, проходящим службу в войсках Нацгвардии РФ, которые имеют спец. звание полиции, сотрудникам ОВД;</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военнослужащим органов ФСБ, которые непосредственно выполняют задачи по обеспечению безопасности РФ на границе СВО;</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военнослужащим или лицам со специальным званием полиции, которые проходят службу в войсках Нацгвардии РФ, сотрудникам ОВД, которые содействуют ФСБ на границе СВО;</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гражданам, которые заключили контракт о добровольном содействии в выполнении задач, возложенных на ВС РФ или войска Нацгвардии РФ;</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военнослужащим спасательных воинских формирований федерального органа исполнительной власти, уполномоченного на решение задач в области гражданской обороны;</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сотрудникам СК РФ, федеральной противопожарной службы Государственной противопожарной службы, уголовно-исполнительной системы РФ, органов принудительного исполнения РФ.</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Новые п. 6.1 и 6.2 ст. 210 НК, </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Новый п. 1.2 ст. 224 НК,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58068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 Надбавка и районный коэффициент за работу в районах Крайнего Севера и приравненных к ним местностях</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333333"/>
                </a:solidFill>
                <a:latin typeface="Arial"/>
              </a:rPr>
              <a:t>Доходы резидентов по повышенным ставкам</a:t>
            </a:r>
            <a:endParaRPr lang="en-US" sz="3200" b="0" strike="noStrike" spc="-1">
              <a:solidFill>
                <a:srgbClr val="333333"/>
              </a:solidFill>
              <a:latin typeface="Arial"/>
            </a:endParaRPr>
          </a:p>
        </p:txBody>
      </p:sp>
      <p:sp>
        <p:nvSpPr>
          <p:cNvPr id="919" name="TextBox 918"/>
          <p:cNvSpPr txBox="1"/>
          <p:nvPr/>
        </p:nvSpPr>
        <p:spPr>
          <a:xfrm>
            <a:off x="609480" y="1934640"/>
            <a:ext cx="10972800" cy="4389480"/>
          </a:xfrm>
          <a:prstGeom prst="rect">
            <a:avLst/>
          </a:prstGeom>
          <a:noFill/>
          <a:ln w="0">
            <a:noFill/>
          </a:ln>
        </p:spPr>
        <p:txBody>
          <a:bodyPr lIns="90000" tIns="46800" rIns="90000" bIns="46800" anchor="t">
            <a:normAutofit fontScale="93000"/>
          </a:bodyPr>
          <a:lstStyle/>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повышенной ставке 15 процентов </a:t>
            </a:r>
            <a:r>
              <a:rPr lang="ru-RU" sz="2000" b="1" strike="noStrike" spc="-1">
                <a:solidFill>
                  <a:srgbClr val="333333"/>
                </a:solidFill>
                <a:latin typeface="Arial"/>
              </a:rPr>
              <a:t>с 2025 года надо облагать доходы сверх 2,4 млн руб.:</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от продажи имущества и долей в нем (за исключением ценных бумаг);</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виде стоимости имущества, полученного в порядке дарения (за исключением ценных бумаг);</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страховые выплаты по договорам страхования и пенсионного обеспечения.</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2024 году </a:t>
            </a:r>
            <a:r>
              <a:rPr lang="ru-RU" sz="2000" b="0" strike="noStrike" spc="-1">
                <a:solidFill>
                  <a:srgbClr val="333333"/>
                </a:solidFill>
                <a:latin typeface="Arial"/>
              </a:rPr>
              <a:t>для таких доходов установлена отдельная фиксированная ставка 13% независимо от суммы дохода. До 2025 года такие доходы  выведены из-под прогрессивной системы налогообложения в виде исключения (п.6 ст.210, п.1.1 ст.224 НК).</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 доходам, которые облагают по отдельным фиксированным ставкам 35, 9 и 30 процентов, прогрессивные шкалы не применяют. Такие доходы резидентов не учитывают при расчете лимитов (п.1, п.1.1 и п.1.2 статьи 224 НК).</a:t>
            </a:r>
            <a:endParaRPr lang="en-US" sz="2000" b="0" strike="noStrike" spc="-1">
              <a:solidFill>
                <a:srgbClr val="333333"/>
              </a:solidFill>
              <a:latin typeface="Arial"/>
            </a:endParaRPr>
          </a:p>
          <a:p>
            <a:pPr marL="241920" indent="-24192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Оптимизация нулевых деклараций ( ст.80 НК) в ред. ФЗ от 08.08.2024 №259-ФЗ</a:t>
            </a:r>
            <a:endParaRPr lang="en-US" sz="3200" b="0" strike="noStrike" spc="-1" dirty="0">
              <a:solidFill>
                <a:srgbClr val="333333"/>
              </a:solidFill>
              <a:latin typeface="Arial"/>
            </a:endParaRPr>
          </a:p>
        </p:txBody>
      </p:sp>
      <p:sp>
        <p:nvSpPr>
          <p:cNvPr id="239" name="TextBox 23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Не надо будет ежеквартально сдавать </a:t>
            </a:r>
            <a:r>
              <a:rPr lang="ru-RU" sz="2000" b="0" strike="noStrike" spc="-1" dirty="0">
                <a:solidFill>
                  <a:srgbClr val="333333"/>
                </a:solidFill>
                <a:latin typeface="Arial"/>
              </a:rPr>
              <a:t>единую упрощенную декларацию (ЕУД). Ее надо будет сдавать только 1 раз – когда прекратились движения по расчетному счету. Но  срок разный для налога на прибыль, других налогов и новых фирм:</a:t>
            </a:r>
            <a:br>
              <a:rPr sz="2000" dirty="0"/>
            </a:br>
            <a:r>
              <a:rPr lang="ru-RU" sz="2000" b="0" strike="noStrike" spc="-1" dirty="0">
                <a:solidFill>
                  <a:srgbClr val="333333"/>
                </a:solidFill>
                <a:latin typeface="Arial"/>
              </a:rPr>
              <a:t>— </a:t>
            </a:r>
            <a:r>
              <a:rPr lang="ru-RU" sz="2000" b="1" strike="noStrike" spc="-1" dirty="0">
                <a:solidFill>
                  <a:srgbClr val="333333"/>
                </a:solidFill>
                <a:latin typeface="Arial"/>
              </a:rPr>
              <a:t>по налогу на прибыль</a:t>
            </a:r>
            <a:r>
              <a:rPr lang="ru-RU" sz="2000" b="0" strike="noStrike" spc="-1" dirty="0">
                <a:solidFill>
                  <a:srgbClr val="333333"/>
                </a:solidFill>
                <a:latin typeface="Arial"/>
              </a:rPr>
              <a:t> — не позднее 20-го числа первого месяца 2-го квартала, следующего за периодом, в котором были последние поступления средств (объекты налога);</a:t>
            </a:r>
            <a:br>
              <a:rPr sz="2000" dirty="0"/>
            </a:br>
            <a:r>
              <a:rPr lang="ru-RU" sz="2000" b="0" strike="noStrike" spc="-1" dirty="0">
                <a:solidFill>
                  <a:srgbClr val="333333"/>
                </a:solidFill>
                <a:latin typeface="Arial"/>
              </a:rPr>
              <a:t>— </a:t>
            </a:r>
            <a:r>
              <a:rPr lang="ru-RU" sz="2000" b="1" strike="noStrike" spc="-1" dirty="0">
                <a:solidFill>
                  <a:srgbClr val="333333"/>
                </a:solidFill>
                <a:latin typeface="Arial"/>
              </a:rPr>
              <a:t>по остальным налогам</a:t>
            </a:r>
            <a:r>
              <a:rPr lang="ru-RU" sz="2000" b="0" strike="noStrike" spc="-1" dirty="0">
                <a:solidFill>
                  <a:srgbClr val="333333"/>
                </a:solidFill>
                <a:latin typeface="Arial"/>
              </a:rPr>
              <a:t> — не позднее 20-го числа первого месяца второго налогового периода, следующего за периодом, когда было последнее движение по счетам.</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для вновь созданных компаний  и ИП подавать единую упрощенную декларацию потребуется не позднее 20-го числа месяца, следующего за кварталом создания.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Поправки вступят в силу 1 января 2025 года.</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
        <p:nvSpPr>
          <p:cNvPr id="24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1764CFC-F32E-48FB-9A32-ABEA03C7D7C6}" type="slidenum">
              <a:rPr lang="ru-RU" sz="1800" b="0" strike="noStrike" spc="-1">
                <a:solidFill>
                  <a:srgbClr val="333333"/>
                </a:solidFill>
                <a:latin typeface="Arial"/>
              </a:rPr>
              <a:t>36</a:t>
            </a:fld>
            <a:endParaRPr lang="en-US" sz="1800" b="0" strike="noStrike" spc="-1">
              <a:solidFill>
                <a:srgbClr val="333333"/>
              </a:solidFill>
              <a:latin typeface="Arial"/>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PlaceHolder 1"/>
          <p:cNvSpPr>
            <a:spLocks noGrp="1"/>
          </p:cNvSpPr>
          <p:nvPr>
            <p:ph type="title"/>
          </p:nvPr>
        </p:nvSpPr>
        <p:spPr>
          <a:xfrm>
            <a:off x="609480" y="704880"/>
            <a:ext cx="10972800" cy="4348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Доходы резидентов, которые не учитывают при расчете лимитов</a:t>
            </a:r>
            <a:endParaRPr lang="en-US" sz="2800" b="0" strike="noStrike" spc="-1">
              <a:solidFill>
                <a:srgbClr val="333333"/>
              </a:solidFill>
              <a:latin typeface="Arial"/>
            </a:endParaRPr>
          </a:p>
        </p:txBody>
      </p:sp>
      <p:graphicFrame>
        <p:nvGraphicFramePr>
          <p:cNvPr id="921" name="Таблица 920"/>
          <p:cNvGraphicFramePr/>
          <p:nvPr/>
        </p:nvGraphicFramePr>
        <p:xfrm>
          <a:off x="609480" y="1336680"/>
          <a:ext cx="11234880" cy="4959360"/>
        </p:xfrm>
        <a:graphic>
          <a:graphicData uri="http://schemas.openxmlformats.org/drawingml/2006/table">
            <a:tbl>
              <a:tblPr/>
              <a:tblGrid>
                <a:gridCol w="1335240">
                  <a:extLst>
                    <a:ext uri="{9D8B030D-6E8A-4147-A177-3AD203B41FA5}">
                      <a16:colId xmlns:a16="http://schemas.microsoft.com/office/drawing/2014/main" val="20000"/>
                    </a:ext>
                  </a:extLst>
                </a:gridCol>
                <a:gridCol w="8599320">
                  <a:extLst>
                    <a:ext uri="{9D8B030D-6E8A-4147-A177-3AD203B41FA5}">
                      <a16:colId xmlns:a16="http://schemas.microsoft.com/office/drawing/2014/main" val="20001"/>
                    </a:ext>
                  </a:extLst>
                </a:gridCol>
                <a:gridCol w="1300320">
                  <a:extLst>
                    <a:ext uri="{9D8B030D-6E8A-4147-A177-3AD203B41FA5}">
                      <a16:colId xmlns:a16="http://schemas.microsoft.com/office/drawing/2014/main" val="20002"/>
                    </a:ext>
                  </a:extLst>
                </a:gridCol>
              </a:tblGrid>
              <a:tr h="7146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Размер ставки</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Вид дохода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Основание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580680">
                <a:tc row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35%</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Выигрыши и призы в рекламных конкурсах, играх и мероприятиях для рекламы товаров, работ и услуг в сумме свыше 4000 руб.</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row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п.2 ст.224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36828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Матвыгода от экономии на %-ах за пользование заемными средствами.</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82404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Плата за пользование денежными средствами членов кредитных потребкооперативов, а также %-ы по займам, выданным сельскохозкредитным потребкооперативам их членами (ассоциированными членами)</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58068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   п.9%</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Проценты по облигациям с ипотечным покрытием, которые выпустили до 1 января 2007 года.</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п..5 ст.224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r h="82404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учредителей доверительного управления ипотечным покрытием, полученные на основании ипотечных сертификатов участия, выданных управляющим ипотечным покрытием до 1 января 2007 года</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5"/>
                  </a:ext>
                </a:extLst>
              </a:tr>
              <a:tr h="10674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30%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ценным бумагам российских организаций (кроме доходов в виде дивидендов), права по которым учитываются на счетах депо иностранных держателей (депозитарных программ), если такие доходы выплачиваются лицам, информация о которых не предоставлена налоговому агенту в соответствии со ст. 214.6 НК</a:t>
                      </a:r>
                      <a:endParaRPr lang="en-US" sz="16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 6 ст.224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Северные надбавки 2025</a:t>
            </a:r>
            <a:br>
              <a:rPr sz="4000"/>
            </a:br>
            <a:endParaRPr lang="en-US" sz="4000" b="0" strike="noStrike" spc="-1">
              <a:solidFill>
                <a:srgbClr val="333333"/>
              </a:solidFill>
              <a:latin typeface="Arial"/>
            </a:endParaRPr>
          </a:p>
        </p:txBody>
      </p:sp>
      <p:sp>
        <p:nvSpPr>
          <p:cNvPr id="923" name="TextBox 922"/>
          <p:cNvSpPr txBox="1"/>
          <p:nvPr/>
        </p:nvSpPr>
        <p:spPr>
          <a:xfrm>
            <a:off x="609480" y="1365120"/>
            <a:ext cx="10972800" cy="4959360"/>
          </a:xfrm>
          <a:prstGeom prst="rect">
            <a:avLst/>
          </a:prstGeom>
          <a:noFill/>
          <a:ln w="0">
            <a:noFill/>
          </a:ln>
        </p:spPr>
        <p:txBody>
          <a:bodyPr lIns="90000" tIns="46800" rIns="90000" bIns="46800" anchor="t">
            <a:normAutofit fontScale="83000"/>
          </a:bodyPr>
          <a:lstStyle/>
          <a:p>
            <a:pPr marL="216000" indent="-216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Специальные правила по ставкам НДФЛ установили с 2025 года для доходов сотрудников, которые работают в районах Крайнего Севера, приравненных к ним местностях и других местностях и районах с неблагоприятными климатическими или экологическими условиями. </a:t>
            </a:r>
            <a:endParaRPr lang="en-US" sz="2400" b="0" strike="noStrike" spc="-1">
              <a:solidFill>
                <a:srgbClr val="333333"/>
              </a:solidFill>
              <a:latin typeface="Arial"/>
            </a:endParaRPr>
          </a:p>
          <a:p>
            <a:pPr marL="216000" indent="-216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 районным коэффициентам и процентным надбавкам к заработной плате, которые получают такие сотрудники, нужно применять  двухуровневую шкалу ставок:</a:t>
            </a:r>
            <a:endParaRPr lang="en-US" sz="2400" b="0" strike="noStrike" spc="-1">
              <a:solidFill>
                <a:srgbClr val="333333"/>
              </a:solidFill>
              <a:latin typeface="Arial"/>
            </a:endParaRPr>
          </a:p>
          <a:p>
            <a:pPr marL="216000" indent="-216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13% – для доходов до 5 млн руб. включительно;</a:t>
            </a:r>
            <a:endParaRPr lang="en-US" sz="2400" b="0" strike="noStrike" spc="-1">
              <a:solidFill>
                <a:srgbClr val="333333"/>
              </a:solidFill>
              <a:latin typeface="Arial"/>
            </a:endParaRPr>
          </a:p>
          <a:p>
            <a:pPr marL="216000" indent="-216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15% – для доходов свыше 5 млн руб.</a:t>
            </a:r>
            <a:endParaRPr lang="en-US" sz="2400" b="0" strike="noStrike" spc="-1">
              <a:solidFill>
                <a:srgbClr val="333333"/>
              </a:solidFill>
              <a:latin typeface="Arial"/>
            </a:endParaRPr>
          </a:p>
          <a:p>
            <a:pPr marL="216000" indent="-2160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Повышенную ставку НДФЛ применяют только к части суммы, которая превышает 5 млн руб. (п.6.2 ст.210, п.1.2 ст.224 НК). К основной части зарплаты и другим выплатам таким сотрудникам нужно применять пятиступенчатую шкалу ставок – 13–22% (п.1 ст.224 НК).</a:t>
            </a:r>
            <a:endParaRPr lang="en-US" sz="2400" b="0" strike="noStrike" spc="-1">
              <a:solidFill>
                <a:srgbClr val="333333"/>
              </a:solidFill>
              <a:latin typeface="Arial"/>
            </a:endParaRPr>
          </a:p>
          <a:p>
            <a:pPr marL="216000" indent="-21600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endParaRPr lang="en-US" sz="2400" b="0" strike="noStrike" spc="-1">
              <a:solidFill>
                <a:srgbClr val="333333"/>
              </a:solidFill>
              <a:latin typeface="Arial"/>
            </a:endParaRPr>
          </a:p>
          <a:p>
            <a:pPr marL="216000" indent="-21600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marL="216000" indent="-216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Лица, которых признают резидентами в особом порядке</a:t>
            </a:r>
            <a:endParaRPr lang="en-US" sz="3600" b="0" strike="noStrike" spc="-1">
              <a:solidFill>
                <a:srgbClr val="333333"/>
              </a:solidFill>
              <a:latin typeface="Arial"/>
            </a:endParaRPr>
          </a:p>
        </p:txBody>
      </p:sp>
      <p:sp>
        <p:nvSpPr>
          <p:cNvPr id="925" name="TextBox 924"/>
          <p:cNvSpPr txBox="1"/>
          <p:nvPr/>
        </p:nvSpPr>
        <p:spPr>
          <a:xfrm>
            <a:off x="609480" y="1934640"/>
            <a:ext cx="10972800" cy="4389480"/>
          </a:xfrm>
          <a:prstGeom prst="rect">
            <a:avLst/>
          </a:prstGeom>
          <a:noFill/>
          <a:ln w="0">
            <a:noFill/>
          </a:ln>
        </p:spPr>
        <p:txBody>
          <a:bodyPr lIns="90000" tIns="46800" rIns="90000" bIns="46800" anchor="t">
            <a:normAutofit fontScale="91000"/>
          </a:bodyPr>
          <a:lstStyle/>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08.08.2024 №259-ФЗ и п.3 ст.207 НК</a:t>
            </a:r>
            <a:br>
              <a:rPr sz="2400"/>
            </a:br>
            <a:r>
              <a:rPr lang="ru-RU" sz="2400" b="1" strike="noStrike" spc="-1">
                <a:solidFill>
                  <a:srgbClr val="333333"/>
                </a:solidFill>
                <a:latin typeface="Arial"/>
              </a:rPr>
              <a:t> </a:t>
            </a:r>
            <a:br>
              <a:rPr sz="2400"/>
            </a:br>
            <a:r>
              <a:rPr lang="ru-RU" sz="2400" b="1" strike="noStrike" spc="-1">
                <a:solidFill>
                  <a:srgbClr val="333333"/>
                </a:solidFill>
                <a:latin typeface="Arial"/>
              </a:rPr>
              <a:t>С 1 января 2025 года </a:t>
            </a:r>
            <a:r>
              <a:rPr lang="ru-RU" sz="2400" b="0" strike="noStrike" spc="-1">
                <a:solidFill>
                  <a:srgbClr val="333333"/>
                </a:solidFill>
                <a:latin typeface="Arial"/>
              </a:rPr>
              <a:t>резидентами России, независимо от срока пребывания, признают работников российских организаций, исполняющих трудовые обязанности за границей в рамках реализации межправительственных соглашений о сотрудничестве при сооружении объектов использования </a:t>
            </a:r>
            <a:r>
              <a:rPr lang="ru-RU" sz="2400" b="1" strike="noStrike" spc="-1">
                <a:solidFill>
                  <a:srgbClr val="333333"/>
                </a:solidFill>
                <a:latin typeface="Arial"/>
              </a:rPr>
              <a:t>атомной энергии. </a:t>
            </a:r>
            <a:endParaRPr lang="en-US" sz="24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Такие лица остаются резидентами России, даже когда находятся в заграничной командировке более 183 дней в течение года. Аналогичные правила действуют для военнослужащих и сотрудников муниципальных и государственных органов.</a:t>
            </a:r>
            <a:endParaRPr lang="en-US" sz="2400" b="0" strike="noStrike" spc="-1">
              <a:solidFill>
                <a:srgbClr val="333333"/>
              </a:solidFill>
              <a:latin typeface="Arial"/>
            </a:endParaRPr>
          </a:p>
          <a:p>
            <a:pPr marL="236520" indent="-23652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Доходы нерезидентов 2025</a:t>
            </a:r>
            <a:endParaRPr lang="en-US" sz="4000" b="0" strike="noStrike" spc="-1">
              <a:solidFill>
                <a:srgbClr val="333333"/>
              </a:solidFill>
              <a:latin typeface="Arial"/>
            </a:endParaRPr>
          </a:p>
        </p:txBody>
      </p:sp>
      <p:sp>
        <p:nvSpPr>
          <p:cNvPr id="927" name="TextBox 92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Доходы нерезидентов в виде процентов по вкладам и остаткам на счетах в банках на территории России, а также по вкладам и остаткам на счетах в ЦБ вывели из под прогрессивной шкалы ставок НДФЛ. </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К таким доходам с 2025 года начнет действовать фиксированная ставка 15 процентов независимо от суммы дохода.</a:t>
            </a:r>
            <a:br>
              <a:rPr sz="2800"/>
            </a:br>
            <a:br>
              <a:rPr sz="2800"/>
            </a:br>
            <a:r>
              <a:rPr lang="ru-RU" sz="2800" b="0" strike="noStrike" spc="-1">
                <a:solidFill>
                  <a:srgbClr val="333333"/>
                </a:solidFill>
                <a:latin typeface="Arial"/>
              </a:rPr>
              <a:t> </a:t>
            </a:r>
            <a:endParaRPr lang="en-US" sz="2800" b="0" strike="noStrike" spc="-1">
              <a:solidFill>
                <a:srgbClr val="333333"/>
              </a:solidFill>
              <a:latin typeface="Arial"/>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PlaceHolder 1"/>
          <p:cNvSpPr>
            <a:spLocks noGrp="1"/>
          </p:cNvSpPr>
          <p:nvPr>
            <p:ph type="title"/>
          </p:nvPr>
        </p:nvSpPr>
        <p:spPr>
          <a:xfrm>
            <a:off x="609480" y="704880"/>
            <a:ext cx="10972800" cy="6033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Доходы </a:t>
            </a:r>
            <a:r>
              <a:rPr lang="ru-RU" sz="2800" b="1" strike="noStrike" spc="-1">
                <a:solidFill>
                  <a:srgbClr val="025EA1"/>
                </a:solidFill>
                <a:latin typeface="Arial"/>
              </a:rPr>
              <a:t>нерезидентов</a:t>
            </a:r>
            <a:r>
              <a:rPr lang="ru-RU" sz="2800" b="0" strike="noStrike" spc="-1">
                <a:solidFill>
                  <a:srgbClr val="025EA1"/>
                </a:solidFill>
                <a:latin typeface="Arial"/>
              </a:rPr>
              <a:t> для расчета лимитов и ставки по НДФЛ</a:t>
            </a:r>
            <a:endParaRPr lang="en-US" sz="2800" b="0" strike="noStrike" spc="-1">
              <a:solidFill>
                <a:srgbClr val="333333"/>
              </a:solidFill>
              <a:latin typeface="Arial"/>
            </a:endParaRPr>
          </a:p>
        </p:txBody>
      </p:sp>
      <p:graphicFrame>
        <p:nvGraphicFramePr>
          <p:cNvPr id="929" name="Таблица 928"/>
          <p:cNvGraphicFramePr/>
          <p:nvPr/>
        </p:nvGraphicFramePr>
        <p:xfrm>
          <a:off x="609480" y="1154160"/>
          <a:ext cx="10972800" cy="5530680"/>
        </p:xfrm>
        <a:graphic>
          <a:graphicData uri="http://schemas.openxmlformats.org/drawingml/2006/table">
            <a:tbl>
              <a:tblPr/>
              <a:tblGrid>
                <a:gridCol w="2695680">
                  <a:extLst>
                    <a:ext uri="{9D8B030D-6E8A-4147-A177-3AD203B41FA5}">
                      <a16:colId xmlns:a16="http://schemas.microsoft.com/office/drawing/2014/main" val="20000"/>
                    </a:ext>
                  </a:extLst>
                </a:gridCol>
                <a:gridCol w="6640560">
                  <a:extLst>
                    <a:ext uri="{9D8B030D-6E8A-4147-A177-3AD203B41FA5}">
                      <a16:colId xmlns:a16="http://schemas.microsoft.com/office/drawing/2014/main" val="20001"/>
                    </a:ext>
                  </a:extLst>
                </a:gridCol>
                <a:gridCol w="1636560">
                  <a:extLst>
                    <a:ext uri="{9D8B030D-6E8A-4147-A177-3AD203B41FA5}">
                      <a16:colId xmlns:a16="http://schemas.microsoft.com/office/drawing/2014/main" val="20002"/>
                    </a:ext>
                  </a:extLst>
                </a:gridCol>
              </a:tblGrid>
              <a:tr h="7732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Прогрессивная шкала ставок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Вид доходов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Основание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47574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13 (15, 18, 20 и 22) %</a:t>
                      </a:r>
                      <a:r>
                        <a:rPr lang="ru-RU" sz="2000" b="0" strike="noStrike" spc="-1">
                          <a:solidFill>
                            <a:srgbClr val="333333"/>
                          </a:solidFill>
                          <a:latin typeface="Arial"/>
                        </a:rPr>
                        <a:t> с лимитами по доходам — не более 2,4 (5, 20, 50 и свыше 50) млн руб.</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Доходы от трудовой деятельности:</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по патенту;</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в качестве высококвалифицированного специалиста;</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участников гос. </a:t>
                      </a:r>
                      <a:r>
                        <a:rPr lang="ru-RU" sz="1800" b="0" u="sng" strike="noStrike" spc="-1">
                          <a:solidFill>
                            <a:srgbClr val="7F7F7F"/>
                          </a:solidFill>
                          <a:uFillTx/>
                          <a:latin typeface="Arial"/>
                          <a:hlinkClick r:id="rId2"/>
                        </a:rPr>
                        <a:t>П</a:t>
                      </a:r>
                      <a:r>
                        <a:rPr lang="ru-RU" sz="1800" b="0" strike="noStrike" spc="-1">
                          <a:solidFill>
                            <a:srgbClr val="333333"/>
                          </a:solidFill>
                          <a:latin typeface="Arial"/>
                        </a:rPr>
                        <a:t>рограммы  по добровольному переселению соотечественников в Россию;</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членов экипажей судов, плавающих под флагом РФ;</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беженцев.</a:t>
                      </a:r>
                      <a:endParaRPr lang="en-US" sz="18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Доходы, указанные в подпунктах 6.2 и 6.3 пункта 1 статьи 208 НК:</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 вознаграждение дистанционным сотрудникам по трудовому договору с российской организацией или подразделением иностранной компании, зарегистрированным в России;</a:t>
                      </a:r>
                      <a:endParaRPr lang="en-US" sz="18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 вознаграждение по ГПД за работы, услуги, права пользования результатами интеллектуальной деятельности или средствами индивидуализации, которые выполняют с помощью интернета, — при соблюдении ряда условий </a:t>
                      </a:r>
                      <a:endParaRPr lang="en-US" sz="18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Абз. 3-7, 10 ст. 224 НК.</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п.3.1 ст.224 НК</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PlaceHolder 1"/>
          <p:cNvSpPr>
            <a:spLocks noGrp="1"/>
          </p:cNvSpPr>
          <p:nvPr>
            <p:ph type="title"/>
          </p:nvPr>
        </p:nvSpPr>
        <p:spPr>
          <a:xfrm>
            <a:off x="609480" y="704880"/>
            <a:ext cx="10972800" cy="814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Доходы </a:t>
            </a:r>
            <a:r>
              <a:rPr lang="ru-RU" sz="2800" b="1" strike="noStrike" spc="-1">
                <a:solidFill>
                  <a:srgbClr val="025EA1"/>
                </a:solidFill>
                <a:latin typeface="Arial"/>
              </a:rPr>
              <a:t>нерезидентов,</a:t>
            </a:r>
            <a:r>
              <a:rPr lang="ru-RU" sz="2800" b="0" strike="noStrike" spc="-1">
                <a:solidFill>
                  <a:srgbClr val="025EA1"/>
                </a:solidFill>
                <a:latin typeface="Arial"/>
              </a:rPr>
              <a:t> которые не учитывают при расчете лимитов</a:t>
            </a:r>
            <a:endParaRPr lang="en-US" sz="2800" b="0" strike="noStrike" spc="-1">
              <a:solidFill>
                <a:srgbClr val="333333"/>
              </a:solidFill>
              <a:latin typeface="Arial"/>
            </a:endParaRPr>
          </a:p>
        </p:txBody>
      </p:sp>
      <p:graphicFrame>
        <p:nvGraphicFramePr>
          <p:cNvPr id="931" name="Таблица 930"/>
          <p:cNvGraphicFramePr/>
          <p:nvPr/>
        </p:nvGraphicFramePr>
        <p:xfrm>
          <a:off x="604800" y="1519200"/>
          <a:ext cx="10977480" cy="5203800"/>
        </p:xfrm>
        <a:graphic>
          <a:graphicData uri="http://schemas.openxmlformats.org/drawingml/2006/table">
            <a:tbl>
              <a:tblPr/>
              <a:tblGrid>
                <a:gridCol w="969840">
                  <a:extLst>
                    <a:ext uri="{9D8B030D-6E8A-4147-A177-3AD203B41FA5}">
                      <a16:colId xmlns:a16="http://schemas.microsoft.com/office/drawing/2014/main" val="20000"/>
                    </a:ext>
                  </a:extLst>
                </a:gridCol>
                <a:gridCol w="8512200">
                  <a:extLst>
                    <a:ext uri="{9D8B030D-6E8A-4147-A177-3AD203B41FA5}">
                      <a16:colId xmlns:a16="http://schemas.microsoft.com/office/drawing/2014/main" val="20001"/>
                    </a:ext>
                  </a:extLst>
                </a:gridCol>
                <a:gridCol w="1495440">
                  <a:extLst>
                    <a:ext uri="{9D8B030D-6E8A-4147-A177-3AD203B41FA5}">
                      <a16:colId xmlns:a16="http://schemas.microsoft.com/office/drawing/2014/main" val="20002"/>
                    </a:ext>
                  </a:extLst>
                </a:gridCol>
              </a:tblGrid>
              <a:tr h="582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FFFFFF"/>
                          </a:solidFill>
                          <a:latin typeface="Arial"/>
                        </a:rPr>
                        <a:t>Размер ставки</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Arial"/>
                        </a:rPr>
                        <a:t>Вид дохода</a:t>
                      </a:r>
                      <a:endParaRPr lang="en-US" sz="18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Arial"/>
                        </a:rPr>
                        <a:t>Основание</a:t>
                      </a:r>
                      <a:endParaRPr lang="en-US" sz="18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5828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30%</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Любые доходы нерезидентов, за исключением перечисленных ниже и тех, к которым применяют прогрессивную шкалу ставок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400" b="0" strike="noStrike" spc="-1">
                          <a:solidFill>
                            <a:srgbClr val="333333"/>
                          </a:solidFill>
                          <a:latin typeface="Arial"/>
                        </a:rPr>
                        <a:t>п.2.2 ст.210, п.3 ст.224 НК</a:t>
                      </a:r>
                      <a:endParaRPr lang="en-US" sz="14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0713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30%</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ценным бумагам российских организаций, права по которым учитываются на счетах депо иностранных держателей (депозитарных программ), если такие доходы выплачиваются лицам, информация о которых не предоставлена налоговому агенту в соответствии со ст.214.6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400" b="0" strike="noStrike" spc="-1">
                          <a:solidFill>
                            <a:srgbClr val="333333"/>
                          </a:solidFill>
                          <a:latin typeface="Arial"/>
                        </a:rPr>
                        <a:t> п.6 ст.224 НК</a:t>
                      </a:r>
                      <a:endParaRPr lang="en-US" sz="14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8272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15%</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Дивиденды от российских организаций и выплаты, не связанные с выкупом ЦФА, если решением о выпуске таких ЦФА предусмотрена выплата дохода в сумме, равной сумме дивидендов, полученных лицом, выпустившим такие ЦФА</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400" b="0" strike="noStrike" spc="-1">
                          <a:solidFill>
                            <a:srgbClr val="01745C"/>
                          </a:solidFill>
                          <a:latin typeface="Arial"/>
                        </a:rPr>
                        <a:t> </a:t>
                      </a:r>
                      <a:r>
                        <a:rPr lang="ru-RU" sz="1400" b="0" strike="noStrike" spc="-1">
                          <a:solidFill>
                            <a:srgbClr val="333333"/>
                          </a:solidFill>
                          <a:latin typeface="Arial"/>
                        </a:rPr>
                        <a:t>абз.2 п.3 ст.224 НК</a:t>
                      </a:r>
                      <a:endParaRPr lang="en-US" sz="14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582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15%</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 виде процентов по вкладам и остаткам на счетах в банках на территории России, а также по вкладам и остаткам на счетах в ЦБ</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400" b="0" strike="noStrike" spc="-1">
                          <a:solidFill>
                            <a:srgbClr val="333333"/>
                          </a:solidFill>
                          <a:latin typeface="Arial"/>
                        </a:rPr>
                        <a:t> абз. 9 п.3 ст.224НК</a:t>
                      </a:r>
                      <a:endParaRPr lang="en-US" sz="14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r h="15573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5%</a:t>
                      </a:r>
                      <a:endParaRPr lang="en-US" sz="20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Дивиденды по акциям и долям международных холдинговых компаний (МХК) при условии, что:</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МХК — публичная компания на день принятия решения о выплате дивидендов;</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получены до 1 января 2029 года;</a:t>
                      </a:r>
                      <a:endParaRPr lang="en-US" sz="1600" b="0" strike="noStrike" spc="-1">
                        <a:solidFill>
                          <a:srgbClr val="333333"/>
                        </a:solidFill>
                        <a:latin typeface="Arial"/>
                      </a:endParaRPr>
                    </a:p>
                    <a:p>
                      <a:pPr>
                        <a:buClr>
                          <a:srgbClr val="333333"/>
                        </a:buClr>
                        <a:buFont typeface="Arial"/>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иностранные организации, в порядке редомициляции которых зарегистрированы такие компании, являлись публичными на 1 января 2018 года</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400" b="0" strike="noStrike" spc="-1">
                          <a:solidFill>
                            <a:srgbClr val="333333"/>
                          </a:solidFill>
                          <a:latin typeface="Arial"/>
                        </a:rPr>
                        <a:t>абз. 8 п.3 ст.224 </a:t>
                      </a:r>
                      <a:endParaRPr lang="en-US" sz="14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800" b="1" strike="noStrike" spc="-1">
                <a:solidFill>
                  <a:srgbClr val="025EA1"/>
                </a:solidFill>
                <a:latin typeface="Arial"/>
              </a:rPr>
              <a:t>Дивиденды 2025</a:t>
            </a:r>
            <a:br>
              <a:rPr sz="4800"/>
            </a:br>
            <a:endParaRPr lang="en-US" sz="4800" b="0" strike="noStrike" spc="-1">
              <a:solidFill>
                <a:srgbClr val="333333"/>
              </a:solidFill>
              <a:latin typeface="Arial"/>
            </a:endParaRPr>
          </a:p>
        </p:txBody>
      </p:sp>
      <p:sp>
        <p:nvSpPr>
          <p:cNvPr id="933" name="TextBox 93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Российская организация, которая распределяет дивиденды и выплачивает доход </a:t>
            </a:r>
            <a:r>
              <a:rPr lang="ru-RU" sz="2800" b="1" strike="noStrike" spc="-1">
                <a:solidFill>
                  <a:srgbClr val="333333"/>
                </a:solidFill>
                <a:latin typeface="Arial"/>
              </a:rPr>
              <a:t>нерезиденту,</a:t>
            </a:r>
            <a:r>
              <a:rPr lang="ru-RU" sz="2800" b="0" strike="noStrike" spc="-1">
                <a:solidFill>
                  <a:srgbClr val="333333"/>
                </a:solidFill>
                <a:latin typeface="Arial"/>
              </a:rPr>
              <a:t> независимо от суммы дохода рассчитывает НДФЛ в 2025 году по ставке 15%, как и в 2024 году (п.3 ст.224 НК).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К дивидендам </a:t>
            </a:r>
            <a:r>
              <a:rPr lang="ru-RU" sz="2800" b="1" strike="noStrike" spc="-1">
                <a:solidFill>
                  <a:srgbClr val="333333"/>
                </a:solidFill>
                <a:latin typeface="Arial"/>
              </a:rPr>
              <a:t>резидентов</a:t>
            </a:r>
            <a:r>
              <a:rPr lang="ru-RU" sz="2800" b="0" strike="noStrike" spc="-1">
                <a:solidFill>
                  <a:srgbClr val="333333"/>
                </a:solidFill>
                <a:latin typeface="Arial"/>
              </a:rPr>
              <a:t> применяют двухуровневую шкалу ставок НДФЛ по п.1.1 статьи 224 НК в размере 13 (15) процентов с лимитом по доходам — не более 2,4 млн руб. и свыше 2,4 млн руб. </a:t>
            </a:r>
            <a:br>
              <a:rPr sz="2800"/>
            </a:br>
            <a:br>
              <a:rPr sz="2800"/>
            </a:br>
            <a:r>
              <a:rPr lang="ru-RU" sz="2800" b="0" strike="noStrike" spc="-1">
                <a:solidFill>
                  <a:srgbClr val="333333"/>
                </a:solidFill>
                <a:latin typeface="Arial"/>
              </a:rPr>
              <a:t> </a:t>
            </a:r>
            <a:endParaRPr lang="en-US" sz="2800" b="0" strike="noStrike" spc="-1">
              <a:solidFill>
                <a:srgbClr val="333333"/>
              </a:solidFill>
              <a:latin typeface="Arial"/>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Шкала ставок по НДФЛ 13 (15) % к дивидендам резидентов</a:t>
            </a:r>
            <a:endParaRPr lang="en-US" sz="3600" b="0" strike="noStrike" spc="-1">
              <a:solidFill>
                <a:srgbClr val="333333"/>
              </a:solidFill>
              <a:latin typeface="Arial"/>
            </a:endParaRPr>
          </a:p>
        </p:txBody>
      </p:sp>
      <p:graphicFrame>
        <p:nvGraphicFramePr>
          <p:cNvPr id="935" name="Таблица 934"/>
          <p:cNvGraphicFramePr/>
          <p:nvPr/>
        </p:nvGraphicFramePr>
        <p:xfrm>
          <a:off x="609480" y="1935000"/>
          <a:ext cx="10972800" cy="4422960"/>
        </p:xfrm>
        <a:graphic>
          <a:graphicData uri="http://schemas.openxmlformats.org/drawingml/2006/table">
            <a:tbl>
              <a:tblPr/>
              <a:tblGrid>
                <a:gridCol w="3657600">
                  <a:extLst>
                    <a:ext uri="{9D8B030D-6E8A-4147-A177-3AD203B41FA5}">
                      <a16:colId xmlns:a16="http://schemas.microsoft.com/office/drawing/2014/main" val="20000"/>
                    </a:ext>
                  </a:extLst>
                </a:gridCol>
                <a:gridCol w="2373480">
                  <a:extLst>
                    <a:ext uri="{9D8B030D-6E8A-4147-A177-3AD203B41FA5}">
                      <a16:colId xmlns:a16="http://schemas.microsoft.com/office/drawing/2014/main" val="20001"/>
                    </a:ext>
                  </a:extLst>
                </a:gridCol>
                <a:gridCol w="4941720">
                  <a:extLst>
                    <a:ext uri="{9D8B030D-6E8A-4147-A177-3AD203B41FA5}">
                      <a16:colId xmlns:a16="http://schemas.microsoft.com/office/drawing/2014/main" val="20002"/>
                    </a:ext>
                  </a:extLst>
                </a:gridCol>
              </a:tblGrid>
              <a:tr h="64476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Сумма дивидендов, руб.</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Ставка,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Сумма НДФЛ</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1412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 2,4 млн включительно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13</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Сумма налога по ставке 13 процентов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26370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Более 2,4 млн</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15</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312 000 руб. (2 400 000 руб. × 13%)</a:t>
                      </a:r>
                      <a:endParaRPr lang="en-US" sz="2000" b="0" strike="noStrike" spc="-1">
                        <a:solidFill>
                          <a:srgbClr val="333333"/>
                        </a:solidFill>
                        <a:latin typeface="Arial"/>
                      </a:endParaRPr>
                    </a:p>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сумма налога с превышения 2,4 млн по ставке 15 процентов</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Расчет НДФЛ с дивидендов в 2025 году</a:t>
            </a:r>
            <a:endParaRPr lang="en-US" sz="3600" b="0" strike="noStrike" spc="-1">
              <a:solidFill>
                <a:srgbClr val="333333"/>
              </a:solidFill>
              <a:latin typeface="Arial"/>
            </a:endParaRPr>
          </a:p>
        </p:txBody>
      </p:sp>
      <p:sp>
        <p:nvSpPr>
          <p:cNvPr id="937" name="TextBox 936"/>
          <p:cNvSpPr txBox="1"/>
          <p:nvPr/>
        </p:nvSpPr>
        <p:spPr>
          <a:xfrm>
            <a:off x="609480" y="1934640"/>
            <a:ext cx="10972800" cy="4389480"/>
          </a:xfrm>
          <a:prstGeom prst="rect">
            <a:avLst/>
          </a:prstGeom>
          <a:noFill/>
          <a:ln w="0">
            <a:noFill/>
          </a:ln>
        </p:spPr>
        <p:txBody>
          <a:bodyPr lIns="90000" tIns="46800" rIns="90000" bIns="46800" anchor="t">
            <a:normAutofit fontScale="92000"/>
          </a:bodyPr>
          <a:lstStyle/>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br>
              <a:rPr sz="2000"/>
            </a:br>
            <a:r>
              <a:rPr lang="ru-RU" sz="2800" b="0" strike="noStrike" spc="-1">
                <a:solidFill>
                  <a:srgbClr val="333333"/>
                </a:solidFill>
                <a:latin typeface="Arial"/>
              </a:rPr>
              <a:t>Сумма дивидендов у учредителя в феврале составила 3 млн руб. НДФЛ с 2,4 млн руб. нужно будет рассчитать по ставке 13 процентов и только с оставшихся 600 тыс. руб. – по ставке 15 процентов.</a:t>
            </a:r>
            <a:endParaRPr lang="en-US" sz="28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Общая сумма налога за год составит 402 тыс. руб. (2,4 млн руб. × 13% + 600 тыс. руб. × 15%). </a:t>
            </a:r>
            <a:endParaRPr lang="en-US" sz="28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Это на 12 тыс. руб. больше, чем при таком же уровне дохода в 2024 году (402 тыс. руб. — 3 млн руб. × 13%).</a:t>
            </a:r>
            <a:endParaRPr lang="en-US" sz="2800" b="0" strike="noStrike" spc="-1">
              <a:solidFill>
                <a:srgbClr val="333333"/>
              </a:solidFill>
              <a:latin typeface="Arial"/>
            </a:endParaRPr>
          </a:p>
          <a:p>
            <a:pPr marL="239400" indent="-23940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800"/>
            </a:br>
            <a:br>
              <a:rPr sz="2800"/>
            </a:br>
            <a:endParaRPr lang="en-US" sz="28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Материальная выгода  - ст.212 НК</a:t>
            </a:r>
            <a:endParaRPr lang="en-US" sz="4000" b="0" strike="noStrike" spc="-1">
              <a:solidFill>
                <a:srgbClr val="333333"/>
              </a:solidFill>
              <a:latin typeface="Arial"/>
            </a:endParaRPr>
          </a:p>
        </p:txBody>
      </p:sp>
      <p:sp>
        <p:nvSpPr>
          <p:cNvPr id="939" name="TextBox 938"/>
          <p:cNvSpPr txBox="1"/>
          <p:nvPr/>
        </p:nvSpPr>
        <p:spPr>
          <a:xfrm>
            <a:off x="609480" y="1476000"/>
            <a:ext cx="10972800" cy="484812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НДФЛ.</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 с материальной выгоды нужно с 1 января 2024г. пересчитать ( ст.212 НК).  В расчет дохода в виде материальной выгоды потребуется включать минимальную ключевую ставку ЦБ из тех, что установлены на дату заключения договора или на дату получения дохода.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Налоговый агент должен на конец каждого месяца считать доход работника в виде материальной выгоды, если выдал заем с процентной ставкой ниже 2/3 ставки ЦБ. Доход равен разнице между начисленными процентами по ставке, равной 2/3 ставки ЦБ, и реальными процентами по договору.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i="1" strike="noStrike" spc="-1">
                <a:solidFill>
                  <a:srgbClr val="333333"/>
                </a:solidFill>
                <a:latin typeface="Arial"/>
              </a:rPr>
              <a:t>По прежним правилам налоговый агент включал в расчет ставку ЦБ на последний день месяца. Теперь надо будет учитывать минимальную ставку. </a:t>
            </a:r>
            <a:endParaRPr lang="en-US" sz="2400" b="0" strike="noStrike" spc="-1">
              <a:solidFill>
                <a:srgbClr val="333333"/>
              </a:solidFill>
              <a:latin typeface="Arial"/>
            </a:endParaRPr>
          </a:p>
        </p:txBody>
      </p:sp>
      <p:sp>
        <p:nvSpPr>
          <p:cNvPr id="94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4BA8F97-844E-4C4D-B093-5E5D23C527D1}" type="slidenum">
              <a:rPr lang="ru-RU" sz="1800" b="0" strike="noStrike" spc="-1">
                <a:solidFill>
                  <a:srgbClr val="333333"/>
                </a:solidFill>
                <a:latin typeface="Arial"/>
              </a:rPr>
              <a:t>369</a:t>
            </a:fld>
            <a:endParaRPr lang="en-US" sz="1800" b="0" strike="noStrike" spc="-1">
              <a:solidFill>
                <a:srgbClr val="333333"/>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Оптимизация нулевых деклараций ( ст.88 НК) -</a:t>
            </a:r>
            <a:r>
              <a:rPr lang="ru-RU" sz="3200" b="0" strike="noStrike" spc="-1">
                <a:solidFill>
                  <a:srgbClr val="333333"/>
                </a:solidFill>
                <a:latin typeface="Arial"/>
              </a:rPr>
              <a:t> </a:t>
            </a:r>
            <a:r>
              <a:rPr lang="ru-RU" sz="3200" b="0" strike="noStrike" spc="-1">
                <a:solidFill>
                  <a:srgbClr val="003274"/>
                </a:solidFill>
                <a:latin typeface="Arial"/>
              </a:rPr>
              <a:t>установлены нюансы проверки ЕУД </a:t>
            </a:r>
            <a:endParaRPr lang="en-US" sz="3200" b="0" strike="noStrike" spc="-1">
              <a:solidFill>
                <a:srgbClr val="333333"/>
              </a:solidFill>
              <a:latin typeface="Arial"/>
            </a:endParaRPr>
          </a:p>
        </p:txBody>
      </p:sp>
      <p:sp>
        <p:nvSpPr>
          <p:cNvPr id="242" name="TextBox 241"/>
          <p:cNvSpPr txBox="1"/>
          <p:nvPr/>
        </p:nvSpPr>
        <p:spPr>
          <a:xfrm>
            <a:off x="609480" y="1934640"/>
            <a:ext cx="10972800" cy="438948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С 1 января 2025 го</a:t>
            </a:r>
            <a:r>
              <a:rPr lang="ru-RU" sz="2400" b="0" strike="noStrike" spc="-1" dirty="0">
                <a:solidFill>
                  <a:srgbClr val="333333"/>
                </a:solidFill>
                <a:latin typeface="Arial"/>
              </a:rPr>
              <a:t>да  камеральная налоговая проверка лиц, представивших ЕУД, проводится в течение </a:t>
            </a:r>
            <a:r>
              <a:rPr lang="ru-RU" sz="2400" b="1" strike="noStrike" spc="-1" dirty="0">
                <a:solidFill>
                  <a:srgbClr val="333333"/>
                </a:solidFill>
                <a:latin typeface="Arial"/>
              </a:rPr>
              <a:t>трех месяцев </a:t>
            </a:r>
            <a:r>
              <a:rPr lang="ru-RU" sz="2400" b="0" strike="noStrike" spc="-1" dirty="0">
                <a:solidFill>
                  <a:srgbClr val="333333"/>
                </a:solidFill>
                <a:latin typeface="Arial"/>
              </a:rPr>
              <a:t>на основе имеющихся у налоговых органов документов (информации) о налогоплательщике с учетом следующих особенностей:</a:t>
            </a:r>
            <a:endParaRPr lang="en-US" sz="2400" b="0" strike="noStrike" spc="-1" dirty="0">
              <a:solidFill>
                <a:srgbClr val="333333"/>
              </a:solidFill>
              <a:latin typeface="Arial"/>
            </a:endParaRPr>
          </a:p>
          <a:p>
            <a:pPr marL="244440" indent="-24444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 проверка проводится за налоговые периоды истекшего календарного года начиная с 1 февраля следующего календарного года;</a:t>
            </a:r>
            <a:endParaRPr lang="en-US" sz="2400" b="0" strike="noStrike" spc="-1" dirty="0">
              <a:solidFill>
                <a:srgbClr val="333333"/>
              </a:solidFill>
              <a:latin typeface="Arial"/>
            </a:endParaRPr>
          </a:p>
          <a:p>
            <a:pPr marL="244440" indent="-24444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 в случае принятия решения о реорганизации или ликвидации организации проверка проводится за истекшие налоговые периоды текущего календарного года со дня, следующего за днем внесения в единый государственный реестр юридических лиц записи о том, что такая организация находится в процессе реорганизации или ликвидации. Ликвидация организации не может быть завершена ранее окончания камеральной налоговой проверки.</a:t>
            </a:r>
            <a:endParaRPr lang="en-US" sz="2400" b="0" strike="noStrike" spc="-1" dirty="0">
              <a:solidFill>
                <a:srgbClr val="333333"/>
              </a:solidFill>
              <a:latin typeface="Arial"/>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Материальная выгода - ФЗ от 08.08.2024 №259-ФЗ ( п.1 ст.212 НК)</a:t>
            </a:r>
            <a:endParaRPr lang="en-US" sz="2800" b="0" strike="noStrike" spc="-1">
              <a:solidFill>
                <a:srgbClr val="333333"/>
              </a:solidFill>
              <a:latin typeface="Arial"/>
            </a:endParaRPr>
          </a:p>
        </p:txBody>
      </p:sp>
      <p:sp>
        <p:nvSpPr>
          <p:cNvPr id="942" name="TextBox 941"/>
          <p:cNvSpPr txBox="1"/>
          <p:nvPr/>
        </p:nvSpPr>
        <p:spPr>
          <a:xfrm>
            <a:off x="609480" y="1519200"/>
            <a:ext cx="10972800" cy="4805280"/>
          </a:xfrm>
          <a:prstGeom prst="rect">
            <a:avLst/>
          </a:prstGeom>
          <a:noFill/>
          <a:ln w="0">
            <a:noFill/>
          </a:ln>
        </p:spPr>
        <p:txBody>
          <a:bodyPr lIns="90000" tIns="46800" rIns="90000" bIns="46800" anchor="t">
            <a:normAutofit fontScale="84000"/>
          </a:bodyPr>
          <a:lstStyle/>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1 января 2025 года расширили перечень лиц, получение займов от которых может привести к возникновению материальной выгоды. Облагаемый доход возникнет, если физлицо получило заем от организации или ИП, которые признаны взаимозависимым лицом по отношению к работодателю заемщика. Это значит, что под НДФЛ подпадет материальная выгода от экономии на процентах по займам, полученным не только от работодателя, но и от сторонних организаций и ИП, взаимозависимых с работодателем.</a:t>
            </a:r>
            <a:endParaRPr lang="en-US" sz="2000" b="0" strike="noStrike" spc="-1">
              <a:solidFill>
                <a:srgbClr val="333333"/>
              </a:solidFill>
              <a:latin typeface="Arial"/>
            </a:endParaRPr>
          </a:p>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Два других условия остались прежними. Матвыгода может возникнуть, если:</a:t>
            </a:r>
            <a:endParaRPr lang="en-US" sz="2000" b="0" strike="noStrike" spc="-1">
              <a:solidFill>
                <a:srgbClr val="333333"/>
              </a:solidFill>
              <a:latin typeface="Arial"/>
            </a:endParaRPr>
          </a:p>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заем получен от организации или ИП, которые являются взаимозависимым лицом по отношению к заемщику или работодателем;</a:t>
            </a:r>
            <a:endParaRPr lang="en-US" sz="2000" b="0" strike="noStrike" spc="-1">
              <a:solidFill>
                <a:srgbClr val="333333"/>
              </a:solidFill>
              <a:latin typeface="Arial"/>
            </a:endParaRPr>
          </a:p>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такая экономия фактически является материальной помощью либо формой встречного исполнения организацией или ИП обязательства перед заемщиком, в том числе оплатой за товары (работы, услуги).</a:t>
            </a:r>
            <a:endParaRPr lang="en-US" sz="2000" b="0" strike="noStrike" spc="-1">
              <a:solidFill>
                <a:srgbClr val="333333"/>
              </a:solidFill>
              <a:latin typeface="Arial"/>
            </a:endParaRPr>
          </a:p>
          <a:p>
            <a:pPr marL="218520" indent="-218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Также под НДФЛ попадет и экономия от приобретения долей участия в уставном капитале организаций. Налог придется уплачивать с величины превышения рыночной стоимости долей участия в уставном капитале над суммой фактических расходов налогоплательщика на их приобретение.</a:t>
            </a:r>
            <a:endParaRPr lang="en-US" sz="2000" b="0" strike="noStrike" spc="-1">
              <a:solidFill>
                <a:srgbClr val="333333"/>
              </a:solidFill>
              <a:latin typeface="Arial"/>
            </a:endParaRPr>
          </a:p>
          <a:p>
            <a:pPr marL="218520" indent="-21852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Материальная выгода - ФЗ от 08.08.2024 №259-ФЗ ( пп.1 п.2 ст.212 НК)</a:t>
            </a:r>
            <a:endParaRPr lang="en-US" sz="3200" b="0" strike="noStrike" spc="-1">
              <a:solidFill>
                <a:srgbClr val="333333"/>
              </a:solidFill>
              <a:latin typeface="Arial"/>
            </a:endParaRPr>
          </a:p>
        </p:txBody>
      </p:sp>
      <p:sp>
        <p:nvSpPr>
          <p:cNvPr id="944" name="TextBox 94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От НДФЛ освобождена материальная выгода, полученная от экономии на процентах за пользование кредитными средствами в части, относящейся к средствам, предоставленным на условиях программ государственной поддержки.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Т.е. НДФЛ не нужно платить с материальной выгоды по кредитам и займам в рамках программ государственной поддержки. Есть условие для льготы — если сумма процентов за пользование кредитными средствами превышает сумму, исчисленную исходя из 2/3 ключевой ставки ЦБ.</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противном случае разница между суммой процентов, исчисленной исходя из ставки, предусмотренной госпрограммой, и суммой процентов, исчисленной исходя из условий договора, облагается НДФЛ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PlaceHolder 1"/>
          <p:cNvSpPr>
            <a:spLocks noGrp="1"/>
          </p:cNvSpPr>
          <p:nvPr>
            <p:ph type="title"/>
          </p:nvPr>
        </p:nvSpPr>
        <p:spPr>
          <a:xfrm>
            <a:off x="609480" y="704880"/>
            <a:ext cx="10972800" cy="5047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Размеры вычетов на детей с 2025 года</a:t>
            </a:r>
            <a:br>
              <a:rPr sz="3200"/>
            </a:br>
            <a:endParaRPr lang="en-US" sz="3200" b="0" strike="noStrike" spc="-1">
              <a:solidFill>
                <a:srgbClr val="333333"/>
              </a:solidFill>
              <a:latin typeface="Arial"/>
            </a:endParaRPr>
          </a:p>
        </p:txBody>
      </p:sp>
      <p:graphicFrame>
        <p:nvGraphicFramePr>
          <p:cNvPr id="946" name="Таблица 945"/>
          <p:cNvGraphicFramePr/>
          <p:nvPr/>
        </p:nvGraphicFramePr>
        <p:xfrm>
          <a:off x="384120" y="1209600"/>
          <a:ext cx="10972800" cy="4910040"/>
        </p:xfrm>
        <a:graphic>
          <a:graphicData uri="http://schemas.openxmlformats.org/drawingml/2006/table">
            <a:tbl>
              <a:tblPr/>
              <a:tblGrid>
                <a:gridCol w="5594400">
                  <a:extLst>
                    <a:ext uri="{9D8B030D-6E8A-4147-A177-3AD203B41FA5}">
                      <a16:colId xmlns:a16="http://schemas.microsoft.com/office/drawing/2014/main" val="20000"/>
                    </a:ext>
                  </a:extLst>
                </a:gridCol>
                <a:gridCol w="2884320">
                  <a:extLst>
                    <a:ext uri="{9D8B030D-6E8A-4147-A177-3AD203B41FA5}">
                      <a16:colId xmlns:a16="http://schemas.microsoft.com/office/drawing/2014/main" val="20001"/>
                    </a:ext>
                  </a:extLst>
                </a:gridCol>
                <a:gridCol w="2494080">
                  <a:extLst>
                    <a:ext uri="{9D8B030D-6E8A-4147-A177-3AD203B41FA5}">
                      <a16:colId xmlns:a16="http://schemas.microsoft.com/office/drawing/2014/main" val="20002"/>
                    </a:ext>
                  </a:extLst>
                </a:gridCol>
              </a:tblGrid>
              <a:tr h="52704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Показатель</a:t>
                      </a:r>
                      <a:endParaRPr lang="en-US" sz="2000" b="0" strike="noStrike" spc="-1">
                        <a:solidFill>
                          <a:srgbClr val="333333"/>
                        </a:solidFill>
                        <a:latin typeface="Arial"/>
                      </a:endParaRPr>
                    </a:p>
                  </a:txBody>
                  <a:tcPr marL="90000" marR="90000">
                    <a:lnL w="5760">
                      <a:solidFill>
                        <a:srgbClr val="FFFFFF"/>
                      </a:solidFill>
                    </a:lnL>
                    <a:lnR w="18720">
                      <a:solidFill>
                        <a:srgbClr val="FFFFFF"/>
                      </a:solidFill>
                    </a:lnR>
                    <a:lnT w="5760">
                      <a:solidFill>
                        <a:srgbClr val="FFFFFF"/>
                      </a:solidFill>
                    </a:lnT>
                    <a:lnB w="18720">
                      <a:solidFill>
                        <a:srgbClr val="FFFFFF"/>
                      </a:solidFill>
                    </a:lnB>
                    <a:solidFill>
                      <a:srgbClr val="003274"/>
                    </a:solidFill>
                  </a:tcPr>
                </a:tc>
                <a:tc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Как изменили, руб.</a:t>
                      </a:r>
                      <a:endParaRPr lang="en-US" sz="2000" b="0" strike="noStrike" spc="-1">
                        <a:solidFill>
                          <a:srgbClr val="333333"/>
                        </a:solidFill>
                        <a:latin typeface="Arial"/>
                      </a:endParaRPr>
                    </a:p>
                  </a:txBody>
                  <a:tcPr marL="90000" marR="90000">
                    <a:lnL w="18720" cap="flat" cmpd="sng" algn="ctr">
                      <a:solidFill>
                        <a:srgbClr val="FFFFFF"/>
                      </a:solidFill>
                      <a:prstDash val="solid"/>
                      <a:round/>
                      <a:headEnd type="none" w="med" len="med"/>
                      <a:tailEnd type="none" w="med" len="med"/>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2704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2024 году</a:t>
                      </a:r>
                      <a:endParaRPr lang="en-US" sz="2000" b="0" strike="noStrike" spc="-1">
                        <a:solidFill>
                          <a:srgbClr val="333333"/>
                        </a:solidFill>
                        <a:latin typeface="Arial"/>
                      </a:endParaRPr>
                    </a:p>
                  </a:txBody>
                  <a:tcPr marL="90000" marR="90000">
                    <a:lnL w="1872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в 2025 году</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5256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Предельный размер дохода для вычета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350 000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450 000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5270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на первого ребенка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1400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1400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r h="5270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на второго ребенка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1400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2800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4"/>
                  </a:ext>
                </a:extLst>
              </a:tr>
              <a:tr h="93348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на третьего и каждого последующего ребенка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3000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6000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5"/>
                  </a:ext>
                </a:extLst>
              </a:tr>
              <a:tr h="134280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на ребенка-инвалида, предоставляемый опекуну, попечителю, приемному родителю и его супруге (супругу)</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6000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12 000</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Для стандартного вычета на ребенка старше 18 лет нужна справка из учебного заведения</a:t>
            </a:r>
            <a:br>
              <a:rPr sz="3200"/>
            </a:br>
            <a:endParaRPr lang="en-US" sz="3200" b="0" strike="noStrike" spc="-1">
              <a:solidFill>
                <a:srgbClr val="333333"/>
              </a:solidFill>
              <a:latin typeface="Arial"/>
            </a:endParaRPr>
          </a:p>
        </p:txBody>
      </p:sp>
      <p:sp>
        <p:nvSpPr>
          <p:cNvPr id="948" name="TextBox 94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05.07.2024 №03-04-05/63013  </a:t>
            </a:r>
            <a:r>
              <a:rPr lang="ru-RU" sz="2000" b="0" strike="noStrike" spc="-1">
                <a:solidFill>
                  <a:srgbClr val="333333"/>
                </a:solidFill>
                <a:latin typeface="Arial"/>
              </a:rPr>
              <a:t>- стандартные налоговые вычеты дают на детей в возрасте до 18 лет. Или до 24 лет, если они студенты-очники.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предоставляют за период обучения ребенка в образовательной организации, включая академический отпуск, оформленный в установленном порядке в период обучения.</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ребенку сотрудника больше 18 лет и он студент, для вычета нужна справка из образовательной организации о том, что ребенок учится там.</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решении вопроса о периодичности представления справки следует исходить из того, что налоговый вычет предоставляется за период обучения ребенка в образовательной организации.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949"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09BDD82-2796-44EB-B8CC-DD927831E463}" type="slidenum">
              <a:rPr lang="ru-RU" sz="1800" b="0" strike="noStrike" spc="-1">
                <a:solidFill>
                  <a:srgbClr val="333333"/>
                </a:solidFill>
                <a:latin typeface="Arial"/>
              </a:rPr>
              <a:t>373</a:t>
            </a:fld>
            <a:endParaRPr lang="en-US" sz="1800" b="0" strike="noStrike" spc="-1">
              <a:solidFill>
                <a:srgbClr val="333333"/>
              </a:solidFill>
              <a:latin typeface="Arial"/>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В 2026 году семьи с детьми получат налоговый кешбэк</a:t>
            </a:r>
            <a:endParaRPr lang="en-US" sz="3600" b="0" strike="noStrike" spc="-1">
              <a:solidFill>
                <a:srgbClr val="333333"/>
              </a:solidFill>
              <a:latin typeface="Arial"/>
            </a:endParaRPr>
          </a:p>
        </p:txBody>
      </p:sp>
      <p:sp>
        <p:nvSpPr>
          <p:cNvPr id="951" name="TextBox 950"/>
          <p:cNvSpPr txBox="1"/>
          <p:nvPr/>
        </p:nvSpPr>
        <p:spPr>
          <a:xfrm>
            <a:off x="609480" y="1934640"/>
            <a:ext cx="10972800" cy="4389480"/>
          </a:xfrm>
          <a:prstGeom prst="rect">
            <a:avLst/>
          </a:prstGeom>
          <a:noFill/>
          <a:ln w="0">
            <a:noFill/>
          </a:ln>
        </p:spPr>
        <p:txBody>
          <a:bodyPr lIns="90000" tIns="46800" rIns="90000" bIns="46800" anchor="t">
            <a:normAutofit fontScale="93000"/>
          </a:bodyPr>
          <a:lstStyle/>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ФЗ от 13.07.2024 №179-ФЗ </a:t>
            </a:r>
            <a:r>
              <a:rPr lang="ru-RU" sz="2000" b="0" strike="noStrike" spc="-1">
                <a:solidFill>
                  <a:srgbClr val="333333"/>
                </a:solidFill>
                <a:latin typeface="Arial"/>
              </a:rPr>
              <a:t>«О ежегодной выплате гражданам Российской Федерации, имеющим двух и более детей». </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России появится налоговый аналог кешбэка для семей с двумя и более детьми и среднедушевым доходом ниже 1,5 регионального прожиточного минимума. По итогам года такие семьи смогут вернуть 7 процентов от уплаченного НДФЛ. </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получения выплаты родителям нужно будет соответствовать ряду условий. Так, возраст детей не должен быть больше 18 лет, а в случае, если ребенок получает образование по очной форме обучения, — 23 лет. Получить выплату сможет каждый из родителей, если не имеет задолженности по алиментам.</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Возвращать НДФЛ будет не налоговая служба, а СФР. Впервые кешбэк семьи с низкими доходами получат по итогам 2025 года. Для этого нужно в период с 1 июня по 1 октября 2026 года направить в Соцфонд заявление. Сделать это можно будет через «Госуслуги» или МФЦ.</a:t>
            </a:r>
            <a:endParaRPr lang="en-US" sz="2000" b="0" strike="noStrike" spc="-1">
              <a:solidFill>
                <a:srgbClr val="333333"/>
              </a:solidFill>
              <a:latin typeface="Arial"/>
            </a:endParaRPr>
          </a:p>
          <a:p>
            <a:pPr marL="241920" indent="-24192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НДФЛ 2025</a:t>
            </a:r>
            <a:endParaRPr lang="en-US" sz="5000" b="0" strike="noStrike" spc="-1">
              <a:solidFill>
                <a:srgbClr val="333333"/>
              </a:solidFill>
              <a:latin typeface="Arial"/>
            </a:endParaRPr>
          </a:p>
        </p:txBody>
      </p:sp>
      <p:sp>
        <p:nvSpPr>
          <p:cNvPr id="953" name="TextBox 95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Новый стандартный вычет.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2025 года также ввели новый стандартный вычет по НДФЛ — за сдачу нормативов ГТО. Этот вычет можно получить разово в сумме </a:t>
            </a:r>
            <a:r>
              <a:rPr lang="ru-RU" sz="2400" b="1" strike="noStrike" spc="-1">
                <a:solidFill>
                  <a:srgbClr val="333333"/>
                </a:solidFill>
                <a:latin typeface="Arial"/>
              </a:rPr>
              <a:t>18 тыс. руб. </a:t>
            </a:r>
            <a:r>
              <a:rPr lang="ru-RU" sz="2400" b="0" strike="noStrike" spc="-1">
                <a:solidFill>
                  <a:srgbClr val="333333"/>
                </a:solidFill>
                <a:latin typeface="Arial"/>
              </a:rPr>
              <a:t>в любом месяце того года, в котором сданы или подтверждены нормативы ГТО.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Вычет возможен «при условии прохождения налогоплательщиком диспансеризации в соответствующем календарном году». Получить вычет сотрудник может через работодателя или в своей ИФНС.</a:t>
            </a:r>
            <a:endParaRPr lang="en-US" sz="2400" b="0" strike="noStrike" spc="-1">
              <a:solidFill>
                <a:srgbClr val="333333"/>
              </a:solidFill>
              <a:latin typeface="Arial"/>
            </a:endParaRPr>
          </a:p>
          <a:p>
            <a:pPr marL="260280" indent="-2602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Какие документы нужно получить от сотрудника на вычет по ГТО </a:t>
            </a:r>
            <a:endParaRPr lang="en-US" sz="3200" b="0" strike="noStrike" spc="-1">
              <a:solidFill>
                <a:srgbClr val="333333"/>
              </a:solidFill>
              <a:latin typeface="Arial"/>
            </a:endParaRPr>
          </a:p>
        </p:txBody>
      </p:sp>
      <p:sp>
        <p:nvSpPr>
          <p:cNvPr id="955" name="TextBox 95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Работодатель должен получить от сотрудника справку о прохождении диспансеризации и удостоверение о сдаче норм ГТО. Налоговый вычет по НДФЛ в размере </a:t>
            </a:r>
            <a:r>
              <a:rPr lang="ru-RU" sz="2000" b="1" strike="noStrike" spc="-1">
                <a:solidFill>
                  <a:srgbClr val="333333"/>
                </a:solidFill>
                <a:latin typeface="Arial"/>
              </a:rPr>
              <a:t>18 тысяч рублей предоставляется единовременно.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2025 года жители страны, которые выполнили нормативы испытаний комплекса «Готов к труду и обороне» (ГТО), могут получить стандартный налоговый вычет в размере 18 тыс. рублей. </a:t>
            </a:r>
            <a:r>
              <a:rPr lang="ru-RU" sz="2000" b="1" strike="noStrike" spc="-1">
                <a:solidFill>
                  <a:srgbClr val="333333"/>
                </a:solidFill>
                <a:latin typeface="Arial"/>
              </a:rPr>
              <a:t>Условие получения вычета – пройти диспансеризацию в этом же году.</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Налоговый вычет может предоставить налоговый агент, если налогоплательщик обратился к нему. Вычет может быть предоставлен агентом единовременно в любой месяц налогового периода. Но при условии, что прохождение ГТО и диспансеризация подтверждены документально.</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Работнику нужно принести в организацию справку о прохождении диспансеризации и копию удостоверения лица, выполнившего ГТО.</a:t>
            </a:r>
            <a:endParaRPr lang="en-US" sz="2000" b="0" strike="noStrike" spc="-1">
              <a:solidFill>
                <a:srgbClr val="333333"/>
              </a:solidFill>
              <a:latin typeface="Arial"/>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Какие документы нужно получить от сотрудника на вычет по ГТО </a:t>
            </a:r>
            <a:endParaRPr lang="en-US" sz="3200" b="0" strike="noStrike" spc="-1">
              <a:solidFill>
                <a:srgbClr val="333333"/>
              </a:solidFill>
              <a:latin typeface="Arial"/>
            </a:endParaRPr>
          </a:p>
        </p:txBody>
      </p:sp>
      <p:sp>
        <p:nvSpPr>
          <p:cNvPr id="957" name="TextBox 95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 феврале 2025 года сотрудник прошел диспансеризацию, получил допуск к сдаче нормативов ГТО и выполнил их, а в апреле был награжден знаком отличия, то работодатель должен предоставить налоговый вычет за 2025 год единовременно.</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i="1" strike="noStrike" spc="-1">
                <a:solidFill>
                  <a:srgbClr val="333333"/>
                </a:solidFill>
                <a:latin typeface="Arial"/>
              </a:rPr>
              <a:t>Допустим, ближайшая выплата зарплаты работнику в апреле после получения документов составляет 50 000 рублей. При ее выплате НДФЛ к уплате рассчитывается следующим образом: (50 000 руб. - 18 000 руб.) x 13% = 4 160 рублей.</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Поскольку вычет предоставлен в апреле в полном объеме, в следующих месяцах 2025 года он предоставляться не будет.</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Вводится единый порядок для обложения выплат при увольнении</a:t>
            </a:r>
            <a:endParaRPr lang="en-US" sz="4000" b="0" strike="noStrike" spc="-1">
              <a:solidFill>
                <a:srgbClr val="333333"/>
              </a:solidFill>
              <a:latin typeface="Arial"/>
            </a:endParaRPr>
          </a:p>
        </p:txBody>
      </p:sp>
      <p:sp>
        <p:nvSpPr>
          <p:cNvPr id="959" name="TextBox 95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Абзац 7 п. 1 ст.217 НК с 1 января 2025 года ( в ред. 259-ФЗ)</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Удерживайте НДФЛ со всех выплат при увольнении, которые превышают трехкратный или шестикратный для Крайнего Севера и приравненных местностей размер среднего заработка. При этом средний заработок потребуется рассчитывать по правилам, которые действуют для декретных и детских пособий.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Выплаты в пределах лимитов НДФЛ не облагаются. По прежним нормам также не облагались НДФЛ выходные пособия и компенсации в пределах трехкратного (шестикратного) среднего заработка. Но средний заработок считали в соответствии со статьей 139 ТК. </a:t>
            </a:r>
            <a:endParaRPr lang="en-US" sz="2400" b="0" strike="noStrike" spc="-1">
              <a:solidFill>
                <a:srgbClr val="333333"/>
              </a:solidFill>
              <a:latin typeface="Arial"/>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НДФЛ 2025</a:t>
            </a:r>
            <a:endParaRPr lang="en-US" sz="5000" b="0" strike="noStrike" spc="-1">
              <a:solidFill>
                <a:srgbClr val="333333"/>
              </a:solidFill>
              <a:latin typeface="Arial"/>
            </a:endParaRPr>
          </a:p>
        </p:txBody>
      </p:sp>
      <p:sp>
        <p:nvSpPr>
          <p:cNvPr id="961" name="TextBox 96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FF0000"/>
                </a:solidFill>
                <a:latin typeface="Arial"/>
              </a:rPr>
              <a:t>МРОТ увеличат до 22 440 руб. с 2025 года</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Удерживать НДФЛ разрешили в следующем году</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Пункт 5 статьи 226 НК1 января 2025 года (в ред. 259-ФЗ)</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Если не удержите НДФЛ с натуральных доходов до конца года, вы вправе удержать его в следующем году, но не позднее 31 января. </a:t>
            </a:r>
            <a:endParaRPr lang="en-US" sz="2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По прежним правилам вы удерживали налог только до конца года</a:t>
            </a:r>
            <a:endParaRPr lang="en-US" sz="2800" b="0" strike="noStrike" spc="-1">
              <a:solidFill>
                <a:srgbClr val="333333"/>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dirty="0">
                <a:solidFill>
                  <a:srgbClr val="003274"/>
                </a:solidFill>
                <a:latin typeface="Arial"/>
              </a:rPr>
              <a:t>Налоговый мониторинг и его участники</a:t>
            </a:r>
            <a:endParaRPr lang="en-US" sz="3600" b="0" strike="noStrike" spc="-1" dirty="0">
              <a:solidFill>
                <a:srgbClr val="333333"/>
              </a:solidFill>
              <a:latin typeface="Arial"/>
            </a:endParaRPr>
          </a:p>
        </p:txBody>
      </p:sp>
      <p:sp>
        <p:nvSpPr>
          <p:cNvPr id="244" name="TextBox 243"/>
          <p:cNvSpPr txBox="1"/>
          <p:nvPr/>
        </p:nvSpPr>
        <p:spPr>
          <a:xfrm>
            <a:off x="609480" y="1847520"/>
            <a:ext cx="10972800" cy="44766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Организация может перейти на налоговый мониторинг, если в отношении нее одновременно выполняются следующие условия </a:t>
            </a:r>
            <a:r>
              <a:rPr lang="ru-RU" sz="2000" b="1" strike="noStrike" spc="-1" dirty="0">
                <a:solidFill>
                  <a:srgbClr val="333333"/>
                </a:solidFill>
                <a:latin typeface="Arial"/>
              </a:rPr>
              <a:t>с 8 августа 2024 года:</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общая сумма НДС, акцизов, НДФЛ, налога на прибыль, НДПИ и страховых взносов за предыдущий год составила не менее </a:t>
            </a:r>
            <a:r>
              <a:rPr lang="ru-RU" sz="2000" b="1" strike="noStrike" spc="-1" dirty="0">
                <a:solidFill>
                  <a:srgbClr val="333333"/>
                </a:solidFill>
                <a:latin typeface="Arial"/>
              </a:rPr>
              <a:t>80 млн руб. </a:t>
            </a:r>
            <a:r>
              <a:rPr lang="ru-RU" sz="2000" b="0" strike="noStrike" spc="-1" dirty="0">
                <a:solidFill>
                  <a:srgbClr val="333333"/>
                </a:solidFill>
                <a:latin typeface="Arial"/>
              </a:rPr>
              <a:t>(было 100 млн руб.). Не включаются в расчет НДС и акцизы при перемещении товаров через таможенную границу ЕАЭС;</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доходы по данным бухгалтерской (финансовой) отчетности за предыдущий год составили не менее 800 млн руб. (было 1 млрд руб.);</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балансовая стоимость активов на 31 декабря прошлого года составляла не менее </a:t>
            </a:r>
            <a:r>
              <a:rPr lang="ru-RU" sz="2000" b="1" strike="noStrike" spc="-1" dirty="0">
                <a:solidFill>
                  <a:srgbClr val="333333"/>
                </a:solidFill>
                <a:latin typeface="Arial"/>
              </a:rPr>
              <a:t>800 млн руб</a:t>
            </a:r>
            <a:r>
              <a:rPr lang="ru-RU" sz="2000" b="0" strike="noStrike" spc="-1" dirty="0">
                <a:solidFill>
                  <a:srgbClr val="333333"/>
                </a:solidFill>
                <a:latin typeface="Arial"/>
              </a:rPr>
              <a:t>. (было 1 млрд руб.).</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Налоговый мониторинг </a:t>
            </a:r>
            <a:r>
              <a:rPr lang="ru-RU" sz="2000" b="0" strike="noStrike" spc="-1" dirty="0">
                <a:solidFill>
                  <a:srgbClr val="333333"/>
                </a:solidFill>
                <a:latin typeface="Arial"/>
              </a:rPr>
              <a:t>– форма налогового контроля, при которой организация предоставляет ИФНС онлайн-доступ к данным своего бухгалтерского и налогового учета. Инспекторы контролируют расчет налогов в режиме реального времени и сообщают организации об ошибках (ст. 105.26 НК РФ). </a:t>
            </a:r>
            <a:endParaRPr lang="en-US" sz="2000" b="0" strike="noStrike" spc="-1" dirty="0">
              <a:solidFill>
                <a:srgbClr val="333333"/>
              </a:solidFill>
              <a:latin typeface="Arial"/>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0" strike="noStrike" spc="-1">
                <a:solidFill>
                  <a:srgbClr val="025EA1"/>
                </a:solidFill>
                <a:latin typeface="Arial"/>
              </a:rPr>
              <a:t>Выплаты по ГПД 2025</a:t>
            </a:r>
            <a:br>
              <a:rPr sz="4400"/>
            </a:br>
            <a:endParaRPr lang="en-US" sz="4400" b="0" strike="noStrike" spc="-1">
              <a:solidFill>
                <a:srgbClr val="333333"/>
              </a:solidFill>
              <a:latin typeface="Arial"/>
            </a:endParaRPr>
          </a:p>
        </p:txBody>
      </p:sp>
      <p:sp>
        <p:nvSpPr>
          <p:cNvPr id="963" name="TextBox 962"/>
          <p:cNvSpPr txBox="1"/>
          <p:nvPr/>
        </p:nvSpPr>
        <p:spPr>
          <a:xfrm>
            <a:off x="609480" y="1934640"/>
            <a:ext cx="10972800" cy="43894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Размер ставки по НДФЛ и порядок ее применения в 2025 году при выплатах по ГПД зависят от получателя дохода — резидент или нерезидент. Для нерезидента важен и вид дохода.</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резидентов выплаты по ГПД входят в основную налоговую базу, как и зарплата. К такому доходу применяют такие же ставки, как к зарплате резидента, — пятиуровневую шкалу ставок НДФЛ по п.1  статьи 224 НК — 13 (15, 18, 20 и 22) процентов (п.1 ст.224 НК).</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Выплаты </a:t>
            </a:r>
            <a:r>
              <a:rPr lang="ru-RU" sz="2000" b="1" strike="noStrike" spc="-1">
                <a:solidFill>
                  <a:srgbClr val="333333"/>
                </a:solidFill>
                <a:latin typeface="Arial"/>
              </a:rPr>
              <a:t>нерезидентам</a:t>
            </a:r>
            <a:r>
              <a:rPr lang="ru-RU" sz="2000" b="0" strike="noStrike" spc="-1">
                <a:solidFill>
                  <a:srgbClr val="333333"/>
                </a:solidFill>
                <a:latin typeface="Arial"/>
              </a:rPr>
              <a:t> по ГПД облагают по ставке НДФЛ </a:t>
            </a:r>
            <a:r>
              <a:rPr lang="ru-RU" sz="2000" b="1" strike="noStrike" spc="-1">
                <a:solidFill>
                  <a:srgbClr val="333333"/>
                </a:solidFill>
                <a:latin typeface="Arial"/>
              </a:rPr>
              <a:t>30%</a:t>
            </a:r>
            <a:r>
              <a:rPr lang="ru-RU" sz="2000" b="0" strike="noStrike" spc="-1">
                <a:solidFill>
                  <a:srgbClr val="333333"/>
                </a:solidFill>
                <a:latin typeface="Arial"/>
              </a:rPr>
              <a:t> (п.3 ст.224 НК). Прогрессивную шкалу ставок 13 (15, 18, 20 и 22) процентов по п.3.1 статьи 224 НК применяют к определенным доходам. Это вознаграждение по ГПД  за дистанционную работу с помощью интернета — при соблюдении ряда условий (абз. 3-7,10 п. 3 ст. 224 НК, п.3.1 ст.224 НК). Порядок определения ставки для доходов по ГПД у нерезидентов тот же, что и для зарплаты. </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br>
              <a:rPr sz="2000"/>
            </a:br>
            <a:br>
              <a:rPr sz="2000"/>
            </a:br>
            <a:r>
              <a:rPr lang="ru-RU" sz="2000" b="0" strike="noStrike" spc="-1">
                <a:solidFill>
                  <a:srgbClr val="333333"/>
                </a:solidFill>
                <a:latin typeface="Arial"/>
              </a:rPr>
              <a:t> </a:t>
            </a:r>
            <a:endParaRPr lang="en-US" sz="2000" b="0" strike="noStrike" spc="-1">
              <a:solidFill>
                <a:srgbClr val="333333"/>
              </a:solidFill>
              <a:latin typeface="Arial"/>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800" b="1" strike="noStrike" spc="-1">
                <a:solidFill>
                  <a:srgbClr val="025EA1"/>
                </a:solidFill>
                <a:latin typeface="Arial"/>
              </a:rPr>
              <a:t>Доходы ИП 2025</a:t>
            </a:r>
            <a:br>
              <a:rPr sz="4800"/>
            </a:br>
            <a:endParaRPr lang="en-US" sz="4800" b="0" strike="noStrike" spc="-1">
              <a:solidFill>
                <a:srgbClr val="333333"/>
              </a:solidFill>
              <a:latin typeface="Arial"/>
            </a:endParaRPr>
          </a:p>
        </p:txBody>
      </p:sp>
      <p:sp>
        <p:nvSpPr>
          <p:cNvPr id="965" name="TextBox 964"/>
          <p:cNvSpPr txBox="1"/>
          <p:nvPr/>
        </p:nvSpPr>
        <p:spPr>
          <a:xfrm>
            <a:off x="609480" y="1934640"/>
            <a:ext cx="10972800" cy="438948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Доходы от бизнеса предпринимателя-</a:t>
            </a:r>
            <a:r>
              <a:rPr lang="ru-RU" sz="2800" b="1" strike="noStrike" spc="-1">
                <a:solidFill>
                  <a:srgbClr val="333333"/>
                </a:solidFill>
                <a:latin typeface="Arial"/>
              </a:rPr>
              <a:t>нерезидента</a:t>
            </a:r>
            <a:r>
              <a:rPr lang="ru-RU" sz="2800" b="0" strike="noStrike" spc="-1">
                <a:solidFill>
                  <a:srgbClr val="333333"/>
                </a:solidFill>
                <a:latin typeface="Arial"/>
              </a:rPr>
              <a:t> на ОСНО в 2025 году облагают НДФЛ по ставке </a:t>
            </a:r>
            <a:r>
              <a:rPr lang="ru-RU" sz="2800" b="1" strike="noStrike" spc="-1">
                <a:solidFill>
                  <a:srgbClr val="333333"/>
                </a:solidFill>
                <a:latin typeface="Arial"/>
              </a:rPr>
              <a:t>30%</a:t>
            </a:r>
            <a:r>
              <a:rPr lang="ru-RU" sz="2800" b="0" strike="noStrike" spc="-1">
                <a:solidFill>
                  <a:srgbClr val="333333"/>
                </a:solidFill>
                <a:latin typeface="Arial"/>
              </a:rPr>
              <a:t>, как и в 2024 году (п.3 ст.224 НК). </a:t>
            </a:r>
            <a:endParaRPr lang="en-US" sz="28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Доходы от предпринимательской деятельности </a:t>
            </a:r>
            <a:r>
              <a:rPr lang="ru-RU" sz="2800" b="1" strike="noStrike" spc="-1">
                <a:solidFill>
                  <a:srgbClr val="333333"/>
                </a:solidFill>
                <a:latin typeface="Arial"/>
              </a:rPr>
              <a:t>ИП-резидента</a:t>
            </a:r>
            <a:r>
              <a:rPr lang="ru-RU" sz="2800" b="0" strike="noStrike" spc="-1">
                <a:solidFill>
                  <a:srgbClr val="333333"/>
                </a:solidFill>
                <a:latin typeface="Arial"/>
              </a:rPr>
              <a:t> на ОСНО входят в основную налоговую базу, как и зарплата. К такому доходу применяют такие же ставки, как к зарплате резидента, — пятиуровневую шкалу ставок НДФЛ по п.1  статьи 224 НК — 13 (15, 18, 20 и 22) процентов. </a:t>
            </a:r>
            <a:endParaRPr lang="en-US" sz="2800" b="0" strike="noStrike" spc="-1">
              <a:solidFill>
                <a:srgbClr val="333333"/>
              </a:solidFill>
              <a:latin typeface="Arial"/>
            </a:endParaRPr>
          </a:p>
          <a:p>
            <a:pPr marL="257400" indent="-257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br>
              <a:rPr sz="2400"/>
            </a:br>
            <a:br>
              <a:rPr sz="2400"/>
            </a:b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НДФЛ для физ. лиц</a:t>
            </a:r>
            <a:endParaRPr lang="en-US" sz="5000" b="0" strike="noStrike" spc="-1">
              <a:solidFill>
                <a:srgbClr val="333333"/>
              </a:solidFill>
              <a:latin typeface="Arial"/>
            </a:endParaRPr>
          </a:p>
        </p:txBody>
      </p:sp>
      <p:sp>
        <p:nvSpPr>
          <p:cNvPr id="967" name="TextBox 96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ФЗ от 12.07.2024 №176-ФЗ ( п.26 ст.2 )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1 января 2025 года.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Региональные власти получили право увеличить понижающий коэффициент при продаже недвижимости с 0,7 до 1 для целей уплаты НДФЛ</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цена сделки окажется ниже кадастровой стоимости, умноженной на понижающий коэффициент, надо платить НДФЛ именно с кадастровой стоимости с учетом этого коэффициента (ст.214.10 НК).</a:t>
            </a:r>
            <a:br>
              <a:rPr sz="2400"/>
            </a:br>
            <a:br>
              <a:rPr sz="2400"/>
            </a:b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PlaceHolder 1"/>
          <p:cNvSpPr>
            <a:spLocks noGrp="1"/>
          </p:cNvSpPr>
          <p:nvPr>
            <p:ph type="title"/>
          </p:nvPr>
        </p:nvSpPr>
        <p:spPr>
          <a:xfrm>
            <a:off x="609480" y="288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Разъяснения ФНС России о применении </a:t>
            </a:r>
            <a:br>
              <a:rPr sz="2600"/>
            </a:br>
            <a:r>
              <a:rPr lang="ru-RU" sz="2600" b="1" strike="noStrike" spc="-1">
                <a:solidFill>
                  <a:srgbClr val="025EA1"/>
                </a:solidFill>
                <a:latin typeface="Arial"/>
              </a:rPr>
              <a:t>новых размеров социальных вычетов</a:t>
            </a:r>
            <a:endParaRPr lang="en-US" sz="2600" b="0" strike="noStrike" spc="-1">
              <a:solidFill>
                <a:srgbClr val="333333"/>
              </a:solidFill>
              <a:latin typeface="Arial"/>
            </a:endParaRPr>
          </a:p>
        </p:txBody>
      </p:sp>
      <p:sp>
        <p:nvSpPr>
          <p:cNvPr id="969" name="TextBox 968"/>
          <p:cNvSpPr txBox="1"/>
          <p:nvPr/>
        </p:nvSpPr>
        <p:spPr>
          <a:xfrm>
            <a:off x="387360" y="1584000"/>
            <a:ext cx="11306160" cy="438948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Федеральным законом  от 28.04.2023 N 159-ФЗ увеличены социальные вычеты по НДФЛ  с 2024 года:</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вычет на обучение детей - с 50 тыс. до 110 тыс. руб.;</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суммы социальных вычетов на лечение, свое обучение, фитнес и других - с  120 тыс.  до  150 тыс. руб.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Новые максимальные размеры социальных вычетов будут применяться при подаче декларации по форме 3-НДФЛ  за 2024 год в 2025 году.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получении вычетов у работодателя - в течение 2024 года.</a:t>
            </a:r>
            <a:endParaRPr lang="en-US" sz="24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НДФЛ - ФЗ №389-ФЗ от 31.07.2023</a:t>
            </a:r>
            <a:endParaRPr lang="en-US" sz="3600" b="0" strike="noStrike" spc="-1">
              <a:solidFill>
                <a:srgbClr val="333333"/>
              </a:solidFill>
              <a:latin typeface="Arial"/>
            </a:endParaRPr>
          </a:p>
        </p:txBody>
      </p:sp>
      <p:sp>
        <p:nvSpPr>
          <p:cNvPr id="971" name="TextBox 97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С 1 января 2024г</a:t>
            </a:r>
            <a:r>
              <a:rPr lang="ru-RU" sz="2800" b="0" strike="noStrike" spc="-1">
                <a:solidFill>
                  <a:srgbClr val="333333"/>
                </a:solidFill>
                <a:latin typeface="Arial"/>
              </a:rPr>
              <a:t>. </a:t>
            </a:r>
            <a:r>
              <a:rPr lang="ru-RU" sz="2800" b="1" strike="noStrike" spc="-1">
                <a:solidFill>
                  <a:srgbClr val="333333"/>
                </a:solidFill>
                <a:latin typeface="Arial"/>
              </a:rPr>
              <a:t>доходы удаленщиков</a:t>
            </a:r>
            <a:r>
              <a:rPr lang="ru-RU" sz="2800" b="0" strike="noStrike" spc="-1">
                <a:solidFill>
                  <a:srgbClr val="333333"/>
                </a:solidFill>
                <a:latin typeface="Arial"/>
              </a:rPr>
              <a:t>, которые работают по трудовым договорам с российской организацией или подразделением иностранной компании, зарегистрированным в РФ, станут признавать доходами от источников в РФ.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 Ставку НДФЛ для таких работников установили в размере </a:t>
            </a:r>
            <a:r>
              <a:rPr lang="ru-RU" sz="2800" b="1" strike="noStrike" spc="-1">
                <a:solidFill>
                  <a:srgbClr val="333333"/>
                </a:solidFill>
                <a:latin typeface="Arial"/>
              </a:rPr>
              <a:t>13% (15% </a:t>
            </a:r>
            <a:r>
              <a:rPr lang="ru-RU" sz="2800" b="0" strike="noStrike" spc="-1">
                <a:solidFill>
                  <a:srgbClr val="333333"/>
                </a:solidFill>
                <a:latin typeface="Arial"/>
              </a:rPr>
              <a:t>с доходов свыше 5 млн руб. в год) независимо от статуса налогового резидентства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НДФЛ с совокупной базы</a:t>
            </a:r>
            <a:br>
              <a:rPr sz="4000"/>
            </a:br>
            <a:endParaRPr lang="en-US" sz="4000" b="0" strike="noStrike" spc="-1">
              <a:solidFill>
                <a:srgbClr val="333333"/>
              </a:solidFill>
              <a:latin typeface="Arial"/>
            </a:endParaRPr>
          </a:p>
        </p:txBody>
      </p:sp>
      <p:sp>
        <p:nvSpPr>
          <p:cNvPr id="973" name="TextBox 972"/>
          <p:cNvSpPr txBox="1"/>
          <p:nvPr/>
        </p:nvSpPr>
        <p:spPr>
          <a:xfrm>
            <a:off x="609480" y="1934640"/>
            <a:ext cx="10972800" cy="438948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1 января 2024 года при расчете НДФЛ с доходов резидентов и нерезидентов применяйте лимит 5 млн руб. и прогрессивную шкалу ставок к совокупной налоговой базе (п.1 ст. 224 НК, п.3  ст. 2 Закона от 23.11.2020 № 372-ФЗ). Исключение – доходы от долевого участия в виде дивидендов. По ним налоговую базу по-прежнему нужно определять отдельно ( п.2 и п.3  статьи 214 НК).</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 доходам, которые облагают по отдельным фиксированным ставкам 13, 35, 9 и 30 процентов, прогрессивную шкалу не применяют ( п.1 статьи 224 НК). Такие доходы резидентов не учитывают при расчете лимита 5 млн руб.</a:t>
            </a:r>
            <a:br>
              <a:rPr sz="2400"/>
            </a:br>
            <a:br>
              <a:rPr sz="2400"/>
            </a:br>
            <a:br>
              <a:rPr sz="2400"/>
            </a:br>
            <a:br>
              <a:rPr sz="2400"/>
            </a:b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25EA1"/>
                </a:solidFill>
                <a:latin typeface="Arial"/>
              </a:rPr>
              <a:t>Доходы резидентов, которые не учитывают при расчете лимита 5 млн руб.</a:t>
            </a:r>
            <a:endParaRPr lang="en-US" sz="2400" b="0" strike="noStrike" spc="-1">
              <a:solidFill>
                <a:srgbClr val="333333"/>
              </a:solidFill>
              <a:latin typeface="Arial"/>
            </a:endParaRPr>
          </a:p>
        </p:txBody>
      </p:sp>
      <p:graphicFrame>
        <p:nvGraphicFramePr>
          <p:cNvPr id="975" name="Таблица 974"/>
          <p:cNvGraphicFramePr/>
          <p:nvPr/>
        </p:nvGraphicFramePr>
        <p:xfrm>
          <a:off x="609480" y="479520"/>
          <a:ext cx="10972800" cy="6145200"/>
        </p:xfrm>
        <a:graphic>
          <a:graphicData uri="http://schemas.openxmlformats.org/drawingml/2006/table">
            <a:tbl>
              <a:tblPr/>
              <a:tblGrid>
                <a:gridCol w="917280">
                  <a:extLst>
                    <a:ext uri="{9D8B030D-6E8A-4147-A177-3AD203B41FA5}">
                      <a16:colId xmlns:a16="http://schemas.microsoft.com/office/drawing/2014/main" val="20000"/>
                    </a:ext>
                  </a:extLst>
                </a:gridCol>
                <a:gridCol w="205400">
                  <a:extLst>
                    <a:ext uri="{9D8B030D-6E8A-4147-A177-3AD203B41FA5}">
                      <a16:colId xmlns:a16="http://schemas.microsoft.com/office/drawing/2014/main" val="20001"/>
                    </a:ext>
                  </a:extLst>
                </a:gridCol>
                <a:gridCol w="8673840">
                  <a:extLst>
                    <a:ext uri="{9D8B030D-6E8A-4147-A177-3AD203B41FA5}">
                      <a16:colId xmlns:a16="http://schemas.microsoft.com/office/drawing/2014/main" val="20002"/>
                    </a:ext>
                  </a:extLst>
                </a:gridCol>
                <a:gridCol w="164520">
                  <a:extLst>
                    <a:ext uri="{9D8B030D-6E8A-4147-A177-3AD203B41FA5}">
                      <a16:colId xmlns:a16="http://schemas.microsoft.com/office/drawing/2014/main" val="20003"/>
                    </a:ext>
                  </a:extLst>
                </a:gridCol>
                <a:gridCol w="1086120">
                  <a:extLst>
                    <a:ext uri="{9D8B030D-6E8A-4147-A177-3AD203B41FA5}">
                      <a16:colId xmlns:a16="http://schemas.microsoft.com/office/drawing/2014/main" val="20004"/>
                    </a:ext>
                  </a:extLst>
                </a:gridCol>
              </a:tblGrid>
              <a:tr h="644400">
                <a:tc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FFFFFF"/>
                          </a:solidFill>
                          <a:latin typeface="Arial"/>
                        </a:rPr>
                        <a:t>Размер ставки</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FFFFFF"/>
                          </a:solidFill>
                          <a:latin typeface="Arial"/>
                        </a:rPr>
                        <a:t>Вид дохода</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FFFFFF"/>
                          </a:solidFill>
                          <a:latin typeface="Arial"/>
                        </a:rPr>
                        <a:t>Основание</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82480">
                <a:tc rowSpan="3"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333333"/>
                          </a:solidFill>
                          <a:latin typeface="Arial"/>
                        </a:rPr>
                        <a:t>13%*</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rowSpan="3"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 от продажи любого личного имущества и долей в нем, за исключением ценных бумаг</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rowSpan="3" grid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u="sng" strike="noStrike" spc="-1">
                          <a:solidFill>
                            <a:srgbClr val="7F7F7F"/>
                          </a:solidFill>
                          <a:uFillTx/>
                          <a:latin typeface="Arial"/>
                          <a:hlinkClick r:id="rId2"/>
                        </a:rPr>
                        <a:t>П. 6 ст. 210</a:t>
                      </a:r>
                      <a:r>
                        <a:rPr lang="ru-RU" sz="1600" b="0" strike="noStrike" spc="-1">
                          <a:solidFill>
                            <a:srgbClr val="333333"/>
                          </a:solidFill>
                          <a:latin typeface="Arial"/>
                        </a:rPr>
                        <a:t>, </a:t>
                      </a:r>
                      <a:r>
                        <a:rPr lang="ru-RU" sz="1600" b="0" u="sng" strike="noStrike" spc="-1">
                          <a:solidFill>
                            <a:srgbClr val="7F7F7F"/>
                          </a:solidFill>
                          <a:uFillTx/>
                          <a:latin typeface="Arial"/>
                          <a:hlinkClick r:id="rId2"/>
                        </a:rPr>
                        <a:t>п. 1.1 ст. 224</a:t>
                      </a:r>
                      <a:r>
                        <a:rPr lang="ru-RU" sz="1600" b="0" strike="noStrike" spc="-1">
                          <a:solidFill>
                            <a:srgbClr val="333333"/>
                          </a:solidFill>
                          <a:latin typeface="Arial"/>
                        </a:rPr>
                        <a:t>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rowSpan="3"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371520">
                <a:tc gridSpan="2"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Стоимость имущества, полученного в порядке дарения, за исключением ценных бумаг</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gridSpan="2"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370080">
                <a:tc gridSpan="2"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Страховые выплаты по договорам страхования и пенсионного обеспечения</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gridSpan="2"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584280">
                <a:tc gridSpan="5">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 Для таких доходов установили отдельную фиксированную ставку 13%, и облагать их будут  независимо от суммы. (п.6 ст.210, п.1.1 ст.224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582480">
                <a:tc row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333333"/>
                          </a:solidFill>
                          <a:latin typeface="Arial"/>
                        </a:rPr>
                        <a:t>35%</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Выигрыши и призы в рекламных конкурсах, играх и мероприятиях для рекламы товаров, работ и услуг в сумме свыше 4000 руб.</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row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u="sng" strike="noStrike" spc="-1">
                          <a:solidFill>
                            <a:srgbClr val="7F7F7F"/>
                          </a:solidFill>
                          <a:uFillTx/>
                          <a:latin typeface="Arial"/>
                          <a:hlinkClick r:id="rId2"/>
                        </a:rPr>
                        <a:t>П. 2 ст. 224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5"/>
                  </a:ext>
                </a:extLst>
              </a:tr>
              <a:tr h="36972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Матвыгода от экономии на процентах за пользование заемными средствами</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6"/>
                  </a:ext>
                </a:extLst>
              </a:tr>
              <a:tr h="37152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Плата за пользование денежными средствами членов кредитных потреб. кооперативов, </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7"/>
                  </a:ext>
                </a:extLst>
              </a:tr>
              <a:tr h="371520">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333333"/>
                          </a:solidFill>
                          <a:latin typeface="Arial"/>
                        </a:rPr>
                        <a:t>9%</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Проценты по облигациям с ипотечным покрытием, которые выпустили до 1 января 2007 года</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rowSpan="2">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u="sng" strike="noStrike" spc="-1">
                          <a:solidFill>
                            <a:srgbClr val="7F7F7F"/>
                          </a:solidFill>
                          <a:uFillTx/>
                          <a:latin typeface="Arial"/>
                          <a:hlinkClick r:id="rId2"/>
                        </a:rPr>
                        <a:t>П. 5 ст. 224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8"/>
                  </a:ext>
                </a:extLst>
              </a:tr>
              <a:tr h="82548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учредителей доверительного управления ипотечным покрытием, полученные на основании ипотечных сертификатов участия, выданных управляющим ипотечным покрытием до 1 января 2007 года</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10717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1" strike="noStrike" spc="-1">
                          <a:solidFill>
                            <a:srgbClr val="333333"/>
                          </a:solidFill>
                          <a:latin typeface="Arial"/>
                        </a:rPr>
                        <a:t>30%</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grid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a:solidFill>
                            <a:srgbClr val="333333"/>
                          </a:solidFill>
                          <a:latin typeface="Arial"/>
                        </a:rPr>
                        <a:t>Доходы по ценным бумагам российских организаций (кроме доходов в виде дивидендов), права по которым учитываются на счетах депо иностранных держателей (депозитарных программ), если такие доходы выплачиваются лицам, информация о которых не предоставлена налоговому агенту в соответствии со ст.214.6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1600" b="0" u="sng" strike="noStrike" spc="-1">
                          <a:solidFill>
                            <a:srgbClr val="7F7F7F"/>
                          </a:solidFill>
                          <a:uFillTx/>
                          <a:latin typeface="Arial"/>
                          <a:hlinkClick r:id="rId2"/>
                        </a:rPr>
                        <a:t>П. 6 ст. 224 НК</a:t>
                      </a:r>
                      <a:endParaRPr lang="en-US" sz="1600" b="0" strike="noStrike" spc="-1">
                        <a:solidFill>
                          <a:srgbClr val="333333"/>
                        </a:solidFill>
                        <a:latin typeface="Arial"/>
                      </a:endParaRPr>
                    </a:p>
                  </a:txBody>
                  <a:tcPr marL="47520" marR="4752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Материальная выгода 2024</a:t>
            </a:r>
            <a:endParaRPr lang="en-US" sz="4000" b="0" strike="noStrike" spc="-1">
              <a:solidFill>
                <a:srgbClr val="333333"/>
              </a:solidFill>
              <a:latin typeface="Arial"/>
            </a:endParaRPr>
          </a:p>
        </p:txBody>
      </p:sp>
      <p:sp>
        <p:nvSpPr>
          <p:cNvPr id="977" name="TextBox 976"/>
          <p:cNvSpPr txBox="1"/>
          <p:nvPr/>
        </p:nvSpPr>
        <p:spPr>
          <a:xfrm>
            <a:off x="609480" y="1934640"/>
            <a:ext cx="10972800" cy="4389480"/>
          </a:xfrm>
          <a:prstGeom prst="rect">
            <a:avLst/>
          </a:prstGeom>
          <a:noFill/>
          <a:ln w="0">
            <a:noFill/>
          </a:ln>
        </p:spPr>
        <p:txBody>
          <a:bodyPr lIns="90000" tIns="46800" rIns="90000" bIns="46800" anchor="t">
            <a:normAutofit fontScale="98000"/>
          </a:bodyPr>
          <a:lstStyle/>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Материальную выгоду, которую физлица получат в 2024 году и позднее, снова облагают НДФЛ. Налоговые агенты и граждане обязаны рассчитать материальную выгоду, исчислить и уплатить с нее налог в том же порядке, что до введения льготы. Освобождение от НДФЛ материальной выгоды было временным. Были освобождены только доходы 2021–2023 годов. Освобождение на 2024 год не продлили (п.90 ст.217 НК).</a:t>
            </a:r>
            <a:endParaRPr lang="en-US" sz="2000" b="0" strike="noStrike" spc="-1">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 материальной выгоде для расчета НДФЛ относят:</a:t>
            </a:r>
            <a:br>
              <a:rPr sz="2000"/>
            </a:br>
            <a:r>
              <a:rPr lang="ru-RU" sz="2000" b="0" strike="noStrike" spc="-1">
                <a:solidFill>
                  <a:srgbClr val="333333"/>
                </a:solidFill>
                <a:latin typeface="Arial"/>
              </a:rPr>
              <a:t>1) </a:t>
            </a:r>
            <a:r>
              <a:rPr lang="ru-RU" sz="2000" b="0" u="sng" strike="noStrike" spc="-1">
                <a:solidFill>
                  <a:srgbClr val="7F7F7F"/>
                </a:solidFill>
                <a:uFillTx/>
                <a:latin typeface="Arial"/>
                <a:hlinkClick r:id="rId2"/>
              </a:rPr>
              <a:t>выгоду от экономии на процентах за пользование заемными (кредитными) средствами</a:t>
            </a:r>
            <a:r>
              <a:rPr lang="ru-RU" sz="2000" b="0" strike="noStrike" spc="-1">
                <a:solidFill>
                  <a:srgbClr val="333333"/>
                </a:solidFill>
                <a:latin typeface="Arial"/>
              </a:rPr>
              <a:t>, в частности такая выгода возникает при выдаче сотруднику беспроцентного займа или займа под низкий процент;</a:t>
            </a:r>
            <a:br>
              <a:rPr sz="2000"/>
            </a:br>
            <a:r>
              <a:rPr lang="ru-RU" sz="2000" b="0" strike="noStrike" spc="-1">
                <a:solidFill>
                  <a:srgbClr val="333333"/>
                </a:solidFill>
                <a:latin typeface="Arial"/>
              </a:rPr>
              <a:t>2) </a:t>
            </a:r>
            <a:r>
              <a:rPr lang="ru-RU" sz="2000" b="0" u="sng" strike="noStrike" spc="-1">
                <a:solidFill>
                  <a:srgbClr val="7F7F7F"/>
                </a:solidFill>
                <a:uFillTx/>
                <a:latin typeface="Arial"/>
                <a:hlinkClick r:id="rId3"/>
              </a:rPr>
              <a:t>выгоду при приобретении товаров (работ, услуг)</a:t>
            </a:r>
            <a:r>
              <a:rPr lang="ru-RU" sz="2000" b="0" strike="noStrike" spc="-1">
                <a:solidFill>
                  <a:srgbClr val="333333"/>
                </a:solidFill>
                <a:latin typeface="Arial"/>
              </a:rPr>
              <a:t> по сниженным ценам;</a:t>
            </a:r>
            <a:br>
              <a:rPr sz="2000"/>
            </a:br>
            <a:r>
              <a:rPr lang="ru-RU" sz="2000" b="0" strike="noStrike" spc="-1">
                <a:solidFill>
                  <a:srgbClr val="333333"/>
                </a:solidFill>
                <a:latin typeface="Arial"/>
              </a:rPr>
              <a:t>3) </a:t>
            </a:r>
            <a:r>
              <a:rPr lang="ru-RU" sz="2000" b="0" u="sng" strike="noStrike" spc="-1">
                <a:solidFill>
                  <a:srgbClr val="7F7F7F"/>
                </a:solidFill>
                <a:uFillTx/>
                <a:latin typeface="Arial"/>
                <a:hlinkClick r:id="rId3"/>
              </a:rPr>
              <a:t>выгоду при приобретении ценных бумаг</a:t>
            </a:r>
            <a:r>
              <a:rPr lang="ru-RU" sz="2000" b="0" strike="noStrike" spc="-1">
                <a:solidFill>
                  <a:srgbClr val="333333"/>
                </a:solidFill>
                <a:latin typeface="Arial"/>
              </a:rPr>
              <a:t> по сниженным ценам.</a:t>
            </a:r>
            <a:endParaRPr lang="en-US" sz="2000" b="0" strike="noStrike" spc="-1">
              <a:solidFill>
                <a:srgbClr val="333333"/>
              </a:solidFill>
              <a:latin typeface="Arial"/>
            </a:endParaRPr>
          </a:p>
          <a:p>
            <a:pPr marL="254880" indent="-25488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endParaRPr lang="en-US" sz="2000" b="0" strike="noStrike" spc="-1">
              <a:solidFill>
                <a:srgbClr val="333333"/>
              </a:solidFill>
              <a:latin typeface="Arial"/>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Материальная выгода 2024</a:t>
            </a:r>
            <a:endParaRPr lang="en-US" sz="3600" b="0" strike="noStrike" spc="-1">
              <a:solidFill>
                <a:srgbClr val="333333"/>
              </a:solidFill>
              <a:latin typeface="Arial"/>
            </a:endParaRPr>
          </a:p>
        </p:txBody>
      </p:sp>
      <p:sp>
        <p:nvSpPr>
          <p:cNvPr id="979" name="TextBox 978"/>
          <p:cNvSpPr txBox="1"/>
          <p:nvPr/>
        </p:nvSpPr>
        <p:spPr>
          <a:xfrm>
            <a:off x="609480" y="1434960"/>
            <a:ext cx="10972800" cy="488952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расчете материальной выгоды по рублевым займам теперь нужно использовать одно из значений ключевой ставки ЦБ (пп.1 п.2 ст.212 НК)</a:t>
            </a:r>
            <a:r>
              <a:rPr lang="en-US" sz="2400" b="0" strike="noStrike" spc="-1">
                <a:solidFill>
                  <a:srgbClr val="333333"/>
                </a:solidFill>
                <a:latin typeface="Arial"/>
              </a:rPr>
              <a:t>:</a:t>
            </a: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на дату заключения договора или на дату изменения процентной ставки по договору;</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либо на день, когда работник фактически получил доход, то есть на последний день месяца (пп. </a:t>
            </a:r>
            <a:r>
              <a:rPr lang="en-US" sz="2400" b="0" strike="noStrike" spc="-1">
                <a:solidFill>
                  <a:srgbClr val="333333"/>
                </a:solidFill>
                <a:latin typeface="Arial"/>
              </a:rPr>
              <a:t>7 </a:t>
            </a:r>
            <a:r>
              <a:rPr lang="ru-RU" sz="2400" b="0" strike="noStrike" spc="-1">
                <a:solidFill>
                  <a:srgbClr val="333333"/>
                </a:solidFill>
                <a:latin typeface="Arial"/>
              </a:rPr>
              <a:t>п.</a:t>
            </a:r>
            <a:r>
              <a:rPr lang="en-US" sz="2400" b="0" strike="noStrike" spc="-1">
                <a:solidFill>
                  <a:srgbClr val="333333"/>
                </a:solidFill>
                <a:latin typeface="Arial"/>
              </a:rPr>
              <a:t>1 c</a:t>
            </a:r>
            <a:r>
              <a:rPr lang="ru-RU" sz="2400" b="0" strike="noStrike" spc="-1">
                <a:solidFill>
                  <a:srgbClr val="333333"/>
                </a:solidFill>
                <a:latin typeface="Arial"/>
              </a:rPr>
              <a:t>т. </a:t>
            </a:r>
            <a:r>
              <a:rPr lang="en-US" sz="2400" b="0" strike="noStrike" spc="-1">
                <a:solidFill>
                  <a:srgbClr val="333333"/>
                </a:solidFill>
                <a:latin typeface="Arial"/>
              </a:rPr>
              <a:t>223</a:t>
            </a:r>
            <a:r>
              <a:rPr lang="ru-RU" sz="2400" b="0" strike="noStrike" spc="-1">
                <a:solidFill>
                  <a:srgbClr val="333333"/>
                </a:solidFill>
                <a:latin typeface="Arial"/>
              </a:rPr>
              <a:t> НК).</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Выбрать нужно меньшее из этих значений. До поправок использовали ставку на последний день месяца. Ее рост автоматически увеличивал и размер материальной выгоды. Теперь появилась защита от колебаний ключевой ставки. За последние два года она выросла более чем в два раза.</a:t>
            </a:r>
            <a:endParaRPr lang="en-US" sz="2400" b="0" strike="noStrike" spc="-1">
              <a:solidFill>
                <a:srgbClr val="333333"/>
              </a:solidFill>
              <a:latin typeface="Arial"/>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PlaceHolder 1"/>
          <p:cNvSpPr>
            <a:spLocks noGrp="1"/>
          </p:cNvSpPr>
          <p:nvPr>
            <p:ph type="title"/>
          </p:nvPr>
        </p:nvSpPr>
        <p:spPr>
          <a:xfrm>
            <a:off x="609480" y="704880"/>
            <a:ext cx="10972800" cy="14335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Материальная выгода 2024 </a:t>
            </a:r>
            <a:br>
              <a:rPr sz="3600"/>
            </a:br>
            <a:br>
              <a:rPr sz="3600"/>
            </a:br>
            <a:r>
              <a:rPr lang="ru-RU" sz="2000" b="0" strike="noStrike" spc="-1">
                <a:solidFill>
                  <a:srgbClr val="333333"/>
                </a:solidFill>
                <a:latin typeface="Arial"/>
              </a:rPr>
              <a:t>Формула расчета самой материальной выгоды при этом не поменялась. Для займов в рублях она выглядит так:</a:t>
            </a:r>
            <a:br>
              <a:rPr sz="3600"/>
            </a:br>
            <a:br>
              <a:rPr sz="3600"/>
            </a:br>
            <a:endParaRPr lang="en-US" sz="2000" b="0" strike="noStrike" spc="-1">
              <a:solidFill>
                <a:srgbClr val="333333"/>
              </a:solidFill>
              <a:latin typeface="Arial"/>
            </a:endParaRPr>
          </a:p>
        </p:txBody>
      </p:sp>
      <p:pic>
        <p:nvPicPr>
          <p:cNvPr id="981" name="Содержимое 3" descr="Матвыгода.png"/>
          <p:cNvPicPr/>
          <p:nvPr/>
        </p:nvPicPr>
        <p:blipFill>
          <a:blip r:embed="rId2"/>
          <a:stretch/>
        </p:blipFill>
        <p:spPr>
          <a:xfrm>
            <a:off x="1027080" y="2363760"/>
            <a:ext cx="10555200" cy="3782880"/>
          </a:xfrm>
          <a:prstGeom prst="rect">
            <a:avLst/>
          </a:prstGeom>
          <a:ln w="0">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03274"/>
                </a:solidFill>
                <a:latin typeface="Arial"/>
              </a:rPr>
              <a:t>Налоговый мониторинг и его участники</a:t>
            </a:r>
            <a:endParaRPr lang="en-US" sz="4000" b="0" strike="noStrike" spc="-1">
              <a:solidFill>
                <a:srgbClr val="333333"/>
              </a:solidFill>
              <a:latin typeface="Arial"/>
            </a:endParaRPr>
          </a:p>
        </p:txBody>
      </p:sp>
      <p:sp>
        <p:nvSpPr>
          <p:cNvPr id="246" name="TextBox 24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По заявлению налогоплательщика мониторинг проводится за календарный год. Продлевать мониторинг можно неограниченное количество раз. В ходе мониторинга организация взаимодействует с инспекцией в режиме реального времени: она раскрывает информацию, а инспекция ее анализирует. Обнаружив нарушение, инспекция составит мотивированное мнение, а не решение о привлечении к ответственности.  </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В случае представления налоговой декларации (расчета) или уточненной налоговой декларации (уточненного расчета) за налоговый (отчетный) период года, за который проводится (проведен) налоговый мониторинг, такая налоговая декларация (расчет) или уточненная налоговая декларация (уточненный расчет) проверяется в рамках проведения налогового мониторинга, дата окончания проведения которого наступает не ранее чем через три месяца со дня представления соответствующей налоговой декларации (расчета).</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Материальная выгода 2024</a:t>
            </a:r>
            <a:endParaRPr lang="en-US" sz="3600" b="0" strike="noStrike" spc="-1">
              <a:solidFill>
                <a:srgbClr val="333333"/>
              </a:solidFill>
              <a:latin typeface="Arial"/>
            </a:endParaRPr>
          </a:p>
        </p:txBody>
      </p:sp>
      <p:sp>
        <p:nvSpPr>
          <p:cNvPr id="983" name="TextBox 982"/>
          <p:cNvSpPr txBox="1"/>
          <p:nvPr/>
        </p:nvSpPr>
        <p:spPr>
          <a:xfrm>
            <a:off x="609480" y="1180800"/>
            <a:ext cx="10972800" cy="5143320"/>
          </a:xfrm>
          <a:prstGeom prst="rect">
            <a:avLst/>
          </a:prstGeom>
          <a:noFill/>
          <a:ln w="0">
            <a:noFill/>
          </a:ln>
        </p:spPr>
        <p:txBody>
          <a:bodyPr lIns="90000" tIns="46800" rIns="90000" bIns="46800" anchor="t">
            <a:normAutofit fontScale="93000"/>
          </a:bodyPr>
          <a:lstStyle/>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Считать материальную выгоду по-прежнему нужно ежемесячно в последний день месяца. При этом налог исчисляют по ставке 35%.</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Пересчет НДФЛ из-за материальной выгоды. </a:t>
            </a:r>
            <a:r>
              <a:rPr lang="ru-RU" sz="2000" b="0" strike="noStrike" spc="-1">
                <a:solidFill>
                  <a:srgbClr val="333333"/>
                </a:solidFill>
                <a:latin typeface="Arial"/>
              </a:rPr>
              <a:t>Сотрудник 30.06. 2023г. взял у компании беспроцентный заем на один год на сумму 100 000 руб. 28 июня 2024 года он вернул долг полностью. На дату получения займа ключевая ставка была 7,5%, на момент возврата — 16%. Какую сумму налога нужно вернуть работнику</a:t>
            </a:r>
            <a:r>
              <a:rPr lang="en-US" sz="2000" b="0" strike="noStrike" spc="-1">
                <a:solidFill>
                  <a:srgbClr val="333333"/>
                </a:solidFill>
                <a:latin typeface="Arial"/>
              </a:rPr>
              <a:t>?</a:t>
            </a:r>
            <a:r>
              <a:rPr lang="ru-RU" sz="2000" b="0" strike="noStrike" spc="-1">
                <a:solidFill>
                  <a:srgbClr val="333333"/>
                </a:solidFill>
                <a:latin typeface="Arial"/>
              </a:rPr>
              <a:t> </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Поправка действует с 01.01.2024г., поэтому рассчитаем сумму материальной выгоды за период с 01.01 по 28.06. (180 дней). Ключевая ставка в этот период составляла 16%.</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 старым правилам — исходя из ключевой ставки 16%:</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100 000 × 16% × 2/3 : 366 дн. × 180 дн. = 5245,90 .</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НДФЛ с этой суммы — 1836 руб. (5245,90 × 35%).</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 новым правилам — исходя из ключевой ставки 7,5% :</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100 000 × 7,5% × 2/3 : 366 дн. × 180 дн. = 2459,02 .</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НДФЛ с этой суммы — 861 руб. (2459,02 × 35%).</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Работнику нужно вернуть 975 руб. (1836 – 861).</a:t>
            </a:r>
            <a:endParaRPr lang="en-US" sz="2000" b="0" strike="noStrike" spc="-1">
              <a:solidFill>
                <a:srgbClr val="333333"/>
              </a:solidFill>
              <a:latin typeface="Arial"/>
            </a:endParaRPr>
          </a:p>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Нужно уточнить 6-НДФЛ</a:t>
            </a:r>
            <a:br>
              <a:rPr sz="4000"/>
            </a:br>
            <a:endParaRPr lang="en-US" sz="4000" b="0" strike="noStrike" spc="-1">
              <a:solidFill>
                <a:srgbClr val="333333"/>
              </a:solidFill>
              <a:latin typeface="Arial"/>
            </a:endParaRPr>
          </a:p>
        </p:txBody>
      </p:sp>
      <p:sp>
        <p:nvSpPr>
          <p:cNvPr id="985" name="TextBox 984"/>
          <p:cNvSpPr txBox="1"/>
          <p:nvPr/>
        </p:nvSpPr>
        <p:spPr>
          <a:xfrm>
            <a:off x="609480" y="1476000"/>
            <a:ext cx="10972800" cy="484812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 компании  есть сотрудники, по которым  считали налог с матвыгоды по ставке выше, чем на дату заключения договора, теперь НДФЛ нужно пересчитать и вернуть разницу работникам, в том числе и уже уволенным. Это обязанность компании. Надо будет  подать уточненки за периоды с начала 2024 года и пересчитать НДФЛ к уплате, чтобы  налоговики видели , на каком основании  возвращаете налог.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уточненных расчетах надо исправить только раздел 2 отчета, который  заполняли по ставке 35%. Скорректируйте сумму дохода по строке 120 и исчисленный налог по строке 140. Удержанный налог (поле 160) не корректируйте. В поле 180 «Излишне удержанный налог» покажите сумму НДФЛ, которую вы должны вернуть работникам. Возвращенный налог отразите в строках 190—196 за тот отчетный период, в котором вернете НДФЛ, то есть в 6-НДФЛ за 9 месяцев. Также возвращенную сумму покажите в разделе 1 по строкам 030—036</a:t>
            </a:r>
            <a:r>
              <a:rPr lang="ru-RU" sz="2000" b="0" strike="noStrike" spc="-1">
                <a:solidFill>
                  <a:srgbClr val="333333"/>
                </a:solidFill>
                <a:latin typeface="Arial"/>
              </a:rPr>
              <a:t>.</a:t>
            </a:r>
            <a:endParaRPr lang="en-US" sz="2000" b="0" strike="noStrike" spc="-1">
              <a:solidFill>
                <a:srgbClr val="333333"/>
              </a:solidFill>
              <a:latin typeface="Arial"/>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Спорная ситуация с займами на покупку жилья</a:t>
            </a:r>
            <a:br>
              <a:rPr sz="4000"/>
            </a:br>
            <a:endParaRPr lang="en-US" sz="4000" b="0" strike="noStrike" spc="-1">
              <a:solidFill>
                <a:srgbClr val="333333"/>
              </a:solidFill>
              <a:latin typeface="Arial"/>
            </a:endParaRPr>
          </a:p>
        </p:txBody>
      </p:sp>
      <p:sp>
        <p:nvSpPr>
          <p:cNvPr id="987" name="TextBox 98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Из статьи 212 НК исключили норму, которая освобождает от НДФЛ материальную выгоду по займам, полученным на строительство или приобретение жилья. Такое правило применяли при условии, что физик имеет право на имущественный вычет.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Поправка действует с начала 2024 года, и формально, если вы не считали НДФЛ с такой выгоды, нужно пересчитать налог с начала года. Но это ухудшит положение физлица. Безопаснее дождаться официальных разъяснений либо запросить их в Минфине или ФНС.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разъяснения окажутся невыгодными, налогоплательщик может обжаловать их через суд.</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Страховые взносы 2025</a:t>
            </a:r>
            <a:endParaRPr lang="en-US" sz="4000" b="0" strike="noStrike" spc="-1">
              <a:solidFill>
                <a:srgbClr val="333333"/>
              </a:solidFill>
              <a:latin typeface="Arial"/>
            </a:endParaRPr>
          </a:p>
        </p:txBody>
      </p:sp>
      <p:sp>
        <p:nvSpPr>
          <p:cNvPr id="989" name="TextBox 988"/>
          <p:cNvSpPr txBox="1"/>
          <p:nvPr/>
        </p:nvSpPr>
        <p:spPr>
          <a:xfrm>
            <a:off x="609480" y="1934640"/>
            <a:ext cx="10972800" cy="4389480"/>
          </a:xfrm>
          <a:prstGeom prst="rect">
            <a:avLst/>
          </a:prstGeom>
          <a:noFill/>
          <a:ln w="0">
            <a:noFill/>
          </a:ln>
        </p:spPr>
        <p:txBody>
          <a:bodyPr lIns="90000" tIns="46800" rIns="90000" bIns="46800" anchor="t">
            <a:normAutofit fontScale="90000"/>
          </a:bodyPr>
          <a:lstStyle/>
          <a:p>
            <a:pPr marL="234000" indent="-23400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r>
              <a:rPr lang="ru-RU" sz="2000" b="1" strike="noStrike" spc="-1">
                <a:solidFill>
                  <a:srgbClr val="333333"/>
                </a:solidFill>
                <a:latin typeface="Arial"/>
              </a:rPr>
              <a:t>Снизили тарифы взносов для МСП из числа обрабатывающих производств</a:t>
            </a:r>
            <a:endParaRPr lang="en-US" sz="2000" b="0" strike="noStrike" spc="-1">
              <a:solidFill>
                <a:srgbClr val="333333"/>
              </a:solidFill>
              <a:latin typeface="Arial"/>
            </a:endParaRPr>
          </a:p>
          <a:p>
            <a:pPr marL="234000" indent="-234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Обрабатывающие производства из числа МСП с 2025 года будут платить взносы по пониженным тарифам: </a:t>
            </a:r>
            <a:r>
              <a:rPr lang="ru-RU" sz="2000" b="1" strike="noStrike" spc="-1">
                <a:solidFill>
                  <a:srgbClr val="333333"/>
                </a:solidFill>
                <a:latin typeface="Arial"/>
              </a:rPr>
              <a:t>7,6% — с выплат сотруднику свыше МРОТ, 30% — с выплат в пределах МРОТ. </a:t>
            </a:r>
            <a:endParaRPr lang="en-US" sz="2000" b="0" strike="noStrike" spc="-1">
              <a:solidFill>
                <a:srgbClr val="333333"/>
              </a:solidFill>
              <a:latin typeface="Arial"/>
            </a:endParaRPr>
          </a:p>
          <a:p>
            <a:pPr marL="234000" indent="-234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этого должны быть выполнены условия:</a:t>
            </a:r>
            <a:endParaRPr lang="en-US" sz="2000" b="0" strike="noStrike" spc="-1">
              <a:solidFill>
                <a:srgbClr val="333333"/>
              </a:solidFill>
              <a:latin typeface="Arial"/>
            </a:endParaRPr>
          </a:p>
          <a:p>
            <a:pPr marL="234000" indent="-234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организации или ИП числятся в реестре МСП;</a:t>
            </a:r>
            <a:endParaRPr lang="en-US" sz="2000" b="0" strike="noStrike" spc="-1">
              <a:solidFill>
                <a:srgbClr val="333333"/>
              </a:solidFill>
              <a:latin typeface="Arial"/>
            </a:endParaRPr>
          </a:p>
          <a:p>
            <a:pPr marL="234000" indent="-234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основной вид деятельности в ЕГРЮЛ или ЕГРИП должен быть из числа видов деятельности раздела «Обрабатывающие производства» ОКВЭД. Конкретный перечень видов деятельности утвердит Правительство;</a:t>
            </a:r>
            <a:endParaRPr lang="en-US" sz="2000" b="0" strike="noStrike" spc="-1">
              <a:solidFill>
                <a:srgbClr val="333333"/>
              </a:solidFill>
              <a:latin typeface="Arial"/>
            </a:endParaRPr>
          </a:p>
          <a:p>
            <a:pPr marL="234000" indent="-2340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доход от основного вида деятельности — не менее 70% за предшествующий год и каждый отчетный период нового года.</a:t>
            </a:r>
            <a:endParaRPr lang="en-US" sz="2000" b="0" strike="noStrike" spc="-1">
              <a:solidFill>
                <a:srgbClr val="333333"/>
              </a:solidFill>
              <a:latin typeface="Arial"/>
            </a:endParaRPr>
          </a:p>
          <a:p>
            <a:pPr marL="234000" indent="-23400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800" b="0" strike="noStrike" spc="-1">
                <a:solidFill>
                  <a:srgbClr val="025EA1"/>
                </a:solidFill>
                <a:latin typeface="Arial"/>
              </a:rPr>
              <a:t>Страховые взносы 2025</a:t>
            </a:r>
            <a:endParaRPr lang="en-US" sz="4800" b="0" strike="noStrike" spc="-1">
              <a:solidFill>
                <a:srgbClr val="333333"/>
              </a:solidFill>
              <a:latin typeface="Arial"/>
            </a:endParaRPr>
          </a:p>
        </p:txBody>
      </p:sp>
      <p:sp>
        <p:nvSpPr>
          <p:cNvPr id="991" name="TextBox 990"/>
          <p:cNvSpPr txBox="1"/>
          <p:nvPr/>
        </p:nvSpPr>
        <p:spPr>
          <a:xfrm>
            <a:off x="609480" y="1934640"/>
            <a:ext cx="10972800" cy="4389480"/>
          </a:xfrm>
          <a:prstGeom prst="rect">
            <a:avLst/>
          </a:prstGeom>
          <a:noFill/>
          <a:ln w="0">
            <a:noFill/>
          </a:ln>
        </p:spPr>
        <p:txBody>
          <a:bodyPr lIns="90000" tIns="46800" rIns="90000" bIns="46800" anchor="t">
            <a:normAutofit fontScale="91000"/>
          </a:bodyPr>
          <a:lstStyle/>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Продлили по 2026 год тариф 7,6 процента для НКО и благотворительных организаций на УСН</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2025 и 2026 годах продолжат применять пониженные тарифы благотворительные организации на УСН, а также НКО (кроме государственных и муниципальных учреждений) на УСН, которые ведут деятельность в области по списку из пп.7 пункта 1 статьи 427 НК. Размеры пониженных тарифов</a:t>
            </a:r>
            <a:r>
              <a:rPr lang="ru-RU" sz="2000" b="1" strike="noStrike" spc="-1">
                <a:solidFill>
                  <a:srgbClr val="333333"/>
                </a:solidFill>
                <a:latin typeface="Arial"/>
              </a:rPr>
              <a:t>: 7,6% </a:t>
            </a:r>
            <a:r>
              <a:rPr lang="ru-RU" sz="2000" b="0" strike="noStrike" spc="-1">
                <a:solidFill>
                  <a:srgbClr val="333333"/>
                </a:solidFill>
                <a:latin typeface="Arial"/>
              </a:rPr>
              <a:t>— с выплат каждому сотруднику в пределах лимита облагаемой базы, </a:t>
            </a:r>
            <a:r>
              <a:rPr lang="ru-RU" sz="2000" b="1" strike="noStrike" spc="-1">
                <a:solidFill>
                  <a:srgbClr val="333333"/>
                </a:solidFill>
                <a:latin typeface="Arial"/>
              </a:rPr>
              <a:t>0% </a:t>
            </a:r>
            <a:r>
              <a:rPr lang="ru-RU" sz="2000" b="0" strike="noStrike" spc="-1">
                <a:solidFill>
                  <a:srgbClr val="333333"/>
                </a:solidFill>
                <a:latin typeface="Arial"/>
              </a:rPr>
              <a:t>— свыше облагаемой базы.</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Как и прежде, нужно соблюдать условия для применения пониженных тарифов. Для благотворительных организаций на УСН: соблюдение условий применения  УСН, деятельность соответствует целям из учредительных документов. </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НКО: организация соблюдает условия применения  УСН, доля доходов из п.7 статьи 427 НК составляет не менее 70%.</a:t>
            </a:r>
            <a:endParaRPr lang="en-US" sz="2000" b="0" strike="noStrike" spc="-1">
              <a:solidFill>
                <a:srgbClr val="333333"/>
              </a:solidFill>
              <a:latin typeface="Arial"/>
            </a:endParaRPr>
          </a:p>
          <a:p>
            <a:pPr marL="236520" indent="-23652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Страховые взносы 2025</a:t>
            </a:r>
            <a:endParaRPr lang="en-US" sz="5000" b="0" strike="noStrike" spc="-1">
              <a:solidFill>
                <a:srgbClr val="333333"/>
              </a:solidFill>
              <a:latin typeface="Arial"/>
            </a:endParaRPr>
          </a:p>
        </p:txBody>
      </p:sp>
      <p:sp>
        <p:nvSpPr>
          <p:cNvPr id="993" name="TextBox 99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Ввели пониженный тариф для религиозных организаций</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Централизованные религиозные организации и религиозные организации, которые входят в структуру централизованных религиозных организаций с 2025 года применяют пониженные тарифы взносов. Размеры тарифов: 7,6 процента — с выплат каждому сотруднику в пределах лимита облагаемой базы, 0 процентов — свыше облагаемой базы. Для этого организация должна соответствовать требованиям Закона от 26.09.1997 №125-ФЗ «О религиозных объединениях».</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Льготы ИТ-компаний в 2025 году</a:t>
            </a:r>
            <a:br>
              <a:rPr sz="4800"/>
            </a:br>
            <a:endParaRPr lang="en-US" sz="3600" b="0" strike="noStrike" spc="-1">
              <a:solidFill>
                <a:srgbClr val="333333"/>
              </a:solidFill>
              <a:latin typeface="Arial"/>
            </a:endParaRPr>
          </a:p>
        </p:txBody>
      </p:sp>
      <p:sp>
        <p:nvSpPr>
          <p:cNvPr id="995" name="TextBox 994"/>
          <p:cNvSpPr txBox="1"/>
          <p:nvPr/>
        </p:nvSpPr>
        <p:spPr>
          <a:xfrm>
            <a:off x="609480" y="1463760"/>
            <a:ext cx="10972800" cy="4860720"/>
          </a:xfrm>
          <a:prstGeom prst="rect">
            <a:avLst/>
          </a:prstGeom>
          <a:noFill/>
          <a:ln w="0">
            <a:noFill/>
          </a:ln>
        </p:spPr>
        <p:txBody>
          <a:bodyPr lIns="90000" tIns="46800" rIns="90000" bIns="46800" anchor="t">
            <a:normAutofit fontScale="88000"/>
          </a:bodyPr>
          <a:lstStyle/>
          <a:p>
            <a:pPr marL="228960" indent="-228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2025 года изменили расчет суммы дохода для ИТ-компаний из групп лиц для пониженных тарифов взносов ( 259-ФЗ)</a:t>
            </a:r>
            <a:endParaRPr lang="en-US" sz="20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1 января 2025 года ИТ-компании, входящие в группу лиц, смогут учитывать для применения пониженных тарифов страховых взносов продукты только российских разработчиков. Из круга лиц, доход от реализации программ и баз данных которых ИТ-компания включает в </a:t>
            </a:r>
            <a:r>
              <a:rPr lang="ru-RU" sz="2000" b="1" strike="noStrike" spc="-1">
                <a:solidFill>
                  <a:srgbClr val="333333"/>
                </a:solidFill>
                <a:latin typeface="Arial"/>
              </a:rPr>
              <a:t>70-процентный</a:t>
            </a:r>
            <a:r>
              <a:rPr lang="ru-RU" sz="2000" b="0" strike="noStrike" spc="-1">
                <a:solidFill>
                  <a:srgbClr val="333333"/>
                </a:solidFill>
                <a:latin typeface="Arial"/>
              </a:rPr>
              <a:t> минимум при расчете суммы дохода, исключили иностранцев. Сам перечень операций не изменился (п.14 ст.427 НК в редакции, действующей на 1 января 2025 года). </a:t>
            </a:r>
            <a:endParaRPr lang="en-US" sz="2000" b="0" strike="noStrike" spc="-1">
              <a:solidFill>
                <a:srgbClr val="333333"/>
              </a:solidFill>
              <a:latin typeface="Arial"/>
            </a:endParaRPr>
          </a:p>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Уровень доходов в 70 и более процентов от установленных законом операций – одно из условий для применения пониженных тарифов взносов. В число учитываемых операций входит реализация экземпляров собственных программ для ЭВМ, базы данных. Собственными программами считаются программы, разработанные, адаптированные или модифицированные организацией – получателем льгот либо лицом, входящим в одну группу лиц с данной организацией. С 1 января 2025 года таким лицом не может быть иностранная организация, иностранный гражданин или лицо без гражданства. В качестве исключения допускается участие иностранной организации, контролирующим лицом которой является российская организация или гражданин РФ.</a:t>
            </a:r>
            <a:endParaRPr lang="en-US" sz="2000" b="0" strike="noStrike" spc="-1">
              <a:solidFill>
                <a:srgbClr val="333333"/>
              </a:solidFill>
              <a:latin typeface="Arial"/>
            </a:endParaRPr>
          </a:p>
          <a:p>
            <a:pPr marL="228960" indent="-228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endParaRPr lang="en-US" sz="2000" b="0" strike="noStrike" spc="-1">
              <a:solidFill>
                <a:srgbClr val="333333"/>
              </a:solidFill>
              <a:latin typeface="Arial"/>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Тарифы взносов для вновь образованных в результате присоединения и слияния ИТ-компаний</a:t>
            </a:r>
            <a:br>
              <a:rPr sz="3200"/>
            </a:br>
            <a:endParaRPr lang="en-US" sz="3200" b="0" strike="noStrike" spc="-1">
              <a:solidFill>
                <a:srgbClr val="333333"/>
              </a:solidFill>
              <a:latin typeface="Arial"/>
            </a:endParaRPr>
          </a:p>
        </p:txBody>
      </p:sp>
      <p:sp>
        <p:nvSpPr>
          <p:cNvPr id="997" name="TextBox 996"/>
          <p:cNvSpPr txBox="1"/>
          <p:nvPr/>
        </p:nvSpPr>
        <p:spPr>
          <a:xfrm>
            <a:off x="609480" y="1847520"/>
            <a:ext cx="10972800" cy="4476600"/>
          </a:xfrm>
          <a:prstGeom prst="rect">
            <a:avLst/>
          </a:prstGeom>
          <a:noFill/>
          <a:ln w="0">
            <a:noFill/>
          </a:ln>
        </p:spPr>
        <p:txBody>
          <a:bodyPr lIns="90000" tIns="46800" rIns="90000" bIns="46800" anchor="t">
            <a:normAutofit fontScale="88000"/>
          </a:bodyPr>
          <a:lstStyle/>
          <a:p>
            <a:pPr marL="228960" indent="-228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Ввели правила для применения пониженных тарифов страховых взносов для реорганизованных в форме присоединения и слияния ИТ-компаний (ч.3 ст.7 Закона от 12.07.2024 №176-ФЗ). Правила применяют ИТ-компании, которые в 2025 и 2026 годах возникли в результате слияния или реорганизовались в форме присоединения к ним другого общества. Они вправе использовать в 2025–2030 годах пониженные тарифы страховых взносов, установленные п.2.2 статьи 427 НК в соответствующем налоговом периоде, без учета ограничений из абзацев 19-21 данного пункта для реорганизованных компаний (в редакции по состоянию на 1 января 2024 года). Для этого одновременно должны соблюдаться условия:</a:t>
            </a:r>
            <a:endParaRPr lang="en-US" sz="2000" b="0" strike="noStrike" spc="-1">
              <a:solidFill>
                <a:srgbClr val="333333"/>
              </a:solidFill>
              <a:latin typeface="Arial"/>
            </a:endParaRPr>
          </a:p>
          <a:p>
            <a:pPr marL="228960" indent="-228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 компании есть госаккредитация;</a:t>
            </a:r>
            <a:endParaRPr lang="en-US" sz="2000" b="0" strike="noStrike" spc="-1">
              <a:solidFill>
                <a:srgbClr val="333333"/>
              </a:solidFill>
              <a:latin typeface="Arial"/>
            </a:endParaRPr>
          </a:p>
          <a:p>
            <a:pPr marL="228960" indent="-228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доля дохода от ИТ-операций, перечисленных в п.5  статьи 427 НК, не ниже 70%;</a:t>
            </a:r>
            <a:endParaRPr lang="en-US" sz="2000" b="0" strike="noStrike" spc="-1">
              <a:solidFill>
                <a:srgbClr val="333333"/>
              </a:solidFill>
              <a:latin typeface="Arial"/>
            </a:endParaRPr>
          </a:p>
          <a:p>
            <a:pPr marL="228960" indent="-228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все участники реорганизации, то есть слившиеся компании, присоединяемые общества и присоединяющая компания, применяли в 2024 году тарифы, установленные п.2.2 статьи 427 НК в редакции, действующей до 12 июля 2024 года.</a:t>
            </a:r>
            <a:endParaRPr lang="en-US" sz="2000" b="0" strike="noStrike" spc="-1">
              <a:solidFill>
                <a:srgbClr val="333333"/>
              </a:solidFill>
              <a:latin typeface="Arial"/>
            </a:endParaRPr>
          </a:p>
          <a:p>
            <a:pPr marL="228960" indent="-2289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PlaceHolder 1"/>
          <p:cNvSpPr>
            <a:spLocks noGrp="1"/>
          </p:cNvSpPr>
          <p:nvPr>
            <p:ph type="title"/>
          </p:nvPr>
        </p:nvSpPr>
        <p:spPr>
          <a:xfrm>
            <a:off x="609480" y="704880"/>
            <a:ext cx="10972800" cy="8841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Страховые взносы 2024</a:t>
            </a:r>
            <a:endParaRPr lang="en-US" sz="4000" b="0" strike="noStrike" spc="-1">
              <a:solidFill>
                <a:srgbClr val="333333"/>
              </a:solidFill>
              <a:latin typeface="Arial"/>
            </a:endParaRPr>
          </a:p>
        </p:txBody>
      </p:sp>
      <p:sp>
        <p:nvSpPr>
          <p:cNvPr id="999" name="TextBox 998"/>
          <p:cNvSpPr txBox="1"/>
          <p:nvPr/>
        </p:nvSpPr>
        <p:spPr>
          <a:xfrm>
            <a:off x="609480" y="1333440"/>
            <a:ext cx="10972800" cy="499104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01.01.2024 </a:t>
            </a:r>
            <a:r>
              <a:rPr lang="ru-RU" sz="2000" b="0" strike="noStrike" spc="-1">
                <a:solidFill>
                  <a:srgbClr val="333333"/>
                </a:solidFill>
                <a:latin typeface="Arial"/>
              </a:rPr>
              <a:t>выплаты вознаграждений членам совета многоквартирного дома (МКД) за</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исполнение их полномочий включены в объект обложения страховыми взносами.</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Объектом обложения взносами признаются выплаты в рамках трудовых отношений</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 1 ст. 420 НК РФ).</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После возникновения института советов и председателей советов МКД оставался</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неурегулированным вопрос о том, включать ли в базу по взносам вознаграждения председателю</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совета МКД и членам совета МКД, ведь с перечисленными лицами трудовые договоры, как правило,</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 заключаются, а выплаты производятся управляющей компанией на основании решения общего</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собрания собственников жилья.</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i="1" strike="noStrike" spc="-1">
                <a:solidFill>
                  <a:srgbClr val="333333"/>
                </a:solidFill>
                <a:latin typeface="Arial"/>
              </a:rPr>
              <a:t>Изменения внесены </a:t>
            </a:r>
            <a:r>
              <a:rPr lang="ru-RU" sz="2000" b="1" i="1" strike="noStrike" spc="-1">
                <a:solidFill>
                  <a:srgbClr val="333333"/>
                </a:solidFill>
                <a:latin typeface="Arial"/>
              </a:rPr>
              <a:t>в п. 1 и 2 ст. 420 НК РФ.</a:t>
            </a:r>
            <a:endParaRPr lang="en-US" sz="2000" b="0" strike="noStrike" spc="-1">
              <a:solidFill>
                <a:srgbClr val="333333"/>
              </a:solidFill>
              <a:latin typeface="Arial"/>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 name="PlaceHolder 1"/>
          <p:cNvSpPr>
            <a:spLocks noGrp="1"/>
          </p:cNvSpPr>
          <p:nvPr>
            <p:ph type="title"/>
          </p:nvPr>
        </p:nvSpPr>
        <p:spPr>
          <a:xfrm>
            <a:off x="571320" y="704520"/>
            <a:ext cx="11010600" cy="7239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Как рассчитать НДФЛ со стоимости подарочного сертификата и применить ККТ при его возврате</a:t>
            </a:r>
            <a:endParaRPr lang="en-US" sz="2800" b="0" strike="noStrike" spc="-1">
              <a:solidFill>
                <a:srgbClr val="333333"/>
              </a:solidFill>
              <a:latin typeface="Arial"/>
            </a:endParaRPr>
          </a:p>
        </p:txBody>
      </p:sp>
      <p:sp>
        <p:nvSpPr>
          <p:cNvPr id="1001" name="TextBox 1000"/>
          <p:cNvSpPr txBox="1"/>
          <p:nvPr/>
        </p:nvSpPr>
        <p:spPr>
          <a:xfrm>
            <a:off x="571320" y="1674720"/>
            <a:ext cx="11010600" cy="464976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15.07.2024 №03-04-05/61683 </a:t>
            </a:r>
            <a:r>
              <a:rPr lang="ru-RU" sz="2000" b="0" strike="noStrike" spc="-1">
                <a:solidFill>
                  <a:srgbClr val="333333"/>
                </a:solidFill>
                <a:latin typeface="Arial"/>
              </a:rPr>
              <a:t>- организация вручила сотруднику подарочный сертификат, который он впоследствии вернул в магазин и обменял на деньги. Стоимость сертификата является доходом сотрудника (ст. 41, 210, 212 НК РФ).</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Поэтому при его вручении организация должна исчислить и удержать НДФЛ. Но поскольку сертификат – это подарок, из его стоимости необходимо вычесть не облагаемые НДФЛ 4 тыс. рублей (п. 28 ст. 217 НК РФ).</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сотрудник решил вернуть сертификат в магазин и получить деньги, то исчислять налог с выплаченной суммы не нужно. Такие выплаты к возникновению дополнительного дохода не приводят.</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Магазин при возврате сертификата должен применить контрольно-кассовую технику и пробить кассовый чек,  поскольку выплата денежных средств за возвращенный товар является расчетом (ст. 1.1, п. 1 ст. 1.2 закона № 54-ФЗ). Кроме того, кассовый чек значится первичным документом, которыми оформляют все факты хозяйственной жизни предприятия, в том числе возврат денег за выданный ранее сертификат (статьи 3, 9 Закона о бухучете от 06.12.2011 № 402-ФЗ).</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1002"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EF997F3-D153-4543-BD1A-A9DDD3D65347}" type="slidenum">
              <a:rPr lang="ru-RU" sz="1800" b="0" strike="noStrike" spc="-1">
                <a:solidFill>
                  <a:srgbClr val="333333"/>
                </a:solidFill>
                <a:latin typeface="Arial"/>
              </a:rPr>
              <a:t>399</a:t>
            </a:fld>
            <a:endParaRPr lang="en-US" sz="1800" b="0" strike="noStrike" spc="-1">
              <a:solidFill>
                <a:srgbClr val="333333"/>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571320" y="704880"/>
            <a:ext cx="11010600" cy="652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Особые полномочия Правительства РФ</a:t>
            </a:r>
            <a:endParaRPr lang="en-US" sz="3600" b="0" strike="noStrike" spc="-1">
              <a:solidFill>
                <a:srgbClr val="333333"/>
              </a:solidFill>
              <a:latin typeface="Arial"/>
            </a:endParaRPr>
          </a:p>
        </p:txBody>
      </p:sp>
      <p:sp>
        <p:nvSpPr>
          <p:cNvPr id="172" name="TextBox 171"/>
          <p:cNvSpPr txBox="1"/>
          <p:nvPr/>
        </p:nvSpPr>
        <p:spPr>
          <a:xfrm>
            <a:off x="571320" y="1357200"/>
            <a:ext cx="11010600" cy="4967280"/>
          </a:xfrm>
          <a:prstGeom prst="rect">
            <a:avLst/>
          </a:prstGeom>
          <a:noFill/>
          <a:ln w="0">
            <a:noFill/>
          </a:ln>
        </p:spPr>
        <p:txBody>
          <a:bodyPr lIns="90000" tIns="46800" rIns="90000" bIns="46800" anchor="t">
            <a:normAutofit/>
          </a:bodyPr>
          <a:lstStyle/>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6. дополнительные основания предоставления отсрочки (рассрочки) по уплате налогов, сборов, страховых взносов, пеней, штрафов, процентов;</a:t>
            </a:r>
            <a:endParaRPr lang="en-US" sz="20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7. основания и условия неприменения или особенности применения способов обеспечения исполнения обязанности по уплате налогов, сборов, страховых взносов;</a:t>
            </a:r>
            <a:endParaRPr lang="en-US" sz="20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8. основания и условия неприменения ответственности за непредставление (несвоевременное представление) в налоговые органы налоговых деклараций (расчетов), бухгалтерской (финансовой) отчетности и иных документов (сведений);</a:t>
            </a:r>
            <a:endParaRPr lang="en-US" sz="2000" b="0" strike="noStrike" spc="-1" dirty="0">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9.особенности взыскания задолженности за счет денежных средств на счетах налогоплательщика –организации, индивидуального предпринимателя или налогового агента –организации, индивидуального предпринимателя.</a:t>
            </a: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 </a:t>
            </a:r>
            <a:r>
              <a:rPr lang="ru-RU" sz="2000" b="0" i="1" strike="noStrike" spc="-1" dirty="0">
                <a:solidFill>
                  <a:srgbClr val="333333"/>
                </a:solidFill>
                <a:latin typeface="Arial"/>
              </a:rPr>
              <a:t>Данные полномочия Правительство РФ неоднократно использовало, продлевая сроки уплаты налогов и страховых</a:t>
            </a:r>
            <a:endParaRPr lang="en-US" sz="20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
        <p:nvSpPr>
          <p:cNvPr id="173"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2751E68-3FAB-484E-91E6-AEF7DBDF38FE}" type="slidenum">
              <a:rPr lang="ru-RU" sz="1800" b="0" strike="noStrike" spc="-1">
                <a:solidFill>
                  <a:srgbClr val="333333"/>
                </a:solidFill>
                <a:latin typeface="Arial"/>
              </a:rPr>
              <a:t>4</a:t>
            </a:fld>
            <a:endParaRPr lang="en-US" sz="1800" b="0" strike="noStrike" spc="-1">
              <a:solidFill>
                <a:srgbClr val="333333"/>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dirty="0">
                <a:solidFill>
                  <a:srgbClr val="003274"/>
                </a:solidFill>
                <a:latin typeface="Arial"/>
              </a:rPr>
              <a:t>Не требуется выполнение условий для проведения налогового мониторинга для некоторых категорий организаций с 8 сентября 2024 года:</a:t>
            </a:r>
            <a:endParaRPr lang="en-US" sz="2800" b="0" strike="noStrike" spc="-1" dirty="0">
              <a:solidFill>
                <a:srgbClr val="333333"/>
              </a:solidFill>
              <a:latin typeface="Arial"/>
            </a:endParaRPr>
          </a:p>
        </p:txBody>
      </p:sp>
      <p:sp>
        <p:nvSpPr>
          <p:cNvPr id="248" name="TextBox 247"/>
          <p:cNvSpPr txBox="1"/>
          <p:nvPr/>
        </p:nvSpPr>
        <p:spPr>
          <a:xfrm>
            <a:off x="609480" y="1934640"/>
            <a:ext cx="10972800" cy="4389480"/>
          </a:xfrm>
          <a:prstGeom prst="rect">
            <a:avLst/>
          </a:prstGeom>
          <a:noFill/>
          <a:ln w="0">
            <a:noFill/>
          </a:ln>
        </p:spPr>
        <p:txBody>
          <a:bodyPr lIns="90000" tIns="46800" rIns="90000" bIns="46800" anchor="t">
            <a:normAutofit fontScale="96000"/>
          </a:bodyPr>
          <a:lstStyle/>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1.организаций, у которых мониторинг уже идет;</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2.организаций –резидентов ТОР в соответствии с Федеральным законом № 473-ФЗ от 29 декабря 2014 г. "О территориях опережающего развития в РФ", резидентов свободного порта Владивосток и Арктической зоны РФ;</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3.организаций –резидентов ОЭЗ;</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4.участников соглашений о защите и поощрении капиталовложений. участники соглашений о защите и поощрении капиталовложений обязаны перейти на налоговый мониторинг в течение трех лет со дня заключения такого соглашения;</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5.юрлиц –участников промышленного кластера, соответствующего требованиям Правительства РФ;</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6.организаций, являющихся операторами лотерей в соответствии с Федеральным законом № 138-ФЗ от 11 ноября 2003 г. "О лотереях";</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7.организаций, признаваемых государственным или муниципальным учреждением. </a:t>
            </a:r>
            <a:endParaRPr lang="en-US" sz="2000" b="0" strike="noStrike" spc="-1" dirty="0">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dirty="0">
              <a:solidFill>
                <a:srgbClr val="333333"/>
              </a:solidFill>
              <a:latin typeface="Arial"/>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PlaceHolder 1"/>
          <p:cNvSpPr>
            <a:spLocks noGrp="1"/>
          </p:cNvSpPr>
          <p:nvPr>
            <p:ph type="title"/>
          </p:nvPr>
        </p:nvSpPr>
        <p:spPr>
          <a:xfrm>
            <a:off x="646200" y="2617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Прощенный долг</a:t>
            </a:r>
            <a:endParaRPr lang="en-US" sz="2600" b="0" strike="noStrike" spc="-1">
              <a:solidFill>
                <a:srgbClr val="333333"/>
              </a:solidFill>
              <a:latin typeface="Arial"/>
            </a:endParaRPr>
          </a:p>
        </p:txBody>
      </p:sp>
      <p:sp>
        <p:nvSpPr>
          <p:cNvPr id="1004" name="TextBox 1003"/>
          <p:cNvSpPr txBox="1"/>
          <p:nvPr/>
        </p:nvSpPr>
        <p:spPr>
          <a:xfrm>
            <a:off x="534600" y="1242720"/>
            <a:ext cx="11363400" cy="4389480"/>
          </a:xfrm>
          <a:prstGeom prst="rect">
            <a:avLst/>
          </a:prstGeom>
          <a:noFill/>
          <a:ln w="0">
            <a:noFill/>
          </a:ln>
        </p:spPr>
        <p:txBody>
          <a:bodyPr lIns="90000" tIns="46800" rIns="90000" bIns="46800" anchor="t">
            <a:normAutofit fontScale="88000"/>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07.09.2023 №03-04-05/85508 </a:t>
            </a:r>
            <a:r>
              <a:rPr lang="ru-RU" sz="2400" b="0" strike="noStrike" spc="-1">
                <a:solidFill>
                  <a:srgbClr val="333333"/>
                </a:solidFill>
                <a:latin typeface="Arial"/>
              </a:rPr>
              <a:t>- удержите НДФЛ с доходов «физика», если компания полностью или частично простила ему долг. В случаях, когда это невозможно, сообщите о неудержанном налоге инспекторам.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Соискательнице необходимое для приема на работу обучение. Но после учебы претендентка передумала трудоустраиваться. По договору женщина должна была полностью возместить стоимость обучения, но перечислила лишь половину. Оставшуюся часть ей простили. Часть стоимости обучения в виде прощенного долга является доходом соискательницы. Т.к. ее освободили от обязанности возвращать долг, и она может распоряжаться деньгами по своему усмотрению. А раз несостоявшийся работодатель не может удержать НДФЛ, женщине необходимо самой задекларировать свой доход и уплатить с него налог.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200"/>
            </a:br>
            <a:endParaRPr lang="en-US" sz="2400" b="0" strike="noStrike" spc="-1">
              <a:solidFill>
                <a:srgbClr val="333333"/>
              </a:solidFill>
              <a:latin typeface="Arial"/>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Соцпакет для работников</a:t>
            </a:r>
            <a:endParaRPr lang="en-US" sz="5000" b="0" strike="noStrike" spc="-1">
              <a:solidFill>
                <a:srgbClr val="333333"/>
              </a:solidFill>
              <a:latin typeface="Arial"/>
            </a:endParaRPr>
          </a:p>
        </p:txBody>
      </p:sp>
      <p:sp>
        <p:nvSpPr>
          <p:cNvPr id="1006" name="TextBox 1005"/>
          <p:cNvSpPr txBox="1"/>
          <p:nvPr/>
        </p:nvSpPr>
        <p:spPr>
          <a:xfrm>
            <a:off x="609480" y="1365120"/>
            <a:ext cx="10972800" cy="495936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ВВО от 08.08.2024 №Ф01-3323/2024 - б</a:t>
            </a:r>
            <a:r>
              <a:rPr lang="ru-RU" sz="2000" b="0" strike="noStrike" spc="-1">
                <a:solidFill>
                  <a:srgbClr val="333333"/>
                </a:solidFill>
                <a:latin typeface="Arial"/>
              </a:rPr>
              <a:t>есплатное питание, премии к юбилеям, оплата путевок на санаторно-курортное лечение и другие социальные выплаты сотрудникам не облагаются взносами на «травматизм».</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Определение ВС РФ от 19.05.2021 N 302-ЭС21-2582 - ВС РФ поддержал организацию в споре из-за начисления взносов на соцвыплаты</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Верховный суд отказал инспекции в передаче жалобы в коллегию. По коллективному договору организация  предоставляла:</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единовременную матпомощь работникам при увольнении из-за выхода на пенсию по возрасту;</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льготные путевки на санаторно-курортное лечение работников и их детей до 15 лет;</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дотации на питание работникам и членам профсоюза за дни фактической работы.</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итогам выездной проверки инспекция  начмслила взносы, пени и штраф.</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 суды пришли к выводу , что взносы начислять не нужно. Это не зарплата и не стимулирующие выплаты. Спорные перечисления не зависят от квалификации, сложности, качества работы и т.п.</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УСН 2025</a:t>
            </a:r>
            <a:endParaRPr lang="en-US" sz="3200" b="0" strike="noStrike" spc="-1">
              <a:solidFill>
                <a:srgbClr val="333333"/>
              </a:solidFill>
              <a:latin typeface="Arial"/>
            </a:endParaRPr>
          </a:p>
        </p:txBody>
      </p:sp>
      <p:sp>
        <p:nvSpPr>
          <p:cNvPr id="1008" name="TextBox 1007"/>
          <p:cNvSpPr txBox="1"/>
          <p:nvPr/>
        </p:nvSpPr>
        <p:spPr>
          <a:xfrm>
            <a:off x="609480" y="1365120"/>
            <a:ext cx="10972800" cy="495936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 Бизнес на УСН освободили от налога за изъятое имущество</a:t>
            </a:r>
            <a:r>
              <a:rPr lang="ru-RU" sz="2000" b="0" strike="noStrike" spc="-1">
                <a:solidFill>
                  <a:srgbClr val="333333"/>
                </a:solidFill>
                <a:latin typeface="Arial"/>
              </a:rPr>
              <a:t>. При изъятии земли и недвижимости для госнужд бизнес получает от государства компенсацию и должен заплатить налог с нее. При УСН этот доход в виде компенсации сделали необлагаемым.</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Лимиты для УСН будут индексировать по-новому</a:t>
            </a:r>
            <a:r>
              <a:rPr lang="ru-RU" sz="2000" b="0" strike="noStrike" spc="-1">
                <a:solidFill>
                  <a:srgbClr val="333333"/>
                </a:solidFill>
                <a:latin typeface="Arial"/>
              </a:rPr>
              <a:t>. Для перехода на УСН с 2026 года нужен к-т, который установят  на 2025 год.  Для сохранения права на УСН в 2026 году – к-т на 2026 год.  Т.е., для перехода с 2025 года предельный размер доходов применяют без коэффициента — 337,5 млн руб. А вот в последующем предстоит использовать дефлятор текущего года.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Не все ОС будут учитывать для лимита по УСН</a:t>
            </a:r>
            <a:r>
              <a:rPr lang="ru-RU" sz="2000" b="0" strike="noStrike" spc="-1">
                <a:solidFill>
                  <a:srgbClr val="333333"/>
                </a:solidFill>
                <a:latin typeface="Arial"/>
              </a:rPr>
              <a:t>. При расчете лимита стоимости ОС не будут учитывать российское высокотехнологичное оборудование.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Применять упрощенку в 2025</a:t>
            </a:r>
            <a:r>
              <a:rPr lang="ru-RU" sz="2000" b="0" strike="noStrike" spc="-1">
                <a:solidFill>
                  <a:srgbClr val="333333"/>
                </a:solidFill>
                <a:latin typeface="Arial"/>
              </a:rPr>
              <a:t> году смогут и те компании и ИП, которые слетели со спецрежима в 2024 году из-за превышения лимита доходов. Ждать год для этого не придется. Если доходы компании превысят в течение </a:t>
            </a:r>
            <a:r>
              <a:rPr lang="ru-RU" sz="2000" b="1" strike="noStrike" spc="-1">
                <a:solidFill>
                  <a:srgbClr val="333333"/>
                </a:solidFill>
                <a:latin typeface="Arial"/>
              </a:rPr>
              <a:t>2025 год</a:t>
            </a:r>
            <a:r>
              <a:rPr lang="ru-RU" sz="2000" b="0" strike="noStrike" spc="-1">
                <a:solidFill>
                  <a:srgbClr val="333333"/>
                </a:solidFill>
                <a:latin typeface="Arial"/>
              </a:rPr>
              <a:t>а 450 млн руб., она потеряет право на упрощенку. При этом вернуться на спецрежим можно будет не раньше чем через год после того, как потеряли на него право ( п. 7 ст.346.13 НК).</a:t>
            </a:r>
            <a:endParaRPr lang="en-US" sz="2000" b="0" strike="noStrike" spc="-1">
              <a:solidFill>
                <a:srgbClr val="333333"/>
              </a:solidFill>
              <a:latin typeface="Arial"/>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Как изменились лимиты для перехода на упрощенку</a:t>
            </a:r>
            <a:endParaRPr lang="en-US" sz="3200" b="0" strike="noStrike" spc="-1">
              <a:solidFill>
                <a:srgbClr val="333333"/>
              </a:solidFill>
              <a:latin typeface="Arial"/>
            </a:endParaRPr>
          </a:p>
        </p:txBody>
      </p:sp>
      <p:graphicFrame>
        <p:nvGraphicFramePr>
          <p:cNvPr id="1010" name="Таблица 1009"/>
          <p:cNvGraphicFramePr/>
          <p:nvPr/>
        </p:nvGraphicFramePr>
        <p:xfrm>
          <a:off x="609480" y="1935000"/>
          <a:ext cx="10972800" cy="3975120"/>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765440">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Для кого</a:t>
                      </a:r>
                      <a:endParaRPr lang="en-US" sz="2000" b="0" strike="noStrike" spc="-1">
                        <a:solidFill>
                          <a:srgbClr val="333333"/>
                        </a:solidFill>
                        <a:latin typeface="Arial"/>
                      </a:endParaRPr>
                    </a:p>
                  </a:txBody>
                  <a:tcPr marL="90000" marR="3333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Лимит для перехода на УСН с 2024 года, млн руб.</a:t>
                      </a:r>
                      <a:endParaRPr lang="en-US" sz="2000" b="0" strike="noStrike" spc="-1">
                        <a:solidFill>
                          <a:srgbClr val="333333"/>
                        </a:solidFill>
                        <a:latin typeface="Arial"/>
                      </a:endParaRPr>
                    </a:p>
                  </a:txBody>
                  <a:tcPr marL="90000" marR="3333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TextbookNewWeb"/>
                        </a:rPr>
                        <a:t>Лимит для перехода на УСН с 2025 года, млн руб.</a:t>
                      </a:r>
                      <a:endParaRPr lang="en-US" sz="2000" b="0" strike="noStrike" spc="-1">
                        <a:solidFill>
                          <a:srgbClr val="333333"/>
                        </a:solidFill>
                        <a:latin typeface="Arial"/>
                      </a:endParaRPr>
                    </a:p>
                  </a:txBody>
                  <a:tcPr marL="90000" marR="3333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1048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организаций</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149,51</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337,5</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10484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предпринимателей</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 лимита</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Нет лимита</a:t>
                      </a:r>
                      <a:endParaRPr lang="en-US" sz="2000" b="0" strike="noStrike" spc="-1">
                        <a:solidFill>
                          <a:srgbClr val="333333"/>
                        </a:solidFill>
                        <a:latin typeface="Arial"/>
                      </a:endParaRPr>
                    </a:p>
                  </a:txBody>
                  <a:tcPr marL="90000" marR="19044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333333"/>
                </a:solidFill>
                <a:latin typeface="Arial"/>
              </a:rPr>
              <a:t>УСН</a:t>
            </a:r>
            <a:endParaRPr lang="en-US" sz="3600" b="0" strike="noStrike" spc="-1">
              <a:solidFill>
                <a:srgbClr val="333333"/>
              </a:solidFill>
              <a:latin typeface="Arial"/>
            </a:endParaRPr>
          </a:p>
        </p:txBody>
      </p:sp>
      <p:sp>
        <p:nvSpPr>
          <p:cNvPr id="1012" name="TextBox 1011"/>
          <p:cNvSpPr txBox="1"/>
          <p:nvPr/>
        </p:nvSpPr>
        <p:spPr>
          <a:xfrm>
            <a:off x="609480" y="1154160"/>
            <a:ext cx="10972800" cy="5170320"/>
          </a:xfrm>
          <a:prstGeom prst="rect">
            <a:avLst/>
          </a:prstGeom>
          <a:noFill/>
          <a:ln w="0">
            <a:noFill/>
          </a:ln>
        </p:spPr>
        <p:txBody>
          <a:bodyPr lIns="90000" tIns="46800" rIns="90000" bIns="46800" anchor="t">
            <a:normAutofit fontScale="97000"/>
          </a:bodyPr>
          <a:lstStyle/>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 УСН можно учитывать расходы только из закрытого перечня в п. 1 ст.346.16НК</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эти расходы обоснованы и документально подтверждены, их можно учитывать при УСН. Никакие другие расходы, не входящие в этот закрытый перечень, учитывать при УСН нельзя.</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Письма МФ для учета на УСН следующих расходов:  ремонт личного авто сотрудника, используемого в бизнесе — письмо от 17.06.2024 №03-11-11/55873;</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зарядка грузовых электромопедов — письмо от 14.06.2024 №03-11-11/55341</a:t>
            </a:r>
            <a:r>
              <a:rPr lang="en-US" sz="2000" b="0" strike="noStrike" spc="-1">
                <a:solidFill>
                  <a:srgbClr val="333333"/>
                </a:solidFill>
                <a:latin typeface="Arial"/>
              </a:rPr>
              <a:t>;</a:t>
            </a: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зарядка электровелосипедов — письмо от 14.06.2024 №03-11-11/55019;</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демонтаж ветхого помещения и вывоз мусора — письмо от 18.06.2024 №03-11-11/56394</a:t>
            </a:r>
            <a:r>
              <a:rPr lang="en-US" sz="2000" b="0" strike="noStrike" spc="-1">
                <a:solidFill>
                  <a:srgbClr val="333333"/>
                </a:solidFill>
                <a:latin typeface="Arial"/>
              </a:rPr>
              <a:t>;</a:t>
            </a: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копирование документов при нотариальном оформлении – письмо от 22.05.2024 №03-11-11/46728;</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использование радиочастотного спектра – письмо от 22.05.2024 №03-11-11/46650;</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услуги видео-конференц-связи – письмо от 22.05.2024 №03-11-11/46725.</a:t>
            </a:r>
            <a:endParaRPr lang="en-US" sz="2000" b="0" strike="noStrike" spc="-1">
              <a:solidFill>
                <a:srgbClr val="333333"/>
              </a:solidFill>
              <a:latin typeface="Arial"/>
            </a:endParaRPr>
          </a:p>
          <a:p>
            <a:pPr marL="252360" indent="-2523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АУСН  2025</a:t>
            </a:r>
            <a:endParaRPr lang="en-US" sz="5000" b="0" strike="noStrike" spc="-1">
              <a:solidFill>
                <a:srgbClr val="333333"/>
              </a:solidFill>
              <a:latin typeface="Arial"/>
            </a:endParaRPr>
          </a:p>
        </p:txBody>
      </p:sp>
      <p:sp>
        <p:nvSpPr>
          <p:cNvPr id="1014" name="TextBox 101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Федеральный закон от 08.08.2024 № 259-ФЗ</a:t>
            </a:r>
            <a:br>
              <a:rPr sz="2000"/>
            </a:br>
            <a:r>
              <a:rPr lang="ru-RU" sz="2000" b="1" strike="noStrike" spc="-1">
                <a:solidFill>
                  <a:srgbClr val="333333"/>
                </a:solidFill>
                <a:latin typeface="Arial"/>
              </a:rPr>
              <a:t>С 1 января 2025 года.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Самозанятым ИП и упрощенцам разрешили переходить на АУСН с любого месяца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НК установлено, что начать применять АУСН можно только с нового года, уведомив об этом налоговиков до 31 декабря. Из этого правила сделали исключение для упрощенцев (организаций и ИП) и предпринимателей на НПД – и тем и другим разрешили переходить на АУСН с любого месяца.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Уточнили лимит доходов, при котором нельзя применять АУСН.</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До поправок права на АУСН не было, если доходы компании или ИП за текущий календарный год превысили </a:t>
            </a:r>
            <a:r>
              <a:rPr lang="ru-RU" sz="2000" b="1" strike="noStrike" spc="-1">
                <a:solidFill>
                  <a:srgbClr val="333333"/>
                </a:solidFill>
                <a:latin typeface="Arial"/>
              </a:rPr>
              <a:t>60 млн руб</a:t>
            </a:r>
            <a:r>
              <a:rPr lang="ru-RU" sz="2000" b="0" strike="noStrike" spc="-1">
                <a:solidFill>
                  <a:srgbClr val="333333"/>
                </a:solidFill>
                <a:latin typeface="Arial"/>
              </a:rPr>
              <a:t>. После принятия закона с этим же лимитом сравнивают еще и доходы за предшествующий переходу календарный год. Т.е. порядок перехода на этот спецрежим ужесточается.</a:t>
            </a:r>
            <a:endParaRPr lang="en-US" sz="2000" b="0" strike="noStrike" spc="-1">
              <a:solidFill>
                <a:srgbClr val="333333"/>
              </a:solidFill>
              <a:latin typeface="Arial"/>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PlaceHolder 1"/>
          <p:cNvSpPr>
            <a:spLocks noGrp="1"/>
          </p:cNvSpPr>
          <p:nvPr>
            <p:ph type="title"/>
          </p:nvPr>
        </p:nvSpPr>
        <p:spPr>
          <a:xfrm>
            <a:off x="609480" y="704520"/>
            <a:ext cx="10972800" cy="5475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333333"/>
                </a:solidFill>
                <a:latin typeface="Arial"/>
              </a:rPr>
              <a:t>АУСН  2025 </a:t>
            </a:r>
            <a:r>
              <a:rPr lang="ru-RU" sz="3200" b="0" strike="noStrike" spc="-1">
                <a:solidFill>
                  <a:srgbClr val="333333"/>
                </a:solidFill>
                <a:latin typeface="Arial"/>
              </a:rPr>
              <a:t>– </a:t>
            </a:r>
            <a:r>
              <a:rPr lang="ru-RU" sz="3200" b="1" strike="noStrike" spc="-1">
                <a:solidFill>
                  <a:srgbClr val="333333"/>
                </a:solidFill>
                <a:latin typeface="Arial"/>
              </a:rPr>
              <a:t>ФЗ от 08.08.2024 № 259-ФЗ</a:t>
            </a:r>
            <a:endParaRPr lang="en-US" sz="3200" b="0" strike="noStrike" spc="-1">
              <a:solidFill>
                <a:srgbClr val="333333"/>
              </a:solidFill>
              <a:latin typeface="Arial"/>
            </a:endParaRPr>
          </a:p>
        </p:txBody>
      </p:sp>
      <p:sp>
        <p:nvSpPr>
          <p:cNvPr id="1016" name="TextBox 1015"/>
          <p:cNvSpPr txBox="1"/>
          <p:nvPr/>
        </p:nvSpPr>
        <p:spPr>
          <a:xfrm>
            <a:off x="609480" y="1252080"/>
            <a:ext cx="10972800" cy="5072040"/>
          </a:xfrm>
          <a:prstGeom prst="rect">
            <a:avLst/>
          </a:prstGeom>
          <a:noFill/>
          <a:ln w="0">
            <a:noFill/>
          </a:ln>
        </p:spPr>
        <p:txBody>
          <a:bodyPr lIns="90000" tIns="46800" rIns="90000" bIns="46800" anchor="t">
            <a:normAutofit fontScale="94000"/>
          </a:bodyPr>
          <a:lstStyle/>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1 января 2025 года.</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Прописали кассовый метод для даты получения доходов по посредническим договорам на АУСН. Кассовый метод учета доходов закрепили для принципала, доверителя либо комитента. Но АУСН не вправе применять поверенные, комиссионеры, агенты – те, кто ведет деятельность в интересах другого лица</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Предусмотрели обмен сведениями по АУСН между налоговиками и операторами электронных площадок. Операторы электронных площадок должны передавать налоговикам сведения о плательщиках АУСН. Ранее порядок не был установлен</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Уточнили налоговый период для вновь созданных компаний и ИП на АУСН. Если компания или ИП уведомили о применении АУСН в следующем месяце после постановки на учет в налоговой инспекции, то для них первый налоговый период – срок с даты постановки на учет до конца календарного месяца, в котором плательщик предоставил такое уведомление</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 АУСН разрешат учитывать наличные расходы без применения ККТ. Учитывать наличные расходы на АУСН можно будет на основании данных, внесенных в личный кабинет налогоплательщика, без применения ККТ. Сейчас такой способ учета предусмотрен только для наличных доходов. Расходы принимать к учету только при условии применения ККТ</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Ювелирам, работающим с серебром, вернули право на УСН и АУСН</a:t>
            </a:r>
            <a:endParaRPr lang="en-US" sz="2800" b="0" strike="noStrike" spc="-1">
              <a:solidFill>
                <a:srgbClr val="333333"/>
              </a:solidFill>
              <a:latin typeface="Arial"/>
            </a:endParaRPr>
          </a:p>
        </p:txBody>
      </p:sp>
      <p:sp>
        <p:nvSpPr>
          <p:cNvPr id="1018" name="TextBox 1017"/>
          <p:cNvSpPr txBox="1"/>
          <p:nvPr/>
        </p:nvSpPr>
        <p:spPr>
          <a:xfrm>
            <a:off x="609480" y="1934640"/>
            <a:ext cx="10972800" cy="4389480"/>
          </a:xfrm>
          <a:prstGeom prst="rect">
            <a:avLst/>
          </a:prstGeom>
          <a:noFill/>
          <a:ln w="0">
            <a:noFill/>
          </a:ln>
        </p:spPr>
        <p:txBody>
          <a:bodyPr lIns="90000" tIns="46800" rIns="90000" bIns="46800" anchor="t">
            <a:normAutofit fontScale="94000"/>
          </a:bodyPr>
          <a:lstStyle/>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23.03.2024 №49-ФЗ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Производителям и продавцам изделий из серебра вернули право на УСН и АУСН.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 АУСН переход возможен только с 1 января 2025 года. На УСН можно было перейти задним числом с 1 января 2024 года, подав заявление не позднее 31 марта 2024 года. Те, кто не успел это сделать, вправе перейти на УСН с 1 января 2025 года. Для этого надо подать заявление о смене налогового режима не позднее 31 декабря 2024 года</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1 января 2025 года – в части АУСН, с 23 марта 2024 года – в части УСН.</a:t>
            </a:r>
            <a:endParaRPr lang="en-US" sz="2400" b="0" strike="noStrike" spc="-1">
              <a:solidFill>
                <a:srgbClr val="333333"/>
              </a:solidFill>
              <a:latin typeface="Arial"/>
            </a:endParaRPr>
          </a:p>
          <a:p>
            <a:pPr marL="244440" indent="-2444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400"/>
            </a:br>
            <a:br>
              <a:rPr sz="2400"/>
            </a:br>
            <a:endParaRPr lang="en-US" sz="2400" b="0" strike="noStrike" spc="-1">
              <a:solidFill>
                <a:srgbClr val="333333"/>
              </a:solidFill>
              <a:latin typeface="Arial"/>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ПСН</a:t>
            </a:r>
            <a:endParaRPr lang="en-US" sz="5000" b="0" strike="noStrike" spc="-1">
              <a:solidFill>
                <a:srgbClr val="333333"/>
              </a:solidFill>
              <a:latin typeface="Arial"/>
            </a:endParaRPr>
          </a:p>
        </p:txBody>
      </p:sp>
      <p:sp>
        <p:nvSpPr>
          <p:cNvPr id="1020" name="TextBox 1019"/>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Федеральный закон от 08.08.2024 № 259-ФЗ</a:t>
            </a:r>
            <a:br>
              <a:rPr sz="2000"/>
            </a:br>
            <a:r>
              <a:rPr lang="ru-RU" sz="2000" b="1" strike="noStrike" spc="-1">
                <a:solidFill>
                  <a:srgbClr val="333333"/>
                </a:solidFill>
                <a:latin typeface="Arial"/>
              </a:rPr>
              <a:t>С 1 января 2025 года.</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Разрешили ИП из новых регионов уменьшать налог на ПСН на стоимость ККТ</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Предприниматели на патенте из ДНР, ЛНР, Запорожской области или Херсонской области вправе уменьшить налог на стоимость ККТ. Об этом надо уведомить налоговиков.</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Вычет допустим только в отношении одной ККТ стоимостью </a:t>
            </a:r>
            <a:r>
              <a:rPr lang="ru-RU" sz="2000" b="1" strike="noStrike" spc="-1">
                <a:solidFill>
                  <a:srgbClr val="333333"/>
                </a:solidFill>
                <a:latin typeface="Arial"/>
              </a:rPr>
              <a:t>не более 28 000 руб</a:t>
            </a:r>
            <a:r>
              <a:rPr lang="ru-RU" sz="2000" b="0" strike="noStrike" spc="-1">
                <a:solidFill>
                  <a:srgbClr val="333333"/>
                </a:solidFill>
                <a:latin typeface="Arial"/>
              </a:rPr>
              <a:t>. (с учетом расходов на установку и т. д.). Условие – регистрация ККТ в новых регионах до 31 декабря 2025 года включительно. Применить вычет можно по выбору: в 2024 или 2025 году. Если вся стоимость ККТ в одном году не учтена, вычет можно будет перенести на следующий год</a:t>
            </a:r>
            <a:endParaRPr lang="en-US" sz="2000" b="0" strike="noStrike" spc="-1">
              <a:solidFill>
                <a:srgbClr val="333333"/>
              </a:solidFill>
              <a:latin typeface="Arial"/>
            </a:endParaRPr>
          </a:p>
          <a:p>
            <a:pPr marL="252360" indent="-2523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Совмещать УСН и ПСН по одной деятельности в разных торговых точках на одном рынке одном городе можно</a:t>
            </a:r>
            <a:br>
              <a:rPr sz="3600"/>
            </a:br>
            <a:endParaRPr lang="en-US" sz="2800" b="0" strike="noStrike" spc="-1">
              <a:solidFill>
                <a:srgbClr val="333333"/>
              </a:solidFill>
              <a:latin typeface="Arial"/>
            </a:endParaRPr>
          </a:p>
        </p:txBody>
      </p:sp>
      <p:sp>
        <p:nvSpPr>
          <p:cNvPr id="1022" name="TextBox 1021"/>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МФ от 10.07.2024 №03-11-11/64269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 ИП на одном рынке есть два павильона. На один площадью 11 кв. м он оформил патент, а на второй – не оформил и платит по нему налог по УСН.</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 можно.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Нужно только вести раздельный учет доходов и расходов по этим двум торговым точкам, облагаемым по разным системам налогообложения.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704880"/>
            <a:ext cx="10972800" cy="10396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Не требуется выполнение условий для проведения налогового мониторинга для некоторых организаций с 08.09. 2024 года:</a:t>
            </a:r>
            <a:endParaRPr lang="en-US" sz="2800" b="0" strike="noStrike" spc="-1">
              <a:solidFill>
                <a:srgbClr val="333333"/>
              </a:solidFill>
              <a:latin typeface="Arial"/>
            </a:endParaRPr>
          </a:p>
        </p:txBody>
      </p:sp>
      <p:sp>
        <p:nvSpPr>
          <p:cNvPr id="250" name="TextBox 249"/>
          <p:cNvSpPr txBox="1"/>
          <p:nvPr/>
        </p:nvSpPr>
        <p:spPr>
          <a:xfrm>
            <a:off x="609480" y="1504800"/>
            <a:ext cx="10972800" cy="481968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8.организаций, если одна из таких организаций прямо и (или) косвенно участвует в другой организации и доля такого участия составляет 50% и более и если эти организации вместе отвечают следующим критериям:</a:t>
            </a:r>
            <a:endParaRPr lang="en-US" sz="18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совокупная сумма НДС, акцизов, НДФЛ, налога на прибыль организаций, НДПИ и страховых взносов, подлежащих уплате (перечислению) в бюджетную систему РФ всеми этими организациями за календарный год, предшествующий году, в котором представляется заявление о проведении налогового мониторинга, без учета налогов, подлежащих уплате в связи с перемещением товаров через таможенную границу ЕАЭС, составляет </a:t>
            </a:r>
            <a:r>
              <a:rPr lang="ru-RU" sz="1800" b="1" strike="noStrike" spc="-1" dirty="0">
                <a:solidFill>
                  <a:srgbClr val="333333"/>
                </a:solidFill>
                <a:latin typeface="Arial"/>
              </a:rPr>
              <a:t>не менее 1 млрд руб</a:t>
            </a:r>
            <a:r>
              <a:rPr lang="ru-RU" sz="1800" b="0" strike="noStrike" spc="-1" dirty="0">
                <a:solidFill>
                  <a:srgbClr val="333333"/>
                </a:solidFill>
                <a:latin typeface="Arial"/>
              </a:rPr>
              <a:t>. При определении указанной совокупной суммы налогов учитываются налоги, обязанность по уплате (перечислению) которых возложена на организацию как на налогоплательщика и налогового агента;</a:t>
            </a:r>
            <a:endParaRPr lang="en-US" sz="18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суммарный объем полученных доходов по данным годовых бухгалтерских (финансовых) отчетностей этих организаций за календарный год, предшествующий году, в котором представляется заявление о проведении налогового мониторинга, составляет не менее 10 млрд руб.;</a:t>
            </a:r>
            <a:endParaRPr lang="en-US" sz="18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совокупная стоимость активов по данным бухгалтерских (финансовых) отчетностей этих организаций на 31 декабря календарного года, предшествующего году, в котором представляется заявление о проведении налогового мониторинга, составляет не менее </a:t>
            </a:r>
            <a:r>
              <a:rPr lang="ru-RU" sz="1800" b="1" strike="noStrike" spc="-1" dirty="0">
                <a:solidFill>
                  <a:srgbClr val="333333"/>
                </a:solidFill>
                <a:latin typeface="Arial"/>
              </a:rPr>
              <a:t>10 млрд руб</a:t>
            </a:r>
            <a:r>
              <a:rPr lang="ru-RU" sz="1800" b="0" strike="noStrike" spc="-1" dirty="0">
                <a:solidFill>
                  <a:srgbClr val="333333"/>
                </a:solidFill>
                <a:latin typeface="Arial"/>
              </a:rPr>
              <a:t>.;</a:t>
            </a:r>
            <a:endParaRPr lang="en-US" sz="18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dirty="0">
              <a:solidFill>
                <a:srgbClr val="333333"/>
              </a:solidFill>
              <a:latin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PlaceHolder 1"/>
          <p:cNvSpPr>
            <a:spLocks noGrp="1"/>
          </p:cNvSpPr>
          <p:nvPr>
            <p:ph type="title"/>
          </p:nvPr>
        </p:nvSpPr>
        <p:spPr>
          <a:xfrm>
            <a:off x="666360" y="704520"/>
            <a:ext cx="10915560" cy="7952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Новый порядок работы ККТ</a:t>
            </a:r>
            <a:endParaRPr lang="en-US" sz="3600" b="0" strike="noStrike" spc="-1">
              <a:solidFill>
                <a:srgbClr val="333333"/>
              </a:solidFill>
              <a:latin typeface="Arial"/>
            </a:endParaRPr>
          </a:p>
        </p:txBody>
      </p:sp>
      <p:sp>
        <p:nvSpPr>
          <p:cNvPr id="1024" name="TextBox 1023"/>
          <p:cNvSpPr txBox="1"/>
          <p:nvPr/>
        </p:nvSpPr>
        <p:spPr>
          <a:xfrm>
            <a:off x="571320" y="1428480"/>
            <a:ext cx="11010600" cy="489564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ФЗ от 08.08.2024 №273-ФЗ и 284-ФЗ ( действуют с 1 марта 2025г.)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Общепит.</a:t>
            </a:r>
            <a:r>
              <a:rPr lang="ru-RU" sz="2000" b="0" strike="noStrike" spc="-1">
                <a:solidFill>
                  <a:srgbClr val="333333"/>
                </a:solidFill>
                <a:latin typeface="Arial"/>
              </a:rPr>
              <a:t> Ресторанам, кафе, барам и иным предприятиям общепита потребуется выдавать кассовые чеки одновременно со счетом или вместо него. То есть два документа теперь будут не нужны, поскольку факт приема средств подтверждает именно чек ККТ.</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Принести кассовый чек официант должен будет клиенту до момента расчета. Разумеется, с момента как чек пробили по кассе и до того, как клиент оплатил заказ, пройдет какое-то время. Но в ФНС уверены, что такая временная разница незначительная, а значит, не считается нарушением.</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то же время не исключено, что клиент может не согласиться с суммой заказа. Потребует перерасчет. Тогда ресторану придется сформировать чек коррекции в версии форматов 1.1 и 1.2, а в версии 1.05 — чек с признаком «возврат прихода» и «приход» с уточненными данными.</a:t>
            </a:r>
            <a:endParaRPr lang="en-US" sz="2000" b="0" strike="noStrike" spc="-1">
              <a:solidFill>
                <a:srgbClr val="333333"/>
              </a:solidFill>
              <a:latin typeface="Arial"/>
            </a:endParaRPr>
          </a:p>
        </p:txBody>
      </p:sp>
      <p:sp>
        <p:nvSpPr>
          <p:cNvPr id="1025"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97B19DF-719D-4D50-A715-0D79A1FE46E5}" type="slidenum">
              <a:rPr lang="ru-RU" sz="1800" b="0" strike="noStrike" spc="-1">
                <a:solidFill>
                  <a:srgbClr val="333333"/>
                </a:solidFill>
                <a:latin typeface="Arial"/>
              </a:rPr>
              <a:t>410</a:t>
            </a:fld>
            <a:endParaRPr lang="en-US" sz="1800" b="0" strike="noStrike" spc="-1">
              <a:solidFill>
                <a:srgbClr val="333333"/>
              </a:solidFill>
              <a:latin typeface="Arial"/>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laceHolder 1"/>
          <p:cNvSpPr>
            <a:spLocks noGrp="1"/>
          </p:cNvSpPr>
          <p:nvPr>
            <p:ph type="title"/>
          </p:nvPr>
        </p:nvSpPr>
        <p:spPr>
          <a:xfrm>
            <a:off x="571320" y="704880"/>
            <a:ext cx="11010600" cy="652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333333"/>
                </a:solidFill>
                <a:latin typeface="Arial"/>
              </a:rPr>
              <a:t>Новый порядок работы ККТ </a:t>
            </a:r>
            <a:endParaRPr lang="en-US" sz="3600" b="0" strike="noStrike" spc="-1">
              <a:solidFill>
                <a:srgbClr val="333333"/>
              </a:solidFill>
              <a:latin typeface="Arial"/>
            </a:endParaRPr>
          </a:p>
        </p:txBody>
      </p:sp>
      <p:sp>
        <p:nvSpPr>
          <p:cNvPr id="1027" name="TextBox 1026"/>
          <p:cNvSpPr txBox="1"/>
          <p:nvPr/>
        </p:nvSpPr>
        <p:spPr>
          <a:xfrm>
            <a:off x="380520" y="1285920"/>
            <a:ext cx="11201400" cy="503856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Управляющие рынками </a:t>
            </a:r>
            <a:r>
              <a:rPr lang="ru-RU" sz="2000" b="0" strike="noStrike" spc="-1">
                <a:solidFill>
                  <a:srgbClr val="333333"/>
                </a:solidFill>
                <a:latin typeface="Arial"/>
              </a:rPr>
              <a:t>должны будут ежемесячно проводить проверки наличия у арендаторов зарегистрированной ККТ. Если кассы не окажется, то управляющий обязан будет расторгнуть аренду. Иначе его привлекут к ответственности. За первое нарушение санкции  — от 100 до 300 тыс. руб.  За повторный проступок  штраф достигает от 300 тыс. руб. до миллиона рублей.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Способ выдачи чеков.</a:t>
            </a:r>
            <a:r>
              <a:rPr lang="ru-RU" sz="2000" b="0" strike="noStrike" spc="-1">
                <a:solidFill>
                  <a:srgbClr val="333333"/>
                </a:solidFill>
                <a:latin typeface="Arial"/>
              </a:rPr>
              <a:t> Передавать чеки покупателям можно будет через информационный ресурс «Мои чеки онлайн». Исключение только для пользователей автономных ККТ. Им по-прежнему надо выдавать бумажные чеки.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отправки чеков через ресурс «Мои чеки онлайн» не придется дорабатывать ККТ. Так как все чеки будут поступать покупателям из хранилища ФНС в их мобильное приложение только при условии, что в реквизите чека есть их номер телефона или адрес электронной почты.</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Реквизиты чека.</a:t>
            </a:r>
            <a:r>
              <a:rPr lang="ru-RU" sz="2000" b="0" strike="noStrike" spc="-1">
                <a:solidFill>
                  <a:srgbClr val="333333"/>
                </a:solidFill>
                <a:latin typeface="Arial"/>
              </a:rPr>
              <a:t> ФНС получит право определять требования к качеству печати и размеру символов в фискальных бумажных документах, к размеру QR-кода на иных документах, к качеству и времени отображения QR-кода на дисплеях устройств.</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1028"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F83FBF1-5360-4314-9638-B4C278559D9E}" type="slidenum">
              <a:rPr lang="ru-RU" sz="1800" b="0" strike="noStrike" spc="-1">
                <a:solidFill>
                  <a:srgbClr val="333333"/>
                </a:solidFill>
                <a:latin typeface="Arial"/>
              </a:rPr>
              <a:t>411</a:t>
            </a:fld>
            <a:endParaRPr lang="en-US" sz="1800" b="0" strike="noStrike" spc="-1">
              <a:solidFill>
                <a:srgbClr val="333333"/>
              </a:solidFill>
              <a:latin typeface="Arial"/>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333333"/>
                </a:solidFill>
                <a:latin typeface="Arial"/>
              </a:rPr>
              <a:t>Новый порядок работы ККТ </a:t>
            </a:r>
            <a:endParaRPr lang="en-US" sz="3600" b="0" strike="noStrike" spc="-1">
              <a:solidFill>
                <a:srgbClr val="333333"/>
              </a:solidFill>
              <a:latin typeface="Arial"/>
            </a:endParaRPr>
          </a:p>
        </p:txBody>
      </p:sp>
      <p:sp>
        <p:nvSpPr>
          <p:cNvPr id="1030" name="TextBox 102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Способ выдачи чеков.</a:t>
            </a:r>
            <a:r>
              <a:rPr lang="ru-RU" sz="2000" b="0" strike="noStrike" spc="-1">
                <a:solidFill>
                  <a:srgbClr val="333333"/>
                </a:solidFill>
                <a:latin typeface="Arial"/>
              </a:rPr>
              <a:t> Передавать чеки покупателям можно будет через информационный ресурс «Мои чеки онлайн». Исключение только для пользователей автономных ККТ. Им по-прежнему надо выдавать бумажные чеки.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отправки чеков через ресурс «Мои чеки онлайн» не придется дорабатывать ККТ. Так как все чеки будут поступать покупателям из хранилища ФНС в их мобильное приложение только при условии, что в реквизите чека есть их номер телефона или адрес электронной почты.</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Реквизиты чека.</a:t>
            </a:r>
            <a:r>
              <a:rPr lang="ru-RU" sz="2000" b="0" strike="noStrike" spc="-1">
                <a:solidFill>
                  <a:srgbClr val="333333"/>
                </a:solidFill>
                <a:latin typeface="Arial"/>
              </a:rPr>
              <a:t> ФНС получит право определять требования к качеству печати и размеру символов в фискальных бумажных документах, к размеру QR-кода на иных документах, к качеству и времени отображения QR-кода на дисплеях устройств.</a:t>
            </a:r>
            <a:endParaRPr lang="en-US" sz="2000" b="0" strike="noStrike" spc="-1">
              <a:solidFill>
                <a:srgbClr val="333333"/>
              </a:solidFill>
              <a:latin typeface="Arial"/>
            </a:endParaRPr>
          </a:p>
          <a:p>
            <a:pPr marL="260280" indent="-260280" algn="ct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36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1031"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C653F9-DDAB-499E-9C1F-AD73D5C0BCC9}" type="slidenum">
              <a:rPr lang="ru-RU" sz="1800" b="0" strike="noStrike" spc="-1">
                <a:solidFill>
                  <a:srgbClr val="333333"/>
                </a:solidFill>
                <a:latin typeface="Arial"/>
              </a:rPr>
              <a:t>412</a:t>
            </a:fld>
            <a:endParaRPr lang="en-US" sz="1800" b="0" strike="noStrike" spc="-1">
              <a:solidFill>
                <a:srgbClr val="333333"/>
              </a:solidFill>
              <a:latin typeface="Arial"/>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Кто может работать без кассы в 2024 году, что изменится в 2025</a:t>
            </a:r>
            <a:br>
              <a:rPr sz="3200"/>
            </a:br>
            <a:endParaRPr lang="en-US" sz="3200" b="0" strike="noStrike" spc="-1">
              <a:solidFill>
                <a:srgbClr val="333333"/>
              </a:solidFill>
              <a:latin typeface="Arial"/>
            </a:endParaRPr>
          </a:p>
        </p:txBody>
      </p:sp>
      <p:sp>
        <p:nvSpPr>
          <p:cNvPr id="1033" name="TextBox 1032"/>
          <p:cNvSpPr txBox="1"/>
          <p:nvPr/>
        </p:nvSpPr>
        <p:spPr>
          <a:xfrm>
            <a:off x="609480" y="1847520"/>
            <a:ext cx="10972800" cy="44766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организация  не принимает оплат от физических лиц, то ей можно не применять ККТ. Обязательное условие: расчеты с другими ИП и юрлицами только безналичным способом, то есть переводом по реквизитам с одного счета на другой.</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Плательщики налога на профессиональный доход не обязаны применять ККТ — функцию формирования чеков выполняет приложение «Мой налог». Если самозанятый зарегистрировался как ИП, то от применения кассовой техники его освобождает налоговый спецрежим.</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Некоторые ИП на патенте могут не применять ККТ. Кассовый закон 54-ФЗ освободил от чеков некоторые роды деятельности. Если занимаетесь</a:t>
            </a:r>
            <a:r>
              <a:rPr lang="en-US" sz="2000" b="0" strike="noStrike" spc="-1">
                <a:solidFill>
                  <a:srgbClr val="333333"/>
                </a:solidFill>
                <a:latin typeface="Arial"/>
              </a:rPr>
              <a:t> </a:t>
            </a:r>
            <a:r>
              <a:rPr lang="ru-RU" sz="2000" b="0" strike="noStrike" spc="-1">
                <a:solidFill>
                  <a:srgbClr val="333333"/>
                </a:solidFill>
                <a:latin typeface="Arial"/>
              </a:rPr>
              <a:t> фотографией, ремонтом мебели, разработкой программного обеспечения или дизайном, клинингом, организуете частный детский сад или кружок, проводите санитарно-технические или сварочные работы, касса не нужна.</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1034"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E6EBEFE-B1B8-4896-AF7F-8E1C4AEF17E3}" type="slidenum">
              <a:rPr lang="ru-RU" sz="1800" b="0" strike="noStrike" spc="-1">
                <a:solidFill>
                  <a:srgbClr val="333333"/>
                </a:solidFill>
                <a:latin typeface="Arial"/>
              </a:rPr>
              <a:t>413</a:t>
            </a:fld>
            <a:endParaRPr lang="en-US" sz="1800" b="0" strike="noStrike" spc="-1">
              <a:solidFill>
                <a:srgbClr val="333333"/>
              </a:solidFill>
              <a:latin typeface="Arial"/>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PlaceHolder 1"/>
          <p:cNvSpPr>
            <a:spLocks noGrp="1"/>
          </p:cNvSpPr>
          <p:nvPr>
            <p:ph type="title"/>
          </p:nvPr>
        </p:nvSpPr>
        <p:spPr>
          <a:xfrm>
            <a:off x="571320" y="704520"/>
            <a:ext cx="11010600" cy="7952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Кто может работать без кассы в 2024 году, что изменится в 2025</a:t>
            </a:r>
            <a:endParaRPr lang="en-US" sz="2800" b="0" strike="noStrike" spc="-1">
              <a:solidFill>
                <a:srgbClr val="333333"/>
              </a:solidFill>
              <a:latin typeface="Arial"/>
            </a:endParaRPr>
          </a:p>
        </p:txBody>
      </p:sp>
      <p:sp>
        <p:nvSpPr>
          <p:cNvPr id="1036" name="TextBox 1035"/>
          <p:cNvSpPr txBox="1"/>
          <p:nvPr/>
        </p:nvSpPr>
        <p:spPr>
          <a:xfrm>
            <a:off x="476280" y="1714320"/>
            <a:ext cx="11106000" cy="46098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Законодательством определен перечень услуг и видов торговли, которые не требуют от предпринимателя использования ККТ. Это </a:t>
            </a:r>
            <a:r>
              <a:rPr lang="ru-RU" sz="2400" b="1" strike="noStrike" spc="-1">
                <a:solidFill>
                  <a:srgbClr val="333333"/>
                </a:solidFill>
                <a:latin typeface="Arial"/>
              </a:rPr>
              <a:t>продажа: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периодики, мороженого в киосках,</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молока, воды и других безалкогольных напитков на розлив,</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овощей и фруктов в сезон,</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бахил в розницу,</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собственноручно изготовленных изделий НХТ,</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продуктов питания вразнос, на ярмарках, рынках и другое.</a:t>
            </a:r>
            <a:endParaRPr lang="en-US" sz="2400" b="0" strike="noStrike" spc="-1">
              <a:solidFill>
                <a:srgbClr val="333333"/>
              </a:solidFill>
              <a:latin typeface="Arial"/>
            </a:endParaRPr>
          </a:p>
        </p:txBody>
      </p:sp>
      <p:sp>
        <p:nvSpPr>
          <p:cNvPr id="103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EC3D32C-B376-4A5A-86CC-F0E29EC93BB6}" type="slidenum">
              <a:rPr lang="ru-RU" sz="1800" b="0" strike="noStrike" spc="-1">
                <a:solidFill>
                  <a:srgbClr val="333333"/>
                </a:solidFill>
                <a:latin typeface="Arial"/>
              </a:rPr>
              <a:t>414</a:t>
            </a:fld>
            <a:endParaRPr lang="en-US" sz="1800" b="0" strike="noStrike" spc="-1">
              <a:solidFill>
                <a:srgbClr val="333333"/>
              </a:solidFill>
              <a:latin typeface="Arial"/>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PlaceHolder 1"/>
          <p:cNvSpPr>
            <a:spLocks noGrp="1"/>
          </p:cNvSpPr>
          <p:nvPr>
            <p:ph type="title"/>
          </p:nvPr>
        </p:nvSpPr>
        <p:spPr>
          <a:xfrm>
            <a:off x="571320" y="704880"/>
            <a:ext cx="11010600" cy="5810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Кто может работать без кассы в 2024 году, что изменится в 2025</a:t>
            </a:r>
            <a:endParaRPr lang="en-US" sz="2800" b="0" strike="noStrike" spc="-1">
              <a:solidFill>
                <a:srgbClr val="333333"/>
              </a:solidFill>
              <a:latin typeface="Arial"/>
            </a:endParaRPr>
          </a:p>
        </p:txBody>
      </p:sp>
      <p:sp>
        <p:nvSpPr>
          <p:cNvPr id="1039" name="TextBox 1038"/>
          <p:cNvSpPr txBox="1"/>
          <p:nvPr/>
        </p:nvSpPr>
        <p:spPr>
          <a:xfrm>
            <a:off x="476280" y="1213920"/>
            <a:ext cx="11106000" cy="51102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Услуги: </a:t>
            </a:r>
            <a:r>
              <a:rPr lang="ru-RU" sz="2000" b="0" strike="noStrike" spc="-1">
                <a:solidFill>
                  <a:srgbClr val="333333"/>
                </a:solidFill>
                <a:latin typeface="Arial"/>
              </a:rPr>
              <a:t>ремонт обуви и ключей,</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сдача в аренду квартиры, комнаты, другого жилья в собственности,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ФОКи, библиотеки, образовательные учреждения,</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парковки,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общепит в учебных заведениях,</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уход за детьми, больными, пожилыми людьми и другое.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Закон позволяет ИП из отдаленных и труднодоступных мест работать без ККТ. Но есть условие: местность должна быть признана труднодоступной (отдаленной) и включена в специальный перечень, который на своем сайте публикует орган региональной власти. </a:t>
            </a:r>
            <a:r>
              <a:rPr lang="ru-RU" sz="2000" b="1" strike="noStrike" spc="-1">
                <a:solidFill>
                  <a:srgbClr val="333333"/>
                </a:solidFill>
                <a:latin typeface="Arial"/>
              </a:rPr>
              <a:t>Исключение:</a:t>
            </a:r>
            <a:r>
              <a:rPr lang="ru-RU" sz="2000" b="0" strike="noStrike" spc="-1">
                <a:solidFill>
                  <a:srgbClr val="333333"/>
                </a:solidFill>
                <a:latin typeface="Arial"/>
              </a:rPr>
              <a:t> компании и ИП, которые производят расчеты с использованием автоматических устройств для расчетов или продают подакцизные товары.</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продаете товары через собственный интернет-магазин — онлайн-касса вам необходима. При торговле через маркетплейсы установки кассы можно избежать. </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104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9524905-C8E6-4DF1-BB1D-E3E0BE9DBC7C}" type="slidenum">
              <a:rPr lang="ru-RU" sz="1800" b="0" strike="noStrike" spc="-1">
                <a:solidFill>
                  <a:srgbClr val="333333"/>
                </a:solidFill>
                <a:latin typeface="Arial"/>
              </a:rPr>
              <a:t>415</a:t>
            </a:fld>
            <a:endParaRPr lang="en-US" sz="1800" b="0" strike="noStrike" spc="-1">
              <a:solidFill>
                <a:srgbClr val="333333"/>
              </a:solidFill>
              <a:latin typeface="Arial"/>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Изменения в закон о применении ККТ в 2025 году</a:t>
            </a:r>
            <a:br>
              <a:rPr sz="3200"/>
            </a:br>
            <a:endParaRPr lang="en-US" sz="2800" b="0" strike="noStrike" spc="-1">
              <a:solidFill>
                <a:srgbClr val="333333"/>
              </a:solidFill>
              <a:latin typeface="Arial"/>
            </a:endParaRPr>
          </a:p>
        </p:txBody>
      </p:sp>
      <p:sp>
        <p:nvSpPr>
          <p:cNvPr id="1042" name="TextBox 1041"/>
          <p:cNvSpPr txBox="1"/>
          <p:nvPr/>
        </p:nvSpPr>
        <p:spPr>
          <a:xfrm>
            <a:off x="571320" y="1856880"/>
            <a:ext cx="11010600" cy="44672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Согласно поправкам, внесенным ФЗ от 08.08.2024 №273-ФЗ и 284-ФЗ, с 1 марта 2025г.  </a:t>
            </a:r>
            <a:r>
              <a:rPr lang="ru-RU" sz="2400" b="1" strike="noStrike" spc="-1">
                <a:solidFill>
                  <a:srgbClr val="333333"/>
                </a:solidFill>
                <a:latin typeface="Arial"/>
              </a:rPr>
              <a:t>ИП </a:t>
            </a:r>
            <a:r>
              <a:rPr lang="ru-RU" sz="2400" b="0" strike="noStrike" spc="-1">
                <a:solidFill>
                  <a:srgbClr val="333333"/>
                </a:solidFill>
                <a:latin typeface="Arial"/>
              </a:rPr>
              <a:t>в сфере образования, физической культуры и спорта будут освобождены от обязанности применять ККТ при оказании услуг населению.</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Предусмотрено, что без зарегистрированной (перерегистрированной) кассы торговое </a:t>
            </a:r>
            <a:r>
              <a:rPr lang="ru-RU" sz="2400" b="1" strike="noStrike" spc="-1">
                <a:solidFill>
                  <a:srgbClr val="333333"/>
                </a:solidFill>
                <a:latin typeface="Arial"/>
              </a:rPr>
              <a:t>место</a:t>
            </a:r>
            <a:r>
              <a:rPr lang="ru-RU" sz="2400" b="0" strike="noStrike" spc="-1">
                <a:solidFill>
                  <a:srgbClr val="333333"/>
                </a:solidFill>
                <a:latin typeface="Arial"/>
              </a:rPr>
              <a:t> на розничном рынке не предоставят. Это касается видов деятельности, по которым закон о ККТ обязывает использовать кассу.</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Управляющая рынком компания теперь полноценно сможет проверять факт регистрации (перерегистрации) ККТ лицами, которым предоставлены торговые места.</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1043"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CAB484E-508E-4244-9D99-AB9DE259B391}" type="slidenum">
              <a:rPr lang="ru-RU" sz="1800" b="0" strike="noStrike" spc="-1">
                <a:solidFill>
                  <a:srgbClr val="333333"/>
                </a:solidFill>
                <a:latin typeface="Arial"/>
              </a:rPr>
              <a:t>416</a:t>
            </a:fld>
            <a:endParaRPr lang="en-US" sz="1800" b="0" strike="noStrike" spc="-1">
              <a:solidFill>
                <a:srgbClr val="333333"/>
              </a:solidFill>
              <a:latin typeface="Arial"/>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PlaceHolder 1"/>
          <p:cNvSpPr>
            <a:spLocks noGrp="1"/>
          </p:cNvSpPr>
          <p:nvPr>
            <p:ph type="title"/>
          </p:nvPr>
        </p:nvSpPr>
        <p:spPr>
          <a:xfrm>
            <a:off x="571320" y="704520"/>
            <a:ext cx="11010600" cy="3668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Изменения в закон о применении ККТ в 2025 году</a:t>
            </a:r>
            <a:endParaRPr lang="en-US" sz="2800" b="0" strike="noStrike" spc="-1">
              <a:solidFill>
                <a:srgbClr val="333333"/>
              </a:solidFill>
              <a:latin typeface="Arial"/>
            </a:endParaRPr>
          </a:p>
        </p:txBody>
      </p:sp>
      <p:graphicFrame>
        <p:nvGraphicFramePr>
          <p:cNvPr id="1045" name="Таблица 1044"/>
          <p:cNvGraphicFramePr/>
          <p:nvPr/>
        </p:nvGraphicFramePr>
        <p:xfrm>
          <a:off x="571680" y="1214280"/>
          <a:ext cx="10972800" cy="5356440"/>
        </p:xfrm>
        <a:graphic>
          <a:graphicData uri="http://schemas.openxmlformats.org/drawingml/2006/table">
            <a:tbl>
              <a:tblPr/>
              <a:tblGrid>
                <a:gridCol w="5200560">
                  <a:extLst>
                    <a:ext uri="{9D8B030D-6E8A-4147-A177-3AD203B41FA5}">
                      <a16:colId xmlns:a16="http://schemas.microsoft.com/office/drawing/2014/main" val="20000"/>
                    </a:ext>
                  </a:extLst>
                </a:gridCol>
                <a:gridCol w="5772240">
                  <a:extLst>
                    <a:ext uri="{9D8B030D-6E8A-4147-A177-3AD203B41FA5}">
                      <a16:colId xmlns:a16="http://schemas.microsoft.com/office/drawing/2014/main" val="20001"/>
                    </a:ext>
                  </a:extLst>
                </a:gridCol>
              </a:tblGrid>
              <a:tr h="627120">
                <a:tc>
                  <a:txBody>
                    <a:bodyPr/>
                    <a:lstStyle/>
                    <a:p>
                      <a:pPr algn="ct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HelveticaNeueCyr"/>
                          <a:ea typeface="Times New Roman"/>
                        </a:rPr>
                        <a:t>Кто освобождается от ККТ</a:t>
                      </a:r>
                      <a:endParaRPr lang="en-US" sz="18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FFFFFF"/>
                          </a:solidFill>
                          <a:latin typeface="HelveticaNeueCyr"/>
                          <a:ea typeface="Times New Roman"/>
                        </a:rPr>
                        <a:t>Условия</a:t>
                      </a:r>
                      <a:r>
                        <a:rPr lang="ru-RU" sz="1800" b="1" strike="noStrike" spc="-1">
                          <a:solidFill>
                            <a:srgbClr val="FFFFFF"/>
                          </a:solidFill>
                          <a:latin typeface="Calibri"/>
                          <a:ea typeface="Times New Roman"/>
                        </a:rPr>
                        <a:t> </a:t>
                      </a:r>
                      <a:endParaRPr lang="en-US" sz="18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64808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Организации и ИП на ЕСХН</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Розничная торговля на рынках, ярмарках и выставках не более чем с трех торговых мест, общая площадь которых, включая места для хранения товаров, не превышает 15 кв. м</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28268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Сельскохозяйственные потребительские кооперативы</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Розничная торговля на рынках, ярмарках и выставках. Право на освобождение действует до 1 сентября 2025 года</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1798560">
                <a:tc>
                  <a:txBody>
                    <a:bodyPr/>
                    <a:lstStyle/>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ИП на ПСН с видами деятельности, установленными подп. 5, 20, 22, 25, 37, 46-48, 50-56, 64, 66 п. 2 ст. 346.43 НК</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lnSpc>
                          <a:spcPts val="1650"/>
                        </a:lnSpc>
                        <a:spcAft>
                          <a:spcPts val="700"/>
                        </a:spcAft>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Розничная торговля на территории регулярно проводимой ярмарки только в выходные, нерабочие праздничные дни.</a:t>
                      </a:r>
                      <a:endParaRPr lang="en-US" sz="2000" b="0" strike="noStrike" spc="-1">
                        <a:solidFill>
                          <a:srgbClr val="333333"/>
                        </a:solidFill>
                        <a:latin typeface="Arial"/>
                      </a:endParaRPr>
                    </a:p>
                    <a:p>
                      <a:pPr>
                        <a:lnSpc>
                          <a:spcPts val="165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ea typeface="Times New Roman"/>
                        </a:rPr>
                        <a:t>Общее число торговых мест — не более 50</a:t>
                      </a:r>
                      <a:endParaRPr lang="en-US" sz="2000" b="0" strike="noStrike" spc="-1">
                        <a:solidFill>
                          <a:srgbClr val="333333"/>
                        </a:solidFill>
                        <a:latin typeface="Arial"/>
                      </a:endParaRPr>
                    </a:p>
                  </a:txBody>
                  <a:tcPr marL="73800" marR="738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
        <p:nvSpPr>
          <p:cNvPr id="1046"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57A5FD8-8044-44DB-A419-98F7A5D08ECA}" type="slidenum">
              <a:rPr lang="ru-RU" sz="1800" b="0" strike="noStrike" spc="-1">
                <a:solidFill>
                  <a:srgbClr val="333333"/>
                </a:solidFill>
                <a:latin typeface="Arial"/>
              </a:rPr>
              <a:t>417</a:t>
            </a:fld>
            <a:endParaRPr lang="en-US" sz="1800" b="0" strike="noStrike" spc="-1">
              <a:solidFill>
                <a:srgbClr val="333333"/>
              </a:solidFill>
              <a:latin typeface="Arial"/>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25EA1"/>
                </a:solidFill>
                <a:latin typeface="Arial"/>
              </a:rPr>
              <a:t>ККТ 2024-2025</a:t>
            </a:r>
            <a:endParaRPr lang="en-US" sz="5000" b="0" strike="noStrike" spc="-1">
              <a:solidFill>
                <a:srgbClr val="333333"/>
              </a:solidFill>
              <a:latin typeface="Arial"/>
            </a:endParaRPr>
          </a:p>
        </p:txBody>
      </p:sp>
      <p:sp>
        <p:nvSpPr>
          <p:cNvPr id="1048" name="TextBox 104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Сейчас торговля на рынках и ярмарках освобождена от ККТ. Исключение, когда требуется пробивать чеки, — торговля в помещениях или автотранспорте, а также с открытых прилавков внутри крытых рыночных помещений при торговле непродовольственными товарами.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Таким образом, с 1 марта 2025 года часть продавцов, ранее освобожденных от ККТ, станут обязаны применять ККТ. При этом они смогут до 1 января 2026 года не указывать в чеке наименование и количество товара.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1049"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FAF8C5D-8F83-4763-92D6-4453AC852706}" type="slidenum">
              <a:rPr lang="ru-RU" sz="1800" b="0" strike="noStrike" spc="-1">
                <a:solidFill>
                  <a:srgbClr val="333333"/>
                </a:solidFill>
                <a:latin typeface="Arial"/>
              </a:rPr>
              <a:t>418</a:t>
            </a:fld>
            <a:endParaRPr lang="en-US" sz="1800" b="0" strike="noStrike" spc="-1">
              <a:solidFill>
                <a:srgbClr val="333333"/>
              </a:solidFill>
              <a:latin typeface="Arial"/>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25EA1"/>
                </a:solidFill>
                <a:latin typeface="Arial"/>
              </a:rPr>
              <a:t>Продлены сроки начала применения ККТ отдельными категориями организаций и индивидуальных предпринимателей на территориях новых регионов</a:t>
            </a:r>
            <a:endParaRPr lang="en-US" sz="2400" b="0" strike="noStrike" spc="-1">
              <a:solidFill>
                <a:srgbClr val="333333"/>
              </a:solidFill>
              <a:latin typeface="Arial"/>
            </a:endParaRPr>
          </a:p>
        </p:txBody>
      </p:sp>
      <p:sp>
        <p:nvSpPr>
          <p:cNvPr id="1051" name="TextBox 105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 Постановление Правительства РФ от 17.08.2024 N 1104 "</a:t>
            </a:r>
            <a:r>
              <a:rPr lang="ru-RU" sz="1800" b="0" strike="noStrike" spc="-1">
                <a:solidFill>
                  <a:srgbClr val="333333"/>
                </a:solidFill>
                <a:latin typeface="Arial"/>
              </a:rPr>
              <a:t>О продлении срока начала применения контрольно-кассовой техники отдельными категориями организаций и индивидуальных предпринимателей на территориях ДНР, ЛНР, Запорожской области, Херсонской области"</a:t>
            </a:r>
            <a:endParaRPr lang="en-US" sz="1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1" strike="noStrike" spc="-1">
                <a:solidFill>
                  <a:srgbClr val="333333"/>
                </a:solidFill>
                <a:latin typeface="Arial"/>
              </a:rPr>
              <a:t> </a:t>
            </a:r>
            <a:r>
              <a:rPr lang="ru-RU" sz="1800" b="0" strike="noStrike" spc="-1">
                <a:solidFill>
                  <a:srgbClr val="333333"/>
                </a:solidFill>
                <a:latin typeface="Arial"/>
              </a:rPr>
              <a:t>Особенности применения контрольно-кассовой техники (ККТ) на указанных территориях установлены статьей 7.2 Федерального закона от 22.05.2003 N 54-ФЗ. Пунктом 1 данной статьи предусмотрен срок начала применения ККТ - 1 февраля 2025 года.</a:t>
            </a:r>
            <a:endParaRPr lang="en-US" sz="1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Настоящим постановлением для разных категорий хозяйствующих субъектов предусмотрены отдельные сроки.</a:t>
            </a:r>
            <a:endParaRPr lang="en-US" sz="1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Организации, применяющие УСН или ЕСХН, имеющие работников, с которыми заключены трудовые договоры, вправе не применять ККТ до 1 марта 2025 г.</a:t>
            </a:r>
            <a:endParaRPr lang="en-US" sz="1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a:solidFill>
                  <a:srgbClr val="333333"/>
                </a:solidFill>
                <a:latin typeface="Arial"/>
              </a:rPr>
              <a:t>Сроки начала применения ККТ индивидуальными предпринимателями (1 мая, 1 июня, 1 июля и 1 августа 2025 года) зависят от применяемого ими налогового режима и наличия наемных работников.</a:t>
            </a:r>
            <a:endParaRPr lang="en-US" sz="18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800" b="0" strike="noStrike" spc="-1">
              <a:solidFill>
                <a:srgbClr val="333333"/>
              </a:solidFill>
              <a:latin typeface="Arial"/>
            </a:endParaRPr>
          </a:p>
        </p:txBody>
      </p:sp>
      <p:sp>
        <p:nvSpPr>
          <p:cNvPr id="1052"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0F793DA-88BA-4336-87B8-872736F5A608}" type="slidenum">
              <a:rPr lang="ru-RU" sz="1800" b="0" strike="noStrike" spc="-1">
                <a:solidFill>
                  <a:srgbClr val="333333"/>
                </a:solidFill>
                <a:latin typeface="Arial"/>
              </a:rPr>
              <a:t>419</a:t>
            </a:fld>
            <a:endParaRPr lang="en-US" sz="1800" b="0" strike="noStrike" spc="-1">
              <a:solidFill>
                <a:srgbClr val="333333"/>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Обязанности банков по налоговому монитор</a:t>
            </a:r>
            <a:r>
              <a:rPr lang="ru-RU" sz="3600" b="0" strike="noStrike" spc="-1">
                <a:solidFill>
                  <a:srgbClr val="333333"/>
                </a:solidFill>
                <a:latin typeface="Arial"/>
              </a:rPr>
              <a:t>ингу</a:t>
            </a:r>
            <a:endParaRPr lang="en-US" sz="3600" b="0" strike="noStrike" spc="-1">
              <a:solidFill>
                <a:srgbClr val="333333"/>
              </a:solidFill>
              <a:latin typeface="Arial"/>
            </a:endParaRPr>
          </a:p>
        </p:txBody>
      </p:sp>
      <p:sp>
        <p:nvSpPr>
          <p:cNvPr id="252" name="TextBox 251"/>
          <p:cNvSpPr txBox="1"/>
          <p:nvPr/>
        </p:nvSpPr>
        <p:spPr>
          <a:xfrm>
            <a:off x="609480" y="1934640"/>
            <a:ext cx="10972800" cy="4389480"/>
          </a:xfrm>
          <a:prstGeom prst="rect">
            <a:avLst/>
          </a:prstGeom>
          <a:noFill/>
          <a:ln w="0">
            <a:noFill/>
          </a:ln>
        </p:spPr>
        <p:txBody>
          <a:bodyPr lIns="90000" tIns="46800" rIns="90000" bIns="46800" anchor="t">
            <a:normAutofit fontScale="99000"/>
          </a:bodyPr>
          <a:lstStyle/>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С 8 сентября 2024 года </a:t>
            </a:r>
            <a:r>
              <a:rPr lang="ru-RU" sz="2400" b="0" strike="noStrike" spc="-1">
                <a:solidFill>
                  <a:srgbClr val="333333"/>
                </a:solidFill>
                <a:latin typeface="Arial"/>
              </a:rPr>
              <a:t>банки станут получать от налоговиков требования о представлении в отношении участников налогового мониторинга:</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справок о наличии счетов, вкладов (депозитов);</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справок об остатках денег (драгметаллов) на счетах, вкладах (депозитах);</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выписок по операциям на счетах, по вкладам (депозитам) организаций, ИП в банке;</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справок об остатках электронных денег и их переводах.</a:t>
            </a:r>
            <a:endParaRPr lang="en-US" sz="2400" b="0" strike="noStrike" spc="-1">
              <a:solidFill>
                <a:srgbClr val="333333"/>
              </a:solidFill>
              <a:latin typeface="Arial"/>
            </a:endParaRPr>
          </a:p>
          <a:p>
            <a:pPr marL="257400" indent="-257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 неисполнении требований ФНС России банки подвергаются санкциям в соответствии со ст. 132-136 НК РФ.</a:t>
            </a:r>
            <a:endParaRPr lang="en-US" sz="2400" b="0" strike="noStrike" spc="-1">
              <a:solidFill>
                <a:srgbClr val="333333"/>
              </a:solidFill>
              <a:latin typeface="Arial"/>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PlaceHolder 1"/>
          <p:cNvSpPr>
            <a:spLocks noGrp="1"/>
          </p:cNvSpPr>
          <p:nvPr>
            <p:ph/>
          </p:nvPr>
        </p:nvSpPr>
        <p:spPr>
          <a:xfrm>
            <a:off x="430200" y="3225960"/>
            <a:ext cx="9942480" cy="871200"/>
          </a:xfrm>
          <a:prstGeom prst="rect">
            <a:avLst/>
          </a:prstGeom>
          <a:noFill/>
          <a:ln w="0">
            <a:noFill/>
          </a:ln>
        </p:spPr>
        <p:txBody>
          <a:bodyPr lIns="90000" tIns="46800" rIns="90000" bIns="46800" anchor="t">
            <a:norm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1" strike="noStrike" spc="-1">
                <a:solidFill>
                  <a:srgbClr val="025EA1"/>
                </a:solidFill>
                <a:latin typeface="Arial"/>
              </a:rPr>
              <a:t>Спасибо за внимание!</a:t>
            </a:r>
            <a:endParaRPr lang="en-US" sz="4400" b="0" strike="noStrike" spc="-1">
              <a:solidFill>
                <a:srgbClr val="333333"/>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03274"/>
                </a:solidFill>
                <a:latin typeface="Arial"/>
              </a:rPr>
              <a:t>Амнистия за дробление бизнеса</a:t>
            </a:r>
            <a:br>
              <a:rPr sz="4000"/>
            </a:br>
            <a:endParaRPr lang="en-US" sz="4000" b="0" strike="noStrike" spc="-1">
              <a:solidFill>
                <a:srgbClr val="333333"/>
              </a:solidFill>
              <a:latin typeface="Arial"/>
            </a:endParaRPr>
          </a:p>
        </p:txBody>
      </p:sp>
      <p:sp>
        <p:nvSpPr>
          <p:cNvPr id="254" name="TextBox 25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Федеральный закон от 12.07.2024 №176-ФЗ</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Критерии определяются исходя из формулировки пп.1 п.1 ст.6 Федерального закона от 12.07.2024 № 176-ФЗ </a:t>
            </a:r>
            <a:r>
              <a:rPr lang="ru-RU" sz="2400" b="0" strike="noStrike" spc="-1">
                <a:solidFill>
                  <a:srgbClr val="FF0000"/>
                </a:solidFill>
                <a:latin typeface="Arial"/>
              </a:rPr>
              <a:t>с учетом сформированной практики </a:t>
            </a:r>
            <a:r>
              <a:rPr lang="ru-RU" sz="2400" b="0" strike="noStrike" spc="-1">
                <a:solidFill>
                  <a:srgbClr val="333333"/>
                </a:solidFill>
                <a:latin typeface="Arial"/>
              </a:rPr>
              <a:t>по «дроблению бизнеса».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Налоговая амнистия освобождает от доначислений по налогам за 2022-2024 гг. С учетом правил о глубине выездных налоговых проверок в 2024 году </a:t>
            </a:r>
            <a:r>
              <a:rPr lang="ru-RU" sz="2400" b="0" strike="noStrike" spc="-1">
                <a:solidFill>
                  <a:srgbClr val="FF0000"/>
                </a:solidFill>
                <a:latin typeface="Arial"/>
              </a:rPr>
              <a:t>истекает срок назначения проверок за 2021 год</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Амнистия затрагивает тех, кто в 2022-2024 гг использовал дробление бизнеса. Налоговая амнистия освобождает от доначислений по налогам за 2022-2024 гг. при выполнении </a:t>
            </a:r>
            <a:r>
              <a:rPr lang="ru-RU" sz="2400" b="0" strike="noStrike" spc="-1">
                <a:solidFill>
                  <a:srgbClr val="FF0000"/>
                </a:solidFill>
                <a:latin typeface="Arial"/>
              </a:rPr>
              <a:t>определенных условий, установленных в законе. </a:t>
            </a:r>
            <a:endParaRPr lang="en-US" sz="2400" b="0" strike="noStrike" spc="-1">
              <a:solidFill>
                <a:srgbClr val="333333"/>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571320" y="704520"/>
            <a:ext cx="11010600" cy="7952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1" strike="noStrike" spc="-1">
                <a:solidFill>
                  <a:srgbClr val="333333"/>
                </a:solidFill>
                <a:latin typeface="Arial"/>
              </a:rPr>
              <a:t>Налоговая амнистия </a:t>
            </a:r>
            <a:endParaRPr lang="en-US" sz="4400" b="0" strike="noStrike" spc="-1">
              <a:solidFill>
                <a:srgbClr val="333333"/>
              </a:solidFill>
              <a:latin typeface="Arial"/>
            </a:endParaRPr>
          </a:p>
        </p:txBody>
      </p:sp>
      <p:sp>
        <p:nvSpPr>
          <p:cNvPr id="256" name="TextBox 255"/>
          <p:cNvSpPr txBox="1"/>
          <p:nvPr/>
        </p:nvSpPr>
        <p:spPr>
          <a:xfrm>
            <a:off x="571320" y="1643040"/>
            <a:ext cx="11010600" cy="468144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В НК ввели понятие «дробление бизнеса». Оно довольно емкое, но расплывчатое по содержанию — включает в себя всего четыре критерия, по которым будут определять неправомерное дробление бизнеса. Критерии такие:</a:t>
            </a:r>
            <a:endParaRPr lang="en-US" sz="31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подконтрольность одному лицу;</a:t>
            </a:r>
            <a:endParaRPr lang="en-US" sz="31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наличие одинакового бизнеса;</a:t>
            </a:r>
            <a:endParaRPr lang="en-US" sz="31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отсутствие самостоятельности в деятельности участников схемы;</a:t>
            </a:r>
            <a:endParaRPr lang="en-US" sz="31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333333"/>
                </a:solidFill>
                <a:latin typeface="Arial"/>
              </a:rPr>
              <a:t>отсутствие самостоятельной деловой цели.</a:t>
            </a:r>
            <a:endParaRPr lang="en-US" sz="31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3100" b="0" strike="noStrike" spc="-1">
              <a:solidFill>
                <a:srgbClr val="333333"/>
              </a:solidFill>
              <a:latin typeface="Arial"/>
            </a:endParaRPr>
          </a:p>
        </p:txBody>
      </p:sp>
      <p:sp>
        <p:nvSpPr>
          <p:cNvPr id="25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0E5B364-C38F-4340-A1E4-848D65DC799A}" type="slidenum">
              <a:rPr lang="ru-RU" sz="1800" b="0" strike="noStrike" spc="-1">
                <a:solidFill>
                  <a:srgbClr val="333333"/>
                </a:solidFill>
                <a:latin typeface="Arial"/>
              </a:rPr>
              <a:t>44</a:t>
            </a:fld>
            <a:endParaRPr lang="en-US" sz="1800" b="0" strike="noStrike" spc="-1">
              <a:solidFill>
                <a:srgbClr val="333333"/>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571320" y="704880"/>
            <a:ext cx="11010600" cy="652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333333"/>
                </a:solidFill>
                <a:latin typeface="Arial"/>
              </a:rPr>
              <a:t>Новые термины в НК</a:t>
            </a:r>
            <a:endParaRPr lang="en-US" sz="4000" b="0" strike="noStrike" spc="-1">
              <a:solidFill>
                <a:srgbClr val="333333"/>
              </a:solidFill>
              <a:latin typeface="Arial"/>
            </a:endParaRPr>
          </a:p>
        </p:txBody>
      </p:sp>
      <p:graphicFrame>
        <p:nvGraphicFramePr>
          <p:cNvPr id="259" name="Таблица 258"/>
          <p:cNvGraphicFramePr/>
          <p:nvPr/>
        </p:nvGraphicFramePr>
        <p:xfrm>
          <a:off x="571680" y="1428840"/>
          <a:ext cx="11010600" cy="5086440"/>
        </p:xfrm>
        <a:graphic>
          <a:graphicData uri="http://schemas.openxmlformats.org/drawingml/2006/table">
            <a:tbl>
              <a:tblPr/>
              <a:tblGrid>
                <a:gridCol w="3047760">
                  <a:extLst>
                    <a:ext uri="{9D8B030D-6E8A-4147-A177-3AD203B41FA5}">
                      <a16:colId xmlns:a16="http://schemas.microsoft.com/office/drawing/2014/main" val="20000"/>
                    </a:ext>
                  </a:extLst>
                </a:gridCol>
                <a:gridCol w="7962840">
                  <a:extLst>
                    <a:ext uri="{9D8B030D-6E8A-4147-A177-3AD203B41FA5}">
                      <a16:colId xmlns:a16="http://schemas.microsoft.com/office/drawing/2014/main" val="20001"/>
                    </a:ext>
                  </a:extLst>
                </a:gridCol>
              </a:tblGrid>
              <a:tr h="41940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rPr>
                        <a:t>Вводят термин</a:t>
                      </a:r>
                      <a:endParaRPr lang="en-US" sz="2000" b="0" strike="noStrike" spc="-1">
                        <a:solidFill>
                          <a:srgbClr val="333333"/>
                        </a:solidFill>
                        <a:latin typeface="Arial"/>
                      </a:endParaRPr>
                    </a:p>
                  </a:txBody>
                  <a:tcPr marL="122040" marR="2541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HelveticaNeueCyr"/>
                        </a:rPr>
                        <a:t>Расшифровка</a:t>
                      </a:r>
                      <a:endParaRPr lang="en-US" sz="2000" b="0" strike="noStrike" spc="-1">
                        <a:solidFill>
                          <a:srgbClr val="333333"/>
                        </a:solidFill>
                        <a:latin typeface="Arial"/>
                      </a:endParaRPr>
                    </a:p>
                  </a:txBody>
                  <a:tcPr marL="122040" marR="254160" anchor="ctr">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287784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rPr>
                        <a:t>Дробление бизнеса</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lgn="just">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rPr>
                        <a:t>Разделение единой предпринимательской деятельности между несколькими формально самостоятельными лицами (организациями, индивидуальными предпринимателями), в отношении которых осуществляется контроль одними и теми же лицами, направленное исключительно или преимущественно на занижение сумм налогов путем применения такими лицами специальных налоговых режимов</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963080">
                <a:tc>
                  <a:txBody>
                    <a:bodyPr/>
                    <a:lstStyle/>
                    <a:p>
                      <a:pPr>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rPr>
                        <a:t>Добровольный отказ от дробления бизнеса</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lgn="just">
                        <a:lnSpc>
                          <a:spcPct val="10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HelveticaNeueCyr"/>
                        </a:rPr>
                        <a:t>Исчисление и уплата налогов лицами, применяющими дробление бизнеса, в размере, определенном в результате консолидации доходов и (или) других показателей, соблюдение которых является условием для применения специальных режимов налогообложения, всей группы лиц</a:t>
                      </a:r>
                      <a:endParaRPr lang="en-US" sz="2000" b="0" strike="noStrike" spc="-1">
                        <a:solidFill>
                          <a:srgbClr val="333333"/>
                        </a:solidFill>
                        <a:latin typeface="Arial"/>
                      </a:endParaRPr>
                    </a:p>
                  </a:txBody>
                  <a:tcPr marL="122040" marR="25416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bl>
          </a:graphicData>
        </a:graphic>
      </p:graphicFrame>
      <p:sp>
        <p:nvSpPr>
          <p:cNvPr id="260"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0CA942-FF44-4891-B01D-5A27EB9DCF5A}" type="slidenum">
              <a:rPr lang="ru-RU" sz="1800" b="0" strike="noStrike" spc="-1">
                <a:solidFill>
                  <a:srgbClr val="333333"/>
                </a:solidFill>
                <a:latin typeface="Arial"/>
              </a:rPr>
              <a:t>45</a:t>
            </a:fld>
            <a:endParaRPr lang="en-US" sz="1800" b="0" strike="noStrike" spc="-1">
              <a:solidFill>
                <a:srgbClr val="333333"/>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704880"/>
            <a:ext cx="10972800" cy="75888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1" strike="noStrike" spc="-1">
                <a:solidFill>
                  <a:srgbClr val="025EA1"/>
                </a:solidFill>
                <a:latin typeface="Arial"/>
              </a:rPr>
              <a:t>Условия амнистии</a:t>
            </a:r>
            <a:endParaRPr lang="en-US" sz="4400" b="0" strike="noStrike" spc="-1">
              <a:solidFill>
                <a:srgbClr val="333333"/>
              </a:solidFill>
              <a:latin typeface="Arial"/>
            </a:endParaRPr>
          </a:p>
        </p:txBody>
      </p:sp>
      <p:sp>
        <p:nvSpPr>
          <p:cNvPr id="262" name="TextBox 261"/>
          <p:cNvSpPr txBox="1"/>
          <p:nvPr/>
        </p:nvSpPr>
        <p:spPr>
          <a:xfrm>
            <a:off x="609480" y="1266480"/>
            <a:ext cx="10972800" cy="505764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   Главное условие амнистии </a:t>
            </a:r>
            <a:r>
              <a:rPr lang="ru-RU" sz="2400" b="0" strike="noStrike" spc="-1">
                <a:solidFill>
                  <a:srgbClr val="333333"/>
                </a:solidFill>
                <a:latin typeface="Arial"/>
              </a:rPr>
              <a:t>— нужно с 2025 года отказаться от дробления и начать платить налоги «в размере, определенном в результате консолидации доходов и (или) других показателей, соблюдение которых является условием для применения специальных режимов налогообложения, всей группы лиц». Контролировать это будут налоговики.</a:t>
            </a:r>
            <a:endParaRPr lang="en-US" sz="24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После 12 июля 2024 года </a:t>
            </a:r>
            <a:r>
              <a:rPr lang="ru-RU" sz="2400" b="0" strike="noStrike" spc="-1">
                <a:solidFill>
                  <a:srgbClr val="333333"/>
                </a:solidFill>
                <a:latin typeface="Arial"/>
              </a:rPr>
              <a:t>в актах и решениях по проверкам за 2022–2024 годы инспекторы должны отдельно описывать нарушения и расчет суммы подлежащих уплате налогов, пеней и штрафов, доначисленных в связи с фактом дробления бизнеса и по иным основаниям. Вступит ли оно в силу в части дробления или доначисления полностью либо частично простят, зависит от того, как компания или ИП будет вести бизнес в 2025–2026 годах. </a:t>
            </a:r>
            <a:endParaRPr lang="en-US" sz="2400" b="0" strike="noStrike" spc="-1">
              <a:solidFill>
                <a:srgbClr val="333333"/>
              </a:solidFill>
              <a:latin typeface="Arial"/>
            </a:endParaRPr>
          </a:p>
          <a:p>
            <a:pPr marL="246960" indent="-24696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000"/>
            </a:br>
            <a:endParaRPr lang="en-US" sz="2000" b="0" strike="noStrike" spc="-1">
              <a:solidFill>
                <a:srgbClr val="333333"/>
              </a:solid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работает налоговая амнистия по дроблению с использованием спецрежимов</a:t>
            </a:r>
            <a:endParaRPr lang="en-US" sz="3200" b="0" strike="noStrike" spc="-1">
              <a:solidFill>
                <a:srgbClr val="333333"/>
              </a:solidFill>
              <a:latin typeface="Arial"/>
            </a:endParaRPr>
          </a:p>
        </p:txBody>
      </p:sp>
      <p:graphicFrame>
        <p:nvGraphicFramePr>
          <p:cNvPr id="264" name="Таблица 263"/>
          <p:cNvGraphicFramePr/>
          <p:nvPr/>
        </p:nvGraphicFramePr>
        <p:xfrm>
          <a:off x="609480" y="1847880"/>
          <a:ext cx="10972800" cy="4440240"/>
        </p:xfrm>
        <a:graphic>
          <a:graphicData uri="http://schemas.openxmlformats.org/drawingml/2006/table">
            <a:tbl>
              <a:tblPr/>
              <a:tblGrid>
                <a:gridCol w="1992600">
                  <a:extLst>
                    <a:ext uri="{9D8B030D-6E8A-4147-A177-3AD203B41FA5}">
                      <a16:colId xmlns:a16="http://schemas.microsoft.com/office/drawing/2014/main" val="20000"/>
                    </a:ext>
                  </a:extLst>
                </a:gridCol>
                <a:gridCol w="3306600">
                  <a:extLst>
                    <a:ext uri="{9D8B030D-6E8A-4147-A177-3AD203B41FA5}">
                      <a16:colId xmlns:a16="http://schemas.microsoft.com/office/drawing/2014/main" val="20001"/>
                    </a:ext>
                  </a:extLst>
                </a:gridCol>
                <a:gridCol w="5673600">
                  <a:extLst>
                    <a:ext uri="{9D8B030D-6E8A-4147-A177-3AD203B41FA5}">
                      <a16:colId xmlns:a16="http://schemas.microsoft.com/office/drawing/2014/main" val="20002"/>
                    </a:ext>
                  </a:extLst>
                </a:gridCol>
              </a:tblGrid>
              <a:tr h="7729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Ситуация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Что показала проверка 2025–2026</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Как работает амнистия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784520">
                <a:tc row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Приостановлено решение по проверке за 2022–2024 годы</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 выявили дробление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Обязанность по уплате налогов, пеней и штрафов за 2022–2024 годы прекращается с даты вступления в силу последнего решения за периоды 2025–2026 годов (ч.5 ст.6 Закона №176-ФЗ)</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10952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Выявили дробление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Амнистия не применяется — одновременно вступят в силу все решения за периоды с 2022 по 2026 год (ч.7 ст.6 Закона)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77328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Выездной проверки не было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Обязанность по уплате доначислений прекращается с 01.01.2030 (ч. 6 ст.6 Закона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работает налоговая амнистия по дроблению с использованием спецрежимов</a:t>
            </a:r>
            <a:endParaRPr lang="en-US" sz="3200" b="0" strike="noStrike" spc="-1">
              <a:solidFill>
                <a:srgbClr val="333333"/>
              </a:solidFill>
              <a:latin typeface="Arial"/>
            </a:endParaRPr>
          </a:p>
        </p:txBody>
      </p:sp>
      <p:graphicFrame>
        <p:nvGraphicFramePr>
          <p:cNvPr id="266" name="Таблица 265"/>
          <p:cNvGraphicFramePr/>
          <p:nvPr/>
        </p:nvGraphicFramePr>
        <p:xfrm>
          <a:off x="609480" y="1847880"/>
          <a:ext cx="10972800" cy="4440240"/>
        </p:xfrm>
        <a:graphic>
          <a:graphicData uri="http://schemas.openxmlformats.org/drawingml/2006/table">
            <a:tbl>
              <a:tblPr/>
              <a:tblGrid>
                <a:gridCol w="1992600">
                  <a:extLst>
                    <a:ext uri="{9D8B030D-6E8A-4147-A177-3AD203B41FA5}">
                      <a16:colId xmlns:a16="http://schemas.microsoft.com/office/drawing/2014/main" val="20000"/>
                    </a:ext>
                  </a:extLst>
                </a:gridCol>
                <a:gridCol w="3306600">
                  <a:extLst>
                    <a:ext uri="{9D8B030D-6E8A-4147-A177-3AD203B41FA5}">
                      <a16:colId xmlns:a16="http://schemas.microsoft.com/office/drawing/2014/main" val="20001"/>
                    </a:ext>
                  </a:extLst>
                </a:gridCol>
                <a:gridCol w="5673600">
                  <a:extLst>
                    <a:ext uri="{9D8B030D-6E8A-4147-A177-3AD203B41FA5}">
                      <a16:colId xmlns:a16="http://schemas.microsoft.com/office/drawing/2014/main" val="20002"/>
                    </a:ext>
                  </a:extLst>
                </a:gridCol>
              </a:tblGrid>
              <a:tr h="772920">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Ситуация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Что показала проверка 2025–2026</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tc>
                  <a:txBody>
                    <a:bodyPr/>
                    <a:lstStyle/>
                    <a:p>
                      <a:pPr algn="ct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FFFFFF"/>
                          </a:solidFill>
                          <a:latin typeface="Arial"/>
                        </a:rPr>
                        <a:t>Как работает амнистия</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003274"/>
                    </a:solidFill>
                  </a:tcPr>
                </a:tc>
                <a:extLst>
                  <a:ext uri="{0D108BD9-81ED-4DB2-BD59-A6C34878D82A}">
                    <a16:rowId xmlns:a16="http://schemas.microsoft.com/office/drawing/2014/main" val="10000"/>
                  </a:ext>
                </a:extLst>
              </a:tr>
              <a:tr h="1784520">
                <a:tc rowSpan="3">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Приостановлено решение по проверке за 2022–2024 годы</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 выявили дробление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Обязанность по уплате налогов, пеней и штрафов за 2022–2024 годы прекращается с даты вступления в силу последнего решения за периоды 2025–2026 годов (ч.5 ст.6 Закона №176-ФЗ)</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BCDD6"/>
                    </a:solidFill>
                  </a:tcPr>
                </a:tc>
                <a:extLst>
                  <a:ext uri="{0D108BD9-81ED-4DB2-BD59-A6C34878D82A}">
                    <a16:rowId xmlns:a16="http://schemas.microsoft.com/office/drawing/2014/main" val="10001"/>
                  </a:ext>
                </a:extLst>
              </a:tr>
              <a:tr h="110952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Выявили дробление</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Амнистия не применяется — одновременно вступят в силу все решения за периоды с 2022 по 2026 год (ч.7 ст.6 Закона)</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7E8EC"/>
                    </a:solidFill>
                  </a:tcPr>
                </a:tc>
                <a:extLst>
                  <a:ext uri="{0D108BD9-81ED-4DB2-BD59-A6C34878D82A}">
                    <a16:rowId xmlns:a16="http://schemas.microsoft.com/office/drawing/2014/main" val="10002"/>
                  </a:ext>
                </a:extLst>
              </a:tr>
              <a:tr h="773280">
                <a:tc vMerge="1">
                  <a:txBody>
                    <a:bodyPr/>
                    <a:lstStyle/>
                    <a:p>
                      <a:endParaRPr lang="en-US" sz="1800" b="0" strike="noStrike" spc="-1">
                        <a:solidFill>
                          <a:srgbClr val="333333"/>
                        </a:solidFill>
                        <a:latin typeface="Arial"/>
                      </a:endParaRPr>
                    </a:p>
                  </a:txBody>
                  <a:tcPr marL="90000" marR="90000">
                    <a:lnL>
                      <a:noFill/>
                    </a:lnL>
                    <a:lnR>
                      <a:noFill/>
                    </a:lnR>
                    <a:lnT>
                      <a:noFill/>
                    </a:lnT>
                    <a:lnB>
                      <a:noFill/>
                    </a:lnB>
                    <a:solidFill>
                      <a:srgbClr val="729FCF"/>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Выездной проверки не было</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tc>
                  <a:txBody>
                    <a:bodyPr/>
                    <a:lstStyle/>
                    <a:p>
                      <a:pPr>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Обязанность по уплате доначислений прекращается с 01.01.2030 (ч. 6 ст.6 Закона )</a:t>
                      </a:r>
                      <a:endParaRPr lang="en-US" sz="2000" b="0" strike="noStrike" spc="-1">
                        <a:solidFill>
                          <a:srgbClr val="333333"/>
                        </a:solid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CBCDD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Как работает налоговая амнистия по дроблению с использованием спецрежимов</a:t>
            </a:r>
            <a:endParaRPr lang="en-US" sz="3200" b="0" strike="noStrike" spc="-1">
              <a:solidFill>
                <a:srgbClr val="333333"/>
              </a:solidFill>
              <a:latin typeface="Arial"/>
            </a:endParaRPr>
          </a:p>
        </p:txBody>
      </p:sp>
      <p:sp>
        <p:nvSpPr>
          <p:cNvPr id="268" name="TextBox 26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FF0000"/>
                </a:solidFill>
                <a:latin typeface="Arial"/>
              </a:rPr>
              <a:t>Отказаться от дробления за 2025–2026 годы нужно до того, как инспекторы назначат выездную проверку за эти периоды.</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же вы добровольно откажетесь от дробления в отношении 2025–2026 годов только после того, как инспекторы уже назначили выездную проверку за эти годы, придется выполнить дополнительное условие.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Вам понадобится добровольно отказаться от дробления еще и за 2024 год, подав уточненные декларации (п. 9 и 11 ст. 6 Закона № 176‑ФЗ). Причем сделать это нужно до того, как инспекторы завершат проверку и вынесут решение по ее результатам. Тогда «простят» дробление, которое было и в 2022–2023 годах. </a:t>
            </a:r>
            <a:r>
              <a:rPr lang="ru-RU" sz="2400" b="1" strike="noStrike" spc="-1">
                <a:solidFill>
                  <a:srgbClr val="333333"/>
                </a:solidFill>
                <a:latin typeface="Arial"/>
              </a:rPr>
              <a:t>Иначе амнистии не будет</a:t>
            </a:r>
            <a:r>
              <a:rPr lang="ru-RU" sz="2400" b="0" strike="noStrike" spc="-1">
                <a:solidFill>
                  <a:srgbClr val="333333"/>
                </a:solidFill>
                <a:latin typeface="Arial"/>
              </a:rPr>
              <a:t>.</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dirty="0">
                <a:solidFill>
                  <a:srgbClr val="003274"/>
                </a:solidFill>
                <a:latin typeface="Arial"/>
              </a:rPr>
              <a:t>Меры поддержки приграничным компаниям - постановление  Правительства от 04.09.2024 №1222</a:t>
            </a:r>
            <a:endParaRPr lang="en-US" sz="3200" b="0" strike="noStrike" spc="-1" dirty="0">
              <a:solidFill>
                <a:srgbClr val="333333"/>
              </a:solidFill>
              <a:latin typeface="Arial"/>
            </a:endParaRPr>
          </a:p>
        </p:txBody>
      </p:sp>
      <p:sp>
        <p:nvSpPr>
          <p:cNvPr id="175" name="TextBox 17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1. Сроки уплаты налогов и авансовых платежей продлевают 2024г. на 12 месяцев.  Исключение — НДС, платежи налоговых агентов.</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2. Аналогично на 12 месяцев продлевают сроки уплаты страховых взносов.</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3. Платить налоги, авансы и взносы можно равными частями в размере 1/12 суммы ежемесячно, не позднее последнего числа месяца.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Начинать надо с месяца, следующего за месяцем, в котором наступает срок уплаты соответствующих налогов, авансов и взносов. Исключение — НПД самозанятых и платежи на АУСН (письмо ФНС от 13.08.2024 №СД-17-3/2366).</a:t>
            </a:r>
            <a:endParaRPr lang="en-US" sz="24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dirty="0">
              <a:solidFill>
                <a:srgbClr val="333333"/>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i="1" strike="noStrike" spc="-1">
                <a:solidFill>
                  <a:srgbClr val="003274"/>
                </a:solidFill>
                <a:latin typeface="Arial"/>
              </a:rPr>
              <a:t>«Укрупняться» надо начинать сразу после 1 января 2025 года?</a:t>
            </a:r>
            <a:endParaRPr lang="en-US" sz="3200" b="0" strike="noStrike" spc="-1">
              <a:solidFill>
                <a:srgbClr val="333333"/>
              </a:solidFill>
              <a:latin typeface="Arial"/>
            </a:endParaRPr>
          </a:p>
        </p:txBody>
      </p:sp>
      <p:sp>
        <p:nvSpPr>
          <p:cNvPr id="270" name="TextBox 269"/>
          <p:cNvSpPr txBox="1"/>
          <p:nvPr/>
        </p:nvSpPr>
        <p:spPr>
          <a:xfrm>
            <a:off x="609480" y="1603440"/>
            <a:ext cx="10972800" cy="4721040"/>
          </a:xfrm>
          <a:prstGeom prst="rect">
            <a:avLst/>
          </a:prstGeom>
          <a:noFill/>
          <a:ln w="0">
            <a:noFill/>
          </a:ln>
        </p:spPr>
        <p:txBody>
          <a:bodyPr lIns="90000" tIns="46800" rIns="90000" bIns="46800" anchor="t">
            <a:normAutofit fontScale="91000"/>
          </a:bodyPr>
          <a:lstStyle/>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FF0000"/>
                </a:solidFill>
                <a:latin typeface="Arial"/>
              </a:rPr>
              <a:t>Необязательно, но желательно</a:t>
            </a:r>
            <a:r>
              <a:rPr lang="ru-RU" sz="2000" b="0" strike="noStrike" spc="-1">
                <a:solidFill>
                  <a:srgbClr val="333333"/>
                </a:solidFill>
                <a:latin typeface="Arial"/>
              </a:rPr>
              <a:t>. Правила нового закона не устанавливают никакой конкретной даты, когда нужно полностью отказаться от дробления. Поэтому даже если сделаете это, допустим, в середине 2025 года, то доначисления по общей системе, пени и штрафы платить, скорее всего, не будете.</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то же время появляются и риски, т. к.  инспекторы продолжат проводить проверки. И если назначат ревизию за 2025 год и уличат компанию в раздробленности, избавиться от санкций уже не получится или будет сложнее. </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То есть убрать все признаки дробления безопаснее всего до того, как налоговики назначат выездную проверку вашего бизнеса. Поэтому чем дольше откладываете добровольное объединение компании, тем больше рискуете. </a:t>
            </a:r>
            <a:endParaRPr lang="en-US" sz="20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FF0000"/>
                </a:solidFill>
                <a:latin typeface="Arial"/>
              </a:rPr>
              <a:t>Консолидировать все доходы за один день не удастся. </a:t>
            </a:r>
            <a:r>
              <a:rPr lang="ru-RU" sz="2000" b="0" strike="noStrike" spc="-1">
                <a:solidFill>
                  <a:srgbClr val="333333"/>
                </a:solidFill>
                <a:latin typeface="Arial"/>
              </a:rPr>
              <a:t>Нужно время на юридические процедуры — слияние компаний или закрытие «вспомогательных звеньев», их ликвидацию. Придется заново оформлять всю документацию, переделывать договоры и т. п.</a:t>
            </a:r>
            <a:endParaRPr lang="en-US" sz="2000" b="0" strike="noStrike" spc="-1">
              <a:solidFill>
                <a:srgbClr val="333333"/>
              </a:solidFill>
              <a:latin typeface="Arial"/>
            </a:endParaRPr>
          </a:p>
          <a:p>
            <a:pPr marL="236520" indent="-23652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000"/>
            </a:br>
            <a:br>
              <a:rPr sz="2400"/>
            </a:br>
            <a:endParaRPr lang="en-US" sz="2000" b="0" strike="noStrike" spc="-1">
              <a:solidFill>
                <a:srgbClr val="333333"/>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Если проверку уже провели в 2024 году и предъявили обвинения в дроблении – что делать</a:t>
            </a:r>
            <a:r>
              <a:rPr lang="en-US" sz="3200" b="0" strike="noStrike" spc="-1">
                <a:solidFill>
                  <a:srgbClr val="025EA1"/>
                </a:solidFill>
                <a:latin typeface="Arial"/>
              </a:rPr>
              <a:t>?</a:t>
            </a:r>
            <a:br>
              <a:rPr sz="3200"/>
            </a:br>
            <a:endParaRPr lang="en-US" sz="3200" b="0" strike="noStrike" spc="-1">
              <a:solidFill>
                <a:srgbClr val="333333"/>
              </a:solidFill>
              <a:latin typeface="Arial"/>
            </a:endParaRPr>
          </a:p>
        </p:txBody>
      </p:sp>
      <p:sp>
        <p:nvSpPr>
          <p:cNvPr id="272" name="TextBox 271"/>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Все зависит от того, каким числом вступило в силу решение по результатам проверки. </a:t>
            </a:r>
            <a:r>
              <a:rPr lang="ru-RU" sz="2000" b="1" strike="noStrike" spc="-1">
                <a:solidFill>
                  <a:srgbClr val="333333"/>
                </a:solidFill>
                <a:latin typeface="Arial"/>
              </a:rPr>
              <a:t>Рубеж — 12 июля 2024 года, день, когда новые правила начали действовать.</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решение по итогам ревизии вступило в силу 11 июля 2024 года или раньше, то ничего поделать вы уже не сможете. Под амнистию вы не попадаете, и остается либо доплатить доначисленные налоги, пени и штрафы, либо оспаривать выводы налоговиков в суде (п.3 ст. 6 Закона №176-ФЗ). </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Когда дата вступления в силу решения по результатам проверки — 12 июля 2024 года или позднее,  еще есть шанс попасть под амнистию. Решение налоговиков временно заморозят (п.4 ст.6 Закона №176-ФЗ).</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Пример.</a:t>
            </a:r>
            <a:r>
              <a:rPr lang="ru-RU" sz="2000" b="0" strike="noStrike" spc="-1">
                <a:solidFill>
                  <a:srgbClr val="333333"/>
                </a:solidFill>
                <a:latin typeface="Arial"/>
              </a:rPr>
              <a:t> Допустим, налоговая инспекция провела выездную проверку компании за 2023 год. Обнаружила признаки дробления, доначислила налоги по общей системе, пени и штрафы. Решение вступает в силу 20 августа 2024 года — после начала действия закона об амнистии. Значит, его временно заморозят. Если в 2025 году компания добровольно откажется от дробления, решение по проверке за 2023 год отменят совсем.</a:t>
            </a:r>
            <a:endParaRPr lang="en-US" sz="2000" b="0" strike="noStrike" spc="-1">
              <a:solidFill>
                <a:srgbClr val="333333"/>
              </a:solidFill>
              <a:latin typeface="Arial"/>
            </a:endParaRPr>
          </a:p>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Если готовы амнистироваться, что конкретно делать — объединять компании?</a:t>
            </a:r>
            <a:endParaRPr lang="en-US" sz="4000" b="0" strike="noStrike" spc="-1">
              <a:solidFill>
                <a:srgbClr val="333333"/>
              </a:solidFill>
              <a:latin typeface="Arial"/>
            </a:endParaRPr>
          </a:p>
        </p:txBody>
      </p:sp>
      <p:sp>
        <p:nvSpPr>
          <p:cNvPr id="274" name="TextBox 27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ct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FF0000"/>
                </a:solidFill>
                <a:latin typeface="Arial"/>
              </a:rPr>
              <a:t>«Консолидироваться можно любым способом»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FF0000"/>
                </a:solidFill>
                <a:latin typeface="Arial"/>
              </a:rPr>
              <a:t>Главное — действительно устранить нарушение, избавившись от дробления.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 можно обойтись и вообще без реорганизации. К примеру, ликвидировать „вспомогательные“ компании, оставив только организатора схемы, и перезаключить все договоры с контрагентами на него»</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Реорганизация в форме слияния</a:t>
            </a:r>
            <a:r>
              <a:rPr lang="ru-RU" sz="2400" b="0" strike="noStrike" spc="-1">
                <a:solidFill>
                  <a:srgbClr val="333333"/>
                </a:solidFill>
                <a:latin typeface="Arial"/>
              </a:rPr>
              <a:t> — логичный вариант, хотя и не единственный. В правилах амнистии не установлено, как конкретно компания должна объединить доходы. Необязательно даже проводить реорганизацию каким-либо из способов. </a:t>
            </a:r>
            <a:endParaRPr lang="en-US" sz="2400" b="0" strike="noStrike" spc="-1">
              <a:solidFill>
                <a:srgbClr val="333333"/>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i="1" strike="noStrike" spc="-1">
                <a:solidFill>
                  <a:srgbClr val="003274"/>
                </a:solidFill>
                <a:latin typeface="Arial"/>
              </a:rPr>
              <a:t>Как  сообщить налоговикам об отказе дробления и получить амнистию?</a:t>
            </a:r>
            <a:br>
              <a:rPr sz="3200"/>
            </a:br>
            <a:endParaRPr lang="en-US" sz="3200" b="0" strike="noStrike" spc="-1">
              <a:solidFill>
                <a:srgbClr val="333333"/>
              </a:solidFill>
              <a:latin typeface="Arial"/>
            </a:endParaRPr>
          </a:p>
        </p:txBody>
      </p:sp>
      <p:sp>
        <p:nvSpPr>
          <p:cNvPr id="276" name="TextBox 275"/>
          <p:cNvSpPr txBox="1"/>
          <p:nvPr/>
        </p:nvSpPr>
        <p:spPr>
          <a:xfrm>
            <a:off x="609480" y="1847520"/>
            <a:ext cx="10972800" cy="44766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Такого требования сейчас нет — инспекторы могут и сами впоследствии обнаружить результаты вашего добровольного отказа — на очередной выездной проверке.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 безопаснее отправить налоговикам уведомление сразу после того, как консолидируете бизнес. Утвержденного бланка пока нет, поэтому можете сделать это в свободной форме. Подать уведомление можно по общим правилам — через ТКС, почтовым отправлением, принести в инспекцию лично.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FF0000"/>
                </a:solidFill>
                <a:latin typeface="Arial"/>
              </a:rPr>
              <a:t>Налоговики обещают, что специальный бланк к 2025г. появится.</a:t>
            </a:r>
            <a:r>
              <a:rPr lang="ru-RU" sz="2000" b="0" strike="noStrike" spc="-1">
                <a:solidFill>
                  <a:srgbClr val="333333"/>
                </a:solidFill>
                <a:latin typeface="Arial"/>
              </a:rPr>
              <a:t> Он будет реализован в рамках Концепции системы планирования налоговых проверок (приказ ФНС от 30.05.2007 № ММ-3-06/333). Отказ от дробления вписывается в критерии самостоятельной оценки рисков. А форма уведомления отказа от дробления должна иметь сходную основу с Пояснительной запиской при отказе от ведения деятельности с применением проблемных контрагентов (приложение № 5 к приказу ФНС от 30.05.2007 № ММ-3-06/333)»</a:t>
            </a:r>
            <a:endParaRPr lang="en-US" sz="2000" b="0" strike="noStrike" spc="-1">
              <a:solidFill>
                <a:srgbClr val="333333"/>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i="1" strike="noStrike" spc="-1">
                <a:solidFill>
                  <a:srgbClr val="025EA1"/>
                </a:solidFill>
                <a:latin typeface="Arial"/>
              </a:rPr>
              <a:t>Если решим не пользоваться амнистией, что будет</a:t>
            </a:r>
            <a:r>
              <a:rPr lang="en-US" sz="4000" b="1" i="1" strike="noStrike" spc="-1">
                <a:solidFill>
                  <a:srgbClr val="025EA1"/>
                </a:solidFill>
                <a:latin typeface="Arial"/>
              </a:rPr>
              <a:t>?</a:t>
            </a:r>
            <a:r>
              <a:rPr lang="ru-RU" sz="4000" b="1" i="1" strike="noStrike" spc="-1">
                <a:solidFill>
                  <a:srgbClr val="025EA1"/>
                </a:solidFill>
                <a:latin typeface="Arial"/>
              </a:rPr>
              <a:t> </a:t>
            </a:r>
            <a:endParaRPr lang="en-US" sz="4000" b="0" strike="noStrike" spc="-1">
              <a:solidFill>
                <a:srgbClr val="333333"/>
              </a:solidFill>
              <a:latin typeface="Arial"/>
            </a:endParaRPr>
          </a:p>
        </p:txBody>
      </p:sp>
      <p:sp>
        <p:nvSpPr>
          <p:cNvPr id="278" name="TextBox 27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Например, </a:t>
            </a:r>
            <a:r>
              <a:rPr lang="ru-RU" sz="2400" b="0" strike="noStrike" spc="-1">
                <a:solidFill>
                  <a:srgbClr val="333333"/>
                </a:solidFill>
                <a:latin typeface="Arial"/>
              </a:rPr>
              <a:t>под амнистию вы не попали,  потому то </a:t>
            </a:r>
            <a:r>
              <a:rPr lang="en-US" sz="2400" b="0" strike="noStrike" spc="-1">
                <a:solidFill>
                  <a:srgbClr val="333333"/>
                </a:solidFill>
                <a:latin typeface="Arial"/>
              </a:rPr>
              <a:t> </a:t>
            </a:r>
            <a:r>
              <a:rPr lang="ru-RU" sz="2400" b="0" strike="noStrike" spc="-1">
                <a:solidFill>
                  <a:srgbClr val="333333"/>
                </a:solidFill>
                <a:latin typeface="Arial"/>
              </a:rPr>
              <a:t>проверяющие выявили у вас искусственное разделение бизнеса и привлекли к ответственности до 12 июля 2024 года. </a:t>
            </a:r>
            <a:r>
              <a:rPr lang="ru-RU" sz="2400" b="1" strike="noStrike" spc="-1">
                <a:solidFill>
                  <a:srgbClr val="333333"/>
                </a:solidFill>
                <a:latin typeface="Arial"/>
              </a:rPr>
              <a:t>Либо вы</a:t>
            </a:r>
            <a:r>
              <a:rPr lang="ru-RU" sz="2400" b="0" strike="noStrike" spc="-1">
                <a:solidFill>
                  <a:srgbClr val="333333"/>
                </a:solidFill>
                <a:latin typeface="Arial"/>
              </a:rPr>
              <a:t> в принципе </a:t>
            </a:r>
            <a:r>
              <a:rPr lang="ru-RU" sz="2400" b="1" strike="noStrike" spc="-1">
                <a:solidFill>
                  <a:srgbClr val="333333"/>
                </a:solidFill>
                <a:latin typeface="Arial"/>
              </a:rPr>
              <a:t>не соглас</a:t>
            </a:r>
            <a:r>
              <a:rPr lang="ru-RU" sz="2400" b="0" strike="noStrike" spc="-1">
                <a:solidFill>
                  <a:srgbClr val="333333"/>
                </a:solidFill>
                <a:latin typeface="Arial"/>
              </a:rPr>
              <a:t>ны с тем, что дробили бизнес, поэтому «добровольно отказываться» вам не от чего. Тогда действия налоговиков можно обжаловать в суде.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Вам нужно быть готовым доказать самостоятельность всех структур, даже если они подконтрольны одним и тем же лицам. Суды, скорее всего, будут придерживаться прежнего подхода — если налоговики сумеют доказать факт дробления, они примут сторону проверяющих.</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03274"/>
                </a:solidFill>
                <a:latin typeface="Arial"/>
              </a:rPr>
              <a:t>Правоприменительная практика и подходы по вопросу «дробления бизнеса»</a:t>
            </a:r>
            <a:br>
              <a:rPr sz="3600"/>
            </a:br>
            <a:endParaRPr lang="en-US" sz="3600" b="0" strike="noStrike" spc="-1">
              <a:solidFill>
                <a:srgbClr val="333333"/>
              </a:solidFill>
              <a:latin typeface="Arial"/>
            </a:endParaRPr>
          </a:p>
        </p:txBody>
      </p:sp>
      <p:sp>
        <p:nvSpPr>
          <p:cNvPr id="280" name="TextBox 279"/>
          <p:cNvSpPr txBox="1"/>
          <p:nvPr/>
        </p:nvSpPr>
        <p:spPr>
          <a:xfrm>
            <a:off x="609480" y="1934640"/>
            <a:ext cx="10972800" cy="4389480"/>
          </a:xfrm>
          <a:prstGeom prst="rect">
            <a:avLst/>
          </a:prstGeom>
          <a:noFill/>
          <a:ln w="0">
            <a:noFill/>
          </a:ln>
        </p:spPr>
        <p:txBody>
          <a:bodyPr lIns="90000" tIns="46800" rIns="90000" bIns="46800" anchor="t">
            <a:normAutofit fontScale="95000"/>
          </a:bodyPr>
          <a:lstStyle/>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Письма ФНС России от 11 августа 2017 </a:t>
            </a:r>
            <a:r>
              <a:rPr lang="ru-RU" sz="2000" b="0" strike="noStrike" spc="-1">
                <a:solidFill>
                  <a:srgbClr val="333333"/>
                </a:solidFill>
                <a:latin typeface="Arial"/>
              </a:rPr>
              <a:t>г. №СА-4-7/15895@, от 29.12.2018 №ЕД-4-2/25984</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России от 10 марта 2021 г №БВ-4-7/3060@«</a:t>
            </a:r>
            <a:r>
              <a:rPr lang="ru-RU" sz="2000" b="0" strike="noStrike" spc="-1">
                <a:solidFill>
                  <a:srgbClr val="333333"/>
                </a:solidFill>
                <a:latin typeface="Arial"/>
              </a:rPr>
              <a:t>О практике применения статьи 54.1 НК РФ» (в части оценки моделей ведения хозяйственной деятельности в рамках группы третьих лиц, в которую входят налогоплательщики, применяющие специальные налоговые режимы» </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Письма ФНС России от 06.07.2022 №БВ-4-7/8529 </a:t>
            </a:r>
            <a:r>
              <a:rPr lang="ru-RU" sz="2000" b="0" strike="noStrike" spc="-1">
                <a:solidFill>
                  <a:srgbClr val="333333"/>
                </a:solidFill>
                <a:latin typeface="Arial"/>
              </a:rPr>
              <a:t>(в части «дробления бизнеса»); от 14.10.2022 №БВ-4-7/3060@, от 24.10.2022 №7-8-04/0005@(п.7)</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России от 16 июля 2024 года №БВ-4-7/8051</a:t>
            </a:r>
            <a:r>
              <a:rPr lang="ru-RU" sz="2000" b="0" strike="noStrike" spc="-1">
                <a:solidFill>
                  <a:srgbClr val="333333"/>
                </a:solidFill>
                <a:latin typeface="Arial"/>
              </a:rPr>
              <a:t>@(о правовых позициях, сформированных судебной практикой и применяемых арбитражными судами при разрешении споров, связанных с установлением в действиях налогоплательщиков признаков «дробления бизнеса». </a:t>
            </a:r>
            <a:endParaRPr lang="en-US" sz="2000" b="0" strike="noStrike" spc="-1">
              <a:solidFill>
                <a:srgbClr val="333333"/>
              </a:solidFill>
              <a:latin typeface="Arial"/>
            </a:endParaRPr>
          </a:p>
          <a:p>
            <a:pPr marL="246960" indent="-2469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09.08.2024 № СД-4-7/9113 «</a:t>
            </a:r>
            <a:r>
              <a:rPr lang="ru-RU" sz="2000" b="0" strike="noStrike" spc="-1">
                <a:solidFill>
                  <a:srgbClr val="333333"/>
                </a:solidFill>
                <a:latin typeface="Arial"/>
              </a:rPr>
              <a:t>О критериях, руководствуясь которыми налоговые органы трактуют предпринимательскую деятельность как "дробление бизнеса».</a:t>
            </a:r>
            <a:endParaRPr lang="en-US" sz="2000" b="0" strike="noStrike" spc="-1">
              <a:solidFill>
                <a:srgbClr val="333333"/>
              </a:solidFill>
              <a:latin typeface="Arial"/>
            </a:endParaRPr>
          </a:p>
          <a:p>
            <a:pPr marL="246960" indent="-2469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704520"/>
            <a:ext cx="10972800" cy="54756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333333"/>
                </a:solidFill>
                <a:latin typeface="Arial"/>
              </a:rPr>
              <a:t>Письмо ФНС от 09.08.2024 № СД-4-7/9113</a:t>
            </a:r>
            <a:endParaRPr lang="en-US" sz="3600" b="0" strike="noStrike" spc="-1">
              <a:solidFill>
                <a:srgbClr val="333333"/>
              </a:solidFill>
              <a:latin typeface="Arial"/>
            </a:endParaRPr>
          </a:p>
        </p:txBody>
      </p:sp>
      <p:sp>
        <p:nvSpPr>
          <p:cNvPr id="282" name="TextBox 281"/>
          <p:cNvSpPr txBox="1"/>
          <p:nvPr/>
        </p:nvSpPr>
        <p:spPr>
          <a:xfrm>
            <a:off x="609480" y="1252080"/>
            <a:ext cx="10972800" cy="5072040"/>
          </a:xfrm>
          <a:prstGeom prst="rect">
            <a:avLst/>
          </a:prstGeom>
          <a:noFill/>
          <a:ln w="0">
            <a:noFill/>
          </a:ln>
        </p:spPr>
        <p:txBody>
          <a:bodyPr lIns="90000" tIns="46800" rIns="90000" bIns="46800" anchor="t">
            <a:normAutofit fontScale="94000"/>
          </a:bodyPr>
          <a:lstStyle/>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Закрытого перечня формальных признаков дробления бизнеса нет. При проверках налоговики применяют :</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общие подходы к доказыванию, что в действиях налогоплательщика есть признаки дробления бизнеса. Эти подходы основаны на судебной практике;</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актуальные позиции ВС РФ;</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практику арбитражных судов.</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 то, что от лица разных субъектов ведется единая деятельность, могут указывать, в частности:</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общность учредителей (руководителей), работников, доступа к деньгам;</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единство кадровой политики;</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ведение бухучета одним и тем же лицом;</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совпадение IP-адресов, адреса местонахождения;</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общность средств связи и идентификации, контрагентов, ресурсов;</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несение расходов участниками схемы друг за друга и т.п.</a:t>
            </a:r>
            <a:endParaRPr lang="en-US" sz="2000" b="0" strike="noStrike" spc="-1">
              <a:solidFill>
                <a:srgbClr val="333333"/>
              </a:solidFill>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333333"/>
                </a:solidFill>
                <a:latin typeface="Arial"/>
              </a:rPr>
              <a:t>Письмо ФНС от 09.08.2024 № СД-4-7/9113</a:t>
            </a:r>
            <a:endParaRPr lang="en-US" sz="3600" b="0" strike="noStrike" spc="-1">
              <a:solidFill>
                <a:srgbClr val="333333"/>
              </a:solidFill>
              <a:latin typeface="Arial"/>
            </a:endParaRPr>
          </a:p>
        </p:txBody>
      </p:sp>
      <p:sp>
        <p:nvSpPr>
          <p:cNvPr id="284" name="TextBox 28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333333"/>
                </a:solidFill>
                <a:latin typeface="Arial"/>
              </a:rPr>
              <a:t>Эти признаки дробления бизнеса неисчерпывающие.  Налогоплательщик вправе опровергнуть выводы инспекции. Он может предоставить доказательства того, что участники группы ведут самостоятельную деятельность. Также он вправе обосновать причины своей структуры</a:t>
            </a:r>
            <a:endParaRPr lang="en-US" sz="32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3200" b="0" strike="noStrike" spc="-1">
              <a:solidFill>
                <a:srgbClr val="333333"/>
              </a:solidFill>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25EA1"/>
                </a:solidFill>
                <a:latin typeface="Arial"/>
              </a:rPr>
              <a:t>Приказ ФНС от 29.02.2024 №ЕД-7-3/164</a:t>
            </a:r>
            <a:r>
              <a:rPr lang="en-US" sz="2800" b="1" strike="noStrike" spc="-1">
                <a:solidFill>
                  <a:srgbClr val="025EA1"/>
                </a:solidFill>
                <a:latin typeface="Arial"/>
              </a:rPr>
              <a:t>@</a:t>
            </a:r>
            <a:r>
              <a:rPr lang="ru-RU" sz="2800" b="1" strike="noStrike" spc="-1">
                <a:solidFill>
                  <a:srgbClr val="025EA1"/>
                </a:solidFill>
                <a:latin typeface="Arial"/>
              </a:rPr>
              <a:t> - утвердили контрольные соотношения для всех деклараций </a:t>
            </a:r>
            <a:br>
              <a:rPr sz="2800"/>
            </a:br>
            <a:endParaRPr lang="en-US" sz="2800" b="0" strike="noStrike" spc="-1">
              <a:solidFill>
                <a:srgbClr val="333333"/>
              </a:solidFill>
              <a:latin typeface="Arial"/>
            </a:endParaRPr>
          </a:p>
        </p:txBody>
      </p:sp>
      <p:sp>
        <p:nvSpPr>
          <p:cNvPr id="286" name="TextBox 285"/>
          <p:cNvSpPr txBox="1"/>
          <p:nvPr/>
        </p:nvSpPr>
        <p:spPr>
          <a:xfrm>
            <a:off x="609480" y="1847520"/>
            <a:ext cx="10972800" cy="4476600"/>
          </a:xfrm>
          <a:prstGeom prst="rect">
            <a:avLst/>
          </a:prstGeom>
          <a:noFill/>
          <a:ln w="0">
            <a:noFill/>
          </a:ln>
        </p:spPr>
        <p:txBody>
          <a:bodyPr lIns="90000" tIns="46800" rIns="90000" bIns="46800" anchor="t">
            <a:normAutofit/>
          </a:bodyPr>
          <a:lstStyle/>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000000"/>
                </a:solidFill>
                <a:latin typeface="georgia_numerals"/>
              </a:rPr>
              <a:t>С 1 мая 2024 года инспекторы проверяют все декларации по универсальным контрольным соотношениям, прежде чем отразить начисления на ЕНС. Налоговики разработали 67 соотношений для 19 деклараций (</a:t>
            </a:r>
            <a:r>
              <a:rPr lang="ru-RU" sz="2000" b="0" strike="noStrike" spc="-1">
                <a:solidFill>
                  <a:srgbClr val="333333"/>
                </a:solidFill>
                <a:latin typeface="Arial"/>
              </a:rPr>
              <a:t>по НДС; налогу на прибыль; налогу на имущество; 6-НДФЛ; акцизам; УСН; ЕСХН; расчет доходов, выплаченных иностранным организациям  и др.)</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000000"/>
                </a:solidFill>
                <a:latin typeface="georgia_numerals"/>
              </a:rPr>
              <a:t>Организации с помощью новых контрольных точек могут избежать некорректных начислений на ЕНС и пеней. Инспекторы — уменьшить количество деклараций с заниженными суммами налогов и взносов. </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в </a:t>
            </a:r>
            <a:r>
              <a:rPr lang="ru-RU" sz="2000" b="1" strike="noStrike" spc="-1">
                <a:solidFill>
                  <a:srgbClr val="333333"/>
                </a:solidFill>
                <a:latin typeface="Arial"/>
              </a:rPr>
              <a:t>декларации </a:t>
            </a:r>
            <a:r>
              <a:rPr lang="ru-RU" sz="2000" b="0" strike="noStrike" spc="-1">
                <a:solidFill>
                  <a:srgbClr val="333333"/>
                </a:solidFill>
                <a:latin typeface="Arial"/>
              </a:rPr>
              <a:t>по НДС, УСН, </a:t>
            </a:r>
            <a:r>
              <a:rPr lang="ru-RU" sz="2000" b="1" strike="noStrike" spc="-1">
                <a:solidFill>
                  <a:srgbClr val="333333"/>
                </a:solidFill>
                <a:latin typeface="Arial"/>
              </a:rPr>
              <a:t>налогу на прибыль</a:t>
            </a:r>
            <a:r>
              <a:rPr lang="ru-RU" sz="2000" b="0" strike="noStrike" spc="-1">
                <a:solidFill>
                  <a:srgbClr val="333333"/>
                </a:solidFill>
                <a:latin typeface="Arial"/>
              </a:rPr>
              <a:t>, 6-НДФЛ нарушены контрольные соотношения, то начисление на ЕНС по ней не сформируется.</a:t>
            </a:r>
            <a:endParaRPr lang="en-US" sz="20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i="1" strike="noStrike" spc="-1">
                <a:solidFill>
                  <a:srgbClr val="333333"/>
                </a:solidFill>
                <a:latin typeface="Arial"/>
              </a:rPr>
              <a:t>Новые соотношения из приказа № ЕД-7-3/164 нужны не для того, чтобы проверить, насколько правильно компания посчитала налог. Они подсвечивают грубые нестыковки, из-за которых на ЕНС возникнет необоснованная переплата либо недоимка. </a:t>
            </a:r>
            <a:endParaRPr lang="en-US" sz="20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Приказ ФНС от 29.02.2024 №ЕД-7-3/164</a:t>
            </a:r>
            <a:r>
              <a:rPr lang="en-US" sz="3200" b="1" strike="noStrike" spc="-1">
                <a:solidFill>
                  <a:srgbClr val="025EA1"/>
                </a:solidFill>
                <a:latin typeface="Arial"/>
              </a:rPr>
              <a:t>@</a:t>
            </a:r>
            <a:r>
              <a:rPr lang="ru-RU" sz="3200" b="1" strike="noStrike" spc="-1">
                <a:solidFill>
                  <a:srgbClr val="025EA1"/>
                </a:solidFill>
                <a:latin typeface="Arial"/>
              </a:rPr>
              <a:t> - КС в декларациях</a:t>
            </a:r>
            <a:endParaRPr lang="en-US" sz="3200" b="0" strike="noStrike" spc="-1">
              <a:solidFill>
                <a:srgbClr val="333333"/>
              </a:solidFill>
              <a:latin typeface="Arial"/>
            </a:endParaRPr>
          </a:p>
        </p:txBody>
      </p:sp>
      <p:sp>
        <p:nvSpPr>
          <p:cNvPr id="288" name="TextBox 287"/>
          <p:cNvSpPr txBox="1"/>
          <p:nvPr/>
        </p:nvSpPr>
        <p:spPr>
          <a:xfrm>
            <a:off x="609480" y="1934640"/>
            <a:ext cx="10972800" cy="4389480"/>
          </a:xfrm>
          <a:prstGeom prst="rect">
            <a:avLst/>
          </a:prstGeom>
          <a:noFill/>
          <a:ln w="0">
            <a:noFill/>
          </a:ln>
        </p:spPr>
        <p:txBody>
          <a:bodyPr lIns="90000" tIns="46800" rIns="90000" bIns="46800" anchor="t">
            <a:normAutofit fontScale="96000"/>
          </a:bodyPr>
          <a:lstStyle/>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Контрольные соотношения:</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любая из строк 030, 040 раздела 1, 060 раздела 2 ≥ 0 (контрольное соотношение 1.1 для декларации </a:t>
            </a:r>
            <a:r>
              <a:rPr lang="ru-RU" sz="2000" b="1" strike="noStrike" spc="-1">
                <a:solidFill>
                  <a:srgbClr val="333333"/>
                </a:solidFill>
                <a:latin typeface="Arial"/>
              </a:rPr>
              <a:t>по НДС);</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строка 270 листа 02 = строка 190 – (строка 220 + строка 250 + строка 268). Это равенство указано в контрольном соотношении 3.2  к декларации по налогу на прибыль;</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любая из строк 030, 040 раздела 1 ≥ 0 (контрольное соотношение 6.1  к декларации по налогу на имущество);</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для периодов с 01.01.2024 любая из строк 020, 021, 022, 023, 024, 025, 026, 030, 031, 032, 033, 034, 035, 036 раздела 1 ≥ 0 (контрольное соотношение 7.5  </a:t>
            </a:r>
            <a:r>
              <a:rPr lang="ru-RU" sz="2000" b="1" strike="noStrike" spc="-1">
                <a:solidFill>
                  <a:srgbClr val="333333"/>
                </a:solidFill>
                <a:latin typeface="Arial"/>
              </a:rPr>
              <a:t>к 6-НДФЛ</a:t>
            </a:r>
            <a:r>
              <a:rPr lang="ru-RU" sz="2000" b="0" strike="noStrike" spc="-1">
                <a:solidFill>
                  <a:srgbClr val="333333"/>
                </a:solidFill>
                <a:latin typeface="Arial"/>
              </a:rPr>
              <a:t>);</a:t>
            </a: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любая из строк 020, 040, 050, 070, 080, 100, 101, 110, 120 раздела 1.1 или раздела 1.2 ≥ 0 (контрольное соотношение 14.1 к декларации по </a:t>
            </a:r>
            <a:r>
              <a:rPr lang="ru-RU" sz="2000" b="1" strike="noStrike" spc="-1">
                <a:solidFill>
                  <a:srgbClr val="333333"/>
                </a:solidFill>
                <a:latin typeface="Arial"/>
              </a:rPr>
              <a:t>УСН).</a:t>
            </a:r>
            <a:endParaRPr lang="en-US" sz="2000" b="0" strike="noStrike" spc="-1">
              <a:solidFill>
                <a:srgbClr val="333333"/>
              </a:solidFill>
              <a:latin typeface="Arial"/>
            </a:endParaRPr>
          </a:p>
          <a:p>
            <a:pPr marL="249840" indent="-2498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dirty="0">
                <a:solidFill>
                  <a:srgbClr val="333333"/>
                </a:solidFill>
                <a:latin typeface="Arial"/>
              </a:rPr>
              <a:t>Белгородскому бизнесу дали отсрочку по налогам и взносам</a:t>
            </a:r>
            <a:br>
              <a:rPr sz="3200" dirty="0"/>
            </a:br>
            <a:endParaRPr lang="en-US" sz="3200" b="0" strike="noStrike" spc="-1" dirty="0">
              <a:solidFill>
                <a:srgbClr val="333333"/>
              </a:solidFill>
              <a:latin typeface="Arial"/>
            </a:endParaRPr>
          </a:p>
        </p:txBody>
      </p:sp>
      <p:sp>
        <p:nvSpPr>
          <p:cNvPr id="177" name="TextBox 17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dirty="0">
                <a:solidFill>
                  <a:srgbClr val="333333"/>
                </a:solidFill>
                <a:latin typeface="Arial"/>
              </a:rPr>
              <a:t>Постановление Правительства от 11.07.2024 №939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Для организаций и ИП из Белгородской области продлили срок уплаты налогов и страховых взносов.</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Заплатить позднее можно будет налоги, а также взносы в налоговую и СФР, срок уплаты которых наступает в 2024 году. Срок перечисления платежей продлили на 12 месяцев. Исключение — НДС и агентские налоги, на них отсрочка не распространяется. </a:t>
            </a:r>
            <a:endParaRPr lang="en-US" sz="2400" b="0" strike="noStrike" spc="-1" dirty="0">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dirty="0">
                <a:solidFill>
                  <a:srgbClr val="333333"/>
                </a:solidFill>
                <a:latin typeface="Arial"/>
              </a:rPr>
              <a:t>Заплатить суммы отсроченных налогов и взносов можно в рассрочку в течение года равными частями каждый месяц. Напомним, такая же льгота в виде отсрочки была у белгородского бизнеса по платежам в 2023 году. </a:t>
            </a:r>
            <a:endParaRPr lang="en-US" sz="2400" b="0" strike="noStrike" spc="-1" dirty="0">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dirty="0">
              <a:solidFill>
                <a:srgbClr val="333333"/>
              </a:solidFill>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С 1 января 2025г.  </a:t>
            </a:r>
            <a:r>
              <a:rPr lang="ru-RU" sz="3200" b="1" strike="noStrike" spc="-1">
                <a:solidFill>
                  <a:srgbClr val="025EA1"/>
                </a:solidFill>
                <a:latin typeface="Arial"/>
              </a:rPr>
              <a:t>уведомления</a:t>
            </a:r>
            <a:r>
              <a:rPr lang="ru-RU" sz="3200" b="0" strike="noStrike" spc="-1">
                <a:solidFill>
                  <a:srgbClr val="025EA1"/>
                </a:solidFill>
                <a:latin typeface="Arial"/>
              </a:rPr>
              <a:t> с ошибками будут считаться непредставленными </a:t>
            </a:r>
            <a:endParaRPr lang="en-US" sz="3200" b="0" strike="noStrike" spc="-1">
              <a:solidFill>
                <a:srgbClr val="333333"/>
              </a:solidFill>
              <a:latin typeface="Arial"/>
            </a:endParaRPr>
          </a:p>
        </p:txBody>
      </p:sp>
      <p:sp>
        <p:nvSpPr>
          <p:cNvPr id="290" name="TextBox 289"/>
          <p:cNvSpPr txBox="1"/>
          <p:nvPr/>
        </p:nvSpPr>
        <p:spPr>
          <a:xfrm>
            <a:off x="609480" y="1619280"/>
            <a:ext cx="10972800" cy="470520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Приказ ФНС </a:t>
            </a:r>
            <a:r>
              <a:rPr lang="ru-RU" sz="2400" b="1" strike="noStrike" spc="-1">
                <a:solidFill>
                  <a:srgbClr val="333333"/>
                </a:solidFill>
                <a:latin typeface="Arial"/>
              </a:rPr>
              <a:t>от 16.01.2024 № ЕД-7-15/19</a:t>
            </a:r>
            <a:r>
              <a:rPr lang="en-US" sz="2400" b="1" strike="noStrike" spc="-1">
                <a:solidFill>
                  <a:srgbClr val="333333"/>
                </a:solidFill>
                <a:latin typeface="Arial"/>
              </a:rPr>
              <a:t>@</a:t>
            </a:r>
            <a:r>
              <a:rPr lang="ru-RU" sz="2400" b="1" strike="noStrike" spc="-1">
                <a:solidFill>
                  <a:srgbClr val="333333"/>
                </a:solidFill>
                <a:latin typeface="Arial"/>
              </a:rPr>
              <a:t> (зарегистрирован Минюстом 29.03.2024 № 77683). В силу документ вступает с 1 января 2025 года</a:t>
            </a:r>
            <a:r>
              <a:rPr lang="ru-RU" sz="2400" b="0" strike="noStrike" spc="-1">
                <a:solidFill>
                  <a:srgbClr val="333333"/>
                </a:solidFill>
                <a:latin typeface="Arial"/>
              </a:rPr>
              <a:t>.</a:t>
            </a:r>
            <a:r>
              <a:rPr lang="ru-RU" sz="2400" b="1" strike="noStrike" spc="-1">
                <a:solidFill>
                  <a:srgbClr val="333333"/>
                </a:solidFill>
                <a:latin typeface="Arial"/>
              </a:rPr>
              <a:t> </a:t>
            </a:r>
            <a:r>
              <a:rPr lang="ru-RU" sz="2400" b="0" strike="noStrike" spc="-1">
                <a:solidFill>
                  <a:srgbClr val="333333"/>
                </a:solidFill>
                <a:latin typeface="Arial"/>
              </a:rPr>
              <a:t>Если поступает уведомление с ошибкой , например об исчисленных суммах   за ненаступивший период,  система автоматически извещает компанию или ИП о том, что уведомление необходимо уточнить, с указанием причин. Т.о.,   уведомление считают принятым,  но начисления не сформированы. Если своевременно не исправить такое уведомление,  то суммы  на ЕНС не спишут в счет налога, что может привести к начислению пеней.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После вступления в силу, при ошибочном уведомлении  компания получит квитанцию об отказе в приеме, в ней будет указано соотношение, которое компания нарушила. </a:t>
            </a:r>
            <a:endParaRPr lang="en-US" sz="24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Контрольные точки в уведомлении</a:t>
            </a:r>
            <a:r>
              <a:rPr lang="en-US" sz="2400" b="1" strike="noStrike" spc="-1">
                <a:solidFill>
                  <a:srgbClr val="333333"/>
                </a:solidFill>
                <a:latin typeface="Arial"/>
              </a:rPr>
              <a:t>:</a:t>
            </a:r>
            <a:r>
              <a:rPr lang="ru-RU" sz="2400" b="1" strike="noStrike" spc="-1">
                <a:solidFill>
                  <a:srgbClr val="333333"/>
                </a:solidFill>
                <a:latin typeface="Arial"/>
              </a:rPr>
              <a:t> </a:t>
            </a:r>
            <a:r>
              <a:rPr lang="ru-RU" sz="2400" b="0" strike="noStrike" spc="-1">
                <a:solidFill>
                  <a:srgbClr val="333333"/>
                </a:solidFill>
                <a:latin typeface="Arial"/>
              </a:rPr>
              <a:t>отчетный период, срок уплаты, КБК, ОКТМО</a:t>
            </a:r>
            <a:endParaRPr lang="en-US" sz="2400" b="0" strike="noStrike" spc="-1">
              <a:solidFill>
                <a:srgbClr val="333333"/>
              </a:solidFill>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571320" y="704520"/>
            <a:ext cx="11010600" cy="79524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Исправление ошибок в уведомлении</a:t>
            </a:r>
            <a:endParaRPr lang="en-US" sz="3600" b="0" strike="noStrike" spc="-1">
              <a:solidFill>
                <a:srgbClr val="333333"/>
              </a:solidFill>
              <a:latin typeface="Arial"/>
            </a:endParaRPr>
          </a:p>
        </p:txBody>
      </p:sp>
      <p:sp>
        <p:nvSpPr>
          <p:cNvPr id="292" name="TextBox 291"/>
          <p:cNvSpPr txBox="1"/>
          <p:nvPr/>
        </p:nvSpPr>
        <p:spPr>
          <a:xfrm>
            <a:off x="571320" y="1571760"/>
            <a:ext cx="11010600" cy="475272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22.03.2023 №БС-4-11/3383  - е</a:t>
            </a:r>
            <a:r>
              <a:rPr lang="ru-RU" sz="2000" b="0" strike="noStrike" spc="-1">
                <a:solidFill>
                  <a:srgbClr val="333333"/>
                </a:solidFill>
                <a:latin typeface="Arial"/>
              </a:rPr>
              <a:t>сли  ошиблись  в уведомлении по ЕНП, то надо подать новое уведомление с верными реквизитами только в отношении той обязанности, по которой допущена ошибка.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ошибка в сумме, то надо сдать уведомление </a:t>
            </a:r>
            <a:r>
              <a:rPr lang="ru-RU" sz="2000" b="1" strike="noStrike" spc="-1">
                <a:solidFill>
                  <a:srgbClr val="333333"/>
                </a:solidFill>
                <a:latin typeface="Arial"/>
              </a:rPr>
              <a:t>с теми же реквизитами, но с верной суммой</a:t>
            </a:r>
            <a:r>
              <a:rPr lang="ru-RU" sz="2000" b="0" strike="noStrike" spc="-1">
                <a:solidFill>
                  <a:srgbClr val="333333"/>
                </a:solidFill>
                <a:latin typeface="Arial"/>
              </a:rPr>
              <a:t>.</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ошибка допущена в иных реквизитах, то необходимо сдать уведомление с указанием двух обязанностей:</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повторить ошибочные реквизиты, а в поле «Сумма» проставить «0»;</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указать новую обязанность с верными реквизитами и суммой.</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Например, если ошибка в поле «ОКТМО», то сдают уведомление, в котором указывает две обязанности: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неверным ОКТМО и суммой «0»;</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 верным ОКТМО и суммой.</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293"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7EAC6EB-FF00-428E-AE9B-4E8B894A6F9B}" type="slidenum">
              <a:rPr lang="ru-RU" sz="1800" b="0" strike="noStrike" spc="-1">
                <a:solidFill>
                  <a:srgbClr val="333333"/>
                </a:solidFill>
                <a:latin typeface="Arial"/>
              </a:rPr>
              <a:t>61</a:t>
            </a:fld>
            <a:endParaRPr lang="en-US" sz="1800" b="0" strike="noStrike" spc="-1">
              <a:solidFill>
                <a:srgbClr val="333333"/>
              </a:solidFill>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03274"/>
                </a:solidFill>
                <a:latin typeface="Arial"/>
              </a:rPr>
              <a:t>Единое уведомление об исчисленных имущественных налогах </a:t>
            </a:r>
            <a:endParaRPr lang="en-US" sz="3200" b="0" strike="noStrike" spc="-1">
              <a:solidFill>
                <a:srgbClr val="333333"/>
              </a:solidFill>
              <a:latin typeface="Arial"/>
            </a:endParaRPr>
          </a:p>
        </p:txBody>
      </p:sp>
      <p:sp>
        <p:nvSpPr>
          <p:cNvPr id="295" name="TextBox 29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10.04.2024 №ЗГ-2-8/5702 </a:t>
            </a:r>
            <a:r>
              <a:rPr lang="ru-RU" sz="2400" b="0" strike="noStrike" spc="-1">
                <a:solidFill>
                  <a:srgbClr val="333333"/>
                </a:solidFill>
                <a:latin typeface="Arial"/>
              </a:rPr>
              <a:t>-  разрешили подавать единое уведомление об исчисленных имущественных налогах.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Уведомление - многострочный документ. В него можно включить обязательства по налогу на имущество, транспортному и земельному налогу по всем срокам уплаты. При этом данные могут быть не только по срокам уплаты авансов, но и налогу за год.</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Исключение  - обязательство по налогу на имущество за год. Сумма к уплате должна состоять только из налога по кадастровой стоимости.</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Пени и штрафы за ошибки и</a:t>
            </a:r>
            <a:r>
              <a:rPr lang="ru-RU" sz="4000" b="0" strike="noStrike" spc="-1">
                <a:solidFill>
                  <a:srgbClr val="333333"/>
                </a:solidFill>
                <a:latin typeface="Arial"/>
              </a:rPr>
              <a:t> </a:t>
            </a:r>
            <a:r>
              <a:rPr lang="ru-RU" sz="3600" b="0" strike="noStrike" spc="-1">
                <a:solidFill>
                  <a:srgbClr val="025EA1"/>
                </a:solidFill>
                <a:latin typeface="Arial"/>
              </a:rPr>
              <a:t>опоздания с уведомлениями</a:t>
            </a:r>
            <a:endParaRPr lang="en-US" sz="3600" b="0" strike="noStrike" spc="-1">
              <a:solidFill>
                <a:srgbClr val="333333"/>
              </a:solidFill>
              <a:latin typeface="Arial"/>
            </a:endParaRPr>
          </a:p>
        </p:txBody>
      </p:sp>
      <p:sp>
        <p:nvSpPr>
          <p:cNvPr id="297" name="TextBox 29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течение 2023 года инспекторы не начисляли </a:t>
            </a:r>
            <a:r>
              <a:rPr lang="ru-RU" sz="2000" b="1" strike="noStrike" spc="-1">
                <a:solidFill>
                  <a:srgbClr val="333333"/>
                </a:solidFill>
                <a:latin typeface="Arial"/>
              </a:rPr>
              <a:t>пени</a:t>
            </a:r>
            <a:r>
              <a:rPr lang="ru-RU" sz="2000" b="0" strike="noStrike" spc="-1">
                <a:solidFill>
                  <a:srgbClr val="333333"/>
                </a:solidFill>
                <a:latin typeface="Arial"/>
              </a:rPr>
              <a:t>, если компании допускали ошибки в уведомлениях. Но при условии, что у организации на ЕНС было достаточно денег, чтобы исполнить обязанность по уплате налогов. Такой порядок продлили </a:t>
            </a:r>
            <a:r>
              <a:rPr lang="ru-RU" sz="2000" b="1" strike="noStrike" spc="-1">
                <a:solidFill>
                  <a:srgbClr val="333333"/>
                </a:solidFill>
                <a:latin typeface="Arial"/>
              </a:rPr>
              <a:t>до 31 декабря 2024 года включительно </a:t>
            </a:r>
            <a:r>
              <a:rPr lang="ru-RU" sz="2000" b="0" strike="noStrike" spc="-1">
                <a:solidFill>
                  <a:srgbClr val="333333"/>
                </a:solidFill>
                <a:latin typeface="Arial"/>
              </a:rPr>
              <a:t>– </a:t>
            </a:r>
            <a:r>
              <a:rPr lang="ru-RU" sz="2000" b="1" strike="noStrike" spc="-1">
                <a:solidFill>
                  <a:srgbClr val="333333"/>
                </a:solidFill>
                <a:latin typeface="Arial"/>
              </a:rPr>
              <a:t>постановление Правительства от 26.12.2023 №2315</a:t>
            </a:r>
            <a:r>
              <a:rPr lang="ru-RU" sz="2000" b="0" strike="noStrike" spc="-1">
                <a:solidFill>
                  <a:srgbClr val="333333"/>
                </a:solidFill>
                <a:latin typeface="Arial"/>
              </a:rPr>
              <a:t>.</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Штрафы</a:t>
            </a:r>
            <a:r>
              <a:rPr lang="ru-RU" sz="2000" b="0" strike="noStrike" spc="-1">
                <a:solidFill>
                  <a:srgbClr val="333333"/>
                </a:solidFill>
                <a:latin typeface="Arial"/>
              </a:rPr>
              <a:t> - НК предусматривает ответственность за то, что уведомление сдали позже срока или вовсе его не представили</a:t>
            </a:r>
            <a:r>
              <a:rPr lang="en-US" sz="2000" b="0" strike="noStrike" spc="-1">
                <a:solidFill>
                  <a:srgbClr val="333333"/>
                </a:solidFill>
                <a:latin typeface="Arial"/>
              </a:rPr>
              <a:t>:</a:t>
            </a:r>
            <a:r>
              <a:rPr lang="ru-RU" sz="2000" b="0" strike="noStrike" spc="-1">
                <a:solidFill>
                  <a:srgbClr val="333333"/>
                </a:solidFill>
                <a:latin typeface="Arial"/>
              </a:rPr>
              <a:t> п.1 ст.126 НК штраф — 200 руб. В 2023 году инспекторы не привлекали нарушителей к ответственности. ФНС призывала инспекторов повременить со штрафами – письмо от 26.01.2023 №ЕД-26-8/2. Налоговики обещали выпустить официальное письмо о том, когда возможны штрафы за уведомления, но таких разъяснений все еще нет.</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Вместе с тем представители ФНС сообщают, что инспекторы на местах уже готовы штрафовать за несдачу уведомления или за то, что документ направили позже срока.</a:t>
            </a:r>
            <a:endParaRPr lang="en-US" sz="2000" b="0" strike="noStrike" spc="-1">
              <a:solidFill>
                <a:srgbClr val="333333"/>
              </a:solidFill>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Если долг по налогам убирают из сальдо ЕНС, должны убрать и пени по нему</a:t>
            </a:r>
            <a:br>
              <a:rPr sz="3200"/>
            </a:br>
            <a:endParaRPr lang="en-US" sz="3200" b="0" strike="noStrike" spc="-1">
              <a:solidFill>
                <a:srgbClr val="333333"/>
              </a:solidFill>
              <a:latin typeface="Arial"/>
            </a:endParaRPr>
          </a:p>
        </p:txBody>
      </p:sp>
      <p:sp>
        <p:nvSpPr>
          <p:cNvPr id="299" name="TextBox 29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ФНС от 02.08.2024 №Д-5-08/66 </a:t>
            </a:r>
            <a:r>
              <a:rPr lang="ru-RU" sz="2000" b="0" strike="noStrike" spc="-1">
                <a:solidFill>
                  <a:srgbClr val="333333"/>
                </a:solidFill>
                <a:latin typeface="Arial"/>
              </a:rPr>
              <a:t>- если срок взыскания налога истек, то его исключают из сальдо ЕНС до момента, пока налоговики через суд не восстановят этот срок (если у них это получится).</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 к моменту исключения долга из сальдо ЕНС, на него уже насчитали пени.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Эти пени тоже выведут из сальдо ЕНС в режим «Просроченная задолженность». Если срок взыскания долга восстановят, то и пени тоже обратно вернутся на ЕНС. Если срок не восстановят, то пени признают безнадежными к взысканию и спишут.</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программе ФНС уже реализован механизм исключения пеней вместе с долгом, который невозможно взыскать. Эта система работает по налоговым долгам с 2023 года.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старым долгам налоговикам придется удалять пени с ЕНС вручную.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Если налоговики пропустили срок взыскания, они должны подавать ходатайство в суд о восстановлении срока.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65556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Ключевые ставки ЦБ РФ  </a:t>
            </a:r>
            <a:endParaRPr lang="en-US" sz="2600" b="0" strike="noStrike" spc="-1">
              <a:solidFill>
                <a:srgbClr val="333333"/>
              </a:solidFill>
              <a:latin typeface="Arial"/>
            </a:endParaRPr>
          </a:p>
        </p:txBody>
      </p:sp>
      <p:sp>
        <p:nvSpPr>
          <p:cNvPr id="301" name="TextBox 300"/>
          <p:cNvSpPr txBox="1"/>
          <p:nvPr/>
        </p:nvSpPr>
        <p:spPr>
          <a:xfrm>
            <a:off x="461880" y="1414080"/>
            <a:ext cx="10972800" cy="4389480"/>
          </a:xfrm>
          <a:prstGeom prst="rect">
            <a:avLst/>
          </a:prstGeom>
          <a:noFill/>
          <a:ln w="0">
            <a:noFill/>
          </a:ln>
        </p:spPr>
        <p:txBody>
          <a:bodyPr lIns="90000" tIns="46800" rIns="90000" bIns="46800" anchor="t">
            <a:normAutofit fontScale="97000"/>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i="1" strike="noStrike" spc="-1">
                <a:solidFill>
                  <a:srgbClr val="333333"/>
                </a:solidFill>
                <a:latin typeface="Arial"/>
              </a:rPr>
              <a:t>Информация  Банка России</a:t>
            </a:r>
            <a:r>
              <a:rPr lang="ru-RU" sz="2600" b="0" strike="noStrike" spc="-1">
                <a:solidFill>
                  <a:srgbClr val="333333"/>
                </a:solidFill>
                <a:latin typeface="Arial"/>
              </a:rPr>
              <a:t> </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С 16.09.2024 ставка ЦБ РФ -</a:t>
            </a:r>
            <a:r>
              <a:rPr lang="ru-RU" sz="2800" b="1" strike="noStrike" spc="-1">
                <a:solidFill>
                  <a:srgbClr val="333333"/>
                </a:solidFill>
                <a:latin typeface="Arial"/>
              </a:rPr>
              <a:t>19%</a:t>
            </a:r>
            <a:endParaRPr lang="en-US" sz="28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29.07.2024 ставка ЦБ РФ – 18%</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18.12.2023 ставка  ЦБ РФ – 16%</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30.10.2023 ставка  ЦБ РФ – 15%</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18.09.2023 ставка  ЦБ РФ – 13%</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15.08.2023 ставка  ЦБ РФ  была -  12 %. </a:t>
            </a:r>
            <a:endParaRPr lang="en-US" sz="2600" b="0" strike="noStrike" spc="-1">
              <a:solidFill>
                <a:srgbClr val="333333"/>
              </a:solidFill>
              <a:latin typeface="Arial"/>
            </a:endParaRPr>
          </a:p>
          <a:p>
            <a:pPr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24.07 2023 ставка  ЦБ РФ  была  - 8.5%.</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С 19.09.2022г.  ставка  ЦБ РФ  была  - 7.5%.</a:t>
            </a:r>
            <a:endParaRPr lang="en-US" sz="2600" b="0" strike="noStrike" spc="-1">
              <a:solidFill>
                <a:srgbClr val="333333"/>
              </a:solidFill>
              <a:latin typeface="Arial"/>
            </a:endParaRPr>
          </a:p>
          <a:p>
            <a:pPr>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600" b="0" strike="noStrike" spc="-1">
              <a:solidFill>
                <a:srgbClr val="333333"/>
              </a:solidFill>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609480" y="27900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Когда на ЕНС отразят уменьшение налога </a:t>
            </a:r>
            <a:br>
              <a:rPr sz="2600"/>
            </a:br>
            <a:r>
              <a:rPr lang="ru-RU" sz="2600" b="1" strike="noStrike" spc="-1">
                <a:solidFill>
                  <a:srgbClr val="025EA1"/>
                </a:solidFill>
                <a:latin typeface="Arial"/>
              </a:rPr>
              <a:t>по уточненной декларации</a:t>
            </a:r>
            <a:br>
              <a:rPr sz="2600"/>
            </a:br>
            <a:endParaRPr lang="en-US" sz="2600" b="0" strike="noStrike" spc="-1">
              <a:solidFill>
                <a:srgbClr val="333333"/>
              </a:solidFill>
              <a:latin typeface="Arial"/>
            </a:endParaRPr>
          </a:p>
        </p:txBody>
      </p:sp>
      <p:sp>
        <p:nvSpPr>
          <p:cNvPr id="303" name="TextBox 302"/>
          <p:cNvSpPr txBox="1"/>
          <p:nvPr/>
        </p:nvSpPr>
        <p:spPr>
          <a:xfrm>
            <a:off x="239400" y="1509480"/>
            <a:ext cx="1162836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 первичной декларации по НДС вы занизили вычеты, а потом сдали уточненку, то начисление налога проведут по первичной декларации, а уменьшения придется ждать до конца камералки. Но если сдать уточненку быстро, уменьшение проведут сразу.</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Но так как декларация будет </a:t>
            </a:r>
            <a:r>
              <a:rPr lang="ru-RU" sz="2400" b="1" strike="noStrike" spc="-1">
                <a:solidFill>
                  <a:srgbClr val="333333"/>
                </a:solidFill>
                <a:latin typeface="Arial"/>
              </a:rPr>
              <a:t>на уменьшение</a:t>
            </a:r>
            <a:r>
              <a:rPr lang="ru-RU" sz="2400" b="0" strike="noStrike" spc="-1">
                <a:solidFill>
                  <a:srgbClr val="333333"/>
                </a:solidFill>
                <a:latin typeface="Arial"/>
              </a:rPr>
              <a:t>, ее сдача – </a:t>
            </a:r>
            <a:r>
              <a:rPr lang="ru-RU" sz="2400" b="1" strike="noStrike" spc="-1">
                <a:solidFill>
                  <a:srgbClr val="333333"/>
                </a:solidFill>
                <a:latin typeface="Arial"/>
              </a:rPr>
              <a:t>право</a:t>
            </a:r>
            <a:r>
              <a:rPr lang="ru-RU" sz="2400" b="0" strike="noStrike" spc="-1">
                <a:solidFill>
                  <a:srgbClr val="333333"/>
                </a:solidFill>
                <a:latin typeface="Arial"/>
              </a:rPr>
              <a:t>, а не обязанность. Согласно ст. 81 НК,  если  она представлена после истечения установленного срока, </a:t>
            </a:r>
            <a:r>
              <a:rPr lang="ru-RU" sz="2400" b="1" strike="noStrike" spc="-1">
                <a:solidFill>
                  <a:srgbClr val="333333"/>
                </a:solidFill>
                <a:latin typeface="Arial"/>
              </a:rPr>
              <a:t>не считается представленной с нарушением срока.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2023 года начисление налогов идет по новым правилам и первичную декларацию проводят сразу, а уточненную – в зависимости от того, когда она сдана (до срока уплаты налога или после него). Это  правила начисления налогов на ЕНС – статья 11.3 НК.</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 name="Таблица 303"/>
          <p:cNvGraphicFramePr/>
          <p:nvPr/>
        </p:nvGraphicFramePr>
        <p:xfrm>
          <a:off x="341280" y="82440"/>
          <a:ext cx="11434680" cy="6734160"/>
        </p:xfrm>
        <a:graphic>
          <a:graphicData uri="http://schemas.openxmlformats.org/drawingml/2006/table">
            <a:tbl>
              <a:tblPr/>
              <a:tblGrid>
                <a:gridCol w="5718240">
                  <a:extLst>
                    <a:ext uri="{9D8B030D-6E8A-4147-A177-3AD203B41FA5}">
                      <a16:colId xmlns:a16="http://schemas.microsoft.com/office/drawing/2014/main" val="20000"/>
                    </a:ext>
                  </a:extLst>
                </a:gridCol>
                <a:gridCol w="5716440">
                  <a:extLst>
                    <a:ext uri="{9D8B030D-6E8A-4147-A177-3AD203B41FA5}">
                      <a16:colId xmlns:a16="http://schemas.microsoft.com/office/drawing/2014/main" val="20001"/>
                    </a:ext>
                  </a:extLst>
                </a:gridCol>
              </a:tblGrid>
              <a:tr h="476280">
                <a:tc>
                  <a:txBody>
                    <a:bodyPr/>
                    <a:lstStyle/>
                    <a:p>
                      <a:pPr algn="ctr">
                        <a:lnSpc>
                          <a:spcPct val="11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333333"/>
                          </a:solidFill>
                          <a:latin typeface="Arial"/>
                          <a:ea typeface="Times New Roman"/>
                        </a:rPr>
                        <a:t>Вид   уточненки</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ADADAD"/>
                    </a:solidFill>
                  </a:tcPr>
                </a:tc>
                <a:tc>
                  <a:txBody>
                    <a:bodyPr/>
                    <a:lstStyle/>
                    <a:p>
                      <a:pPr algn="ctr">
                        <a:lnSpc>
                          <a:spcPct val="11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333333"/>
                          </a:solidFill>
                          <a:latin typeface="Arial"/>
                          <a:ea typeface="Times New Roman"/>
                        </a:rPr>
                        <a:t>Дата отражения на ЕНС</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ADADAD"/>
                    </a:solidFill>
                  </a:tcPr>
                </a:tc>
                <a:extLst>
                  <a:ext uri="{0D108BD9-81ED-4DB2-BD59-A6C34878D82A}">
                    <a16:rowId xmlns:a16="http://schemas.microsoft.com/office/drawing/2014/main" val="10000"/>
                  </a:ext>
                </a:extLst>
              </a:tr>
              <a:tr h="820800">
                <a:tc>
                  <a:txBody>
                    <a:bodyPr/>
                    <a:lstStyle/>
                    <a:p>
                      <a:pPr>
                        <a:lnSpc>
                          <a:spcPct val="11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000000"/>
                          </a:solidFill>
                          <a:latin typeface="Arial"/>
                          <a:ea typeface="Times New Roman"/>
                        </a:rPr>
                        <a:t>с увеличением налога</a:t>
                      </a:r>
                      <a:r>
                        <a:rPr lang="ru-RU" sz="2200" b="0" strike="noStrike" spc="-1">
                          <a:solidFill>
                            <a:srgbClr val="000000"/>
                          </a:solidFill>
                          <a:latin typeface="Arial"/>
                          <a:ea typeface="Times New Roman"/>
                        </a:rPr>
                        <a:t> по сравнению с первичной декларацией</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marL="285840" indent="-285840">
                        <a:lnSpc>
                          <a:spcPct val="115000"/>
                        </a:lnSpc>
                        <a:buClr>
                          <a:srgbClr val="000000"/>
                        </a:buClr>
                        <a:buSzPct val="45000"/>
                        <a:buFont typeface="Wingdings" charset="2"/>
                        <a:buChar char=""/>
                        <a:tabLst>
                          <a:tab pos="45720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ea typeface="Times New Roman"/>
                        </a:rPr>
                        <a:t>со дня сдачи, но не ранее наступления срока уплаты этого налога</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extLst>
                  <a:ext uri="{0D108BD9-81ED-4DB2-BD59-A6C34878D82A}">
                    <a16:rowId xmlns:a16="http://schemas.microsoft.com/office/drawing/2014/main" val="10001"/>
                  </a:ext>
                </a:extLst>
              </a:tr>
              <a:tr h="1176480">
                <a:tc>
                  <a:txBody>
                    <a:bodyPr/>
                    <a:lstStyle/>
                    <a:p>
                      <a:pPr>
                        <a:lnSpc>
                          <a:spcPct val="11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000000"/>
                          </a:solidFill>
                          <a:latin typeface="Arial"/>
                          <a:ea typeface="Times New Roman"/>
                        </a:rPr>
                        <a:t>с уменьшением налога</a:t>
                      </a:r>
                      <a:r>
                        <a:rPr lang="ru-RU" sz="2200" b="0" strike="noStrike" spc="-1">
                          <a:solidFill>
                            <a:srgbClr val="000000"/>
                          </a:solidFill>
                          <a:latin typeface="Arial"/>
                          <a:ea typeface="Times New Roman"/>
                        </a:rPr>
                        <a:t> по сравнению с первичной декларацией, сданная </a:t>
                      </a:r>
                      <a:r>
                        <a:rPr lang="ru-RU" sz="2200" b="1" strike="noStrike" spc="-1">
                          <a:solidFill>
                            <a:srgbClr val="000000"/>
                          </a:solidFill>
                          <a:latin typeface="Arial"/>
                          <a:ea typeface="Times New Roman"/>
                        </a:rPr>
                        <a:t>до наступления срока уплаты</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marL="285840" indent="-285840">
                        <a:lnSpc>
                          <a:spcPct val="115000"/>
                        </a:lnSpc>
                        <a:buClr>
                          <a:srgbClr val="000000"/>
                        </a:buClr>
                        <a:buSzPct val="45000"/>
                        <a:buFont typeface="Wingdings" charset="2"/>
                        <a:buChar char=""/>
                        <a:tabLst>
                          <a:tab pos="45720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ea typeface="Times New Roman"/>
                        </a:rPr>
                        <a:t>со дня сдачи, но не ранее наступления срока уплаты этого налога</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extLst>
                  <a:ext uri="{0D108BD9-81ED-4DB2-BD59-A6C34878D82A}">
                    <a16:rowId xmlns:a16="http://schemas.microsoft.com/office/drawing/2014/main" val="10002"/>
                  </a:ext>
                </a:extLst>
              </a:tr>
              <a:tr h="4260600">
                <a:tc>
                  <a:txBody>
                    <a:bodyPr/>
                    <a:lstStyle/>
                    <a:p>
                      <a:pPr>
                        <a:lnSpc>
                          <a:spcPct val="11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000000"/>
                          </a:solidFill>
                          <a:latin typeface="Arial"/>
                          <a:ea typeface="Times New Roman"/>
                        </a:rPr>
                        <a:t>с уменьшением налога</a:t>
                      </a:r>
                      <a:r>
                        <a:rPr lang="ru-RU" sz="2200" b="0" strike="noStrike" spc="-1">
                          <a:solidFill>
                            <a:srgbClr val="000000"/>
                          </a:solidFill>
                          <a:latin typeface="Arial"/>
                          <a:ea typeface="Times New Roman"/>
                        </a:rPr>
                        <a:t> по сравнению с первичной декларацией, сданная </a:t>
                      </a:r>
                      <a:r>
                        <a:rPr lang="ru-RU" sz="2200" b="1" strike="noStrike" spc="-1">
                          <a:solidFill>
                            <a:srgbClr val="000000"/>
                          </a:solidFill>
                          <a:latin typeface="Arial"/>
                          <a:ea typeface="Times New Roman"/>
                        </a:rPr>
                        <a:t>после наступления срока уплаты</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tc>
                  <a:txBody>
                    <a:bodyPr/>
                    <a:lstStyle/>
                    <a:p>
                      <a:pPr marL="285840" indent="-285840">
                        <a:lnSpc>
                          <a:spcPct val="115000"/>
                        </a:lnSpc>
                        <a:buClr>
                          <a:srgbClr val="000000"/>
                        </a:buClr>
                        <a:buSzPct val="45000"/>
                        <a:buFont typeface="Wingdings" charset="2"/>
                        <a:buChar char=""/>
                        <a:tabLst>
                          <a:tab pos="45720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ea typeface="Times New Roman"/>
                        </a:rPr>
                        <a:t>со дня вступления в силу решения ИФНС по итогам камералки;</a:t>
                      </a:r>
                      <a:endParaRPr lang="en-US" sz="2200" b="0" strike="noStrike" spc="-1">
                        <a:solidFill>
                          <a:srgbClr val="333333"/>
                        </a:solidFill>
                        <a:latin typeface="Arial"/>
                      </a:endParaRPr>
                    </a:p>
                    <a:p>
                      <a:pPr marL="285840" indent="-285840">
                        <a:lnSpc>
                          <a:spcPct val="115000"/>
                        </a:lnSpc>
                        <a:buClr>
                          <a:srgbClr val="000000"/>
                        </a:buClr>
                        <a:buSzPct val="45000"/>
                        <a:buFont typeface="Wingdings" charset="2"/>
                        <a:buChar char=""/>
                        <a:tabLst>
                          <a:tab pos="45720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ea typeface="Times New Roman"/>
                        </a:rPr>
                        <a:t>в течение 10 дней со дня окончания срока камералки;</a:t>
                      </a:r>
                      <a:endParaRPr lang="en-US" sz="2200" b="0" strike="noStrike" spc="-1">
                        <a:solidFill>
                          <a:srgbClr val="333333"/>
                        </a:solidFill>
                        <a:latin typeface="Arial"/>
                      </a:endParaRPr>
                    </a:p>
                    <a:p>
                      <a:pPr marL="285840" indent="-285840">
                        <a:lnSpc>
                          <a:spcPct val="115000"/>
                        </a:lnSpc>
                        <a:buClr>
                          <a:srgbClr val="000000"/>
                        </a:buClr>
                        <a:buSzPct val="45000"/>
                        <a:buFont typeface="Wingdings" charset="2"/>
                        <a:buChar char=""/>
                        <a:tabLst>
                          <a:tab pos="45720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ea typeface="Times New Roman"/>
                        </a:rPr>
                        <a:t>со дня, следующего за днем завершения камералки, если не нашли нарушений;</a:t>
                      </a:r>
                      <a:endParaRPr lang="en-US" sz="2200" b="0" strike="noStrike" spc="-1">
                        <a:solidFill>
                          <a:srgbClr val="333333"/>
                        </a:solidFill>
                        <a:latin typeface="Arial"/>
                      </a:endParaRPr>
                    </a:p>
                    <a:p>
                      <a:pPr marL="285840" indent="-285840">
                        <a:lnSpc>
                          <a:spcPct val="115000"/>
                        </a:lnSpc>
                        <a:buClr>
                          <a:srgbClr val="000000"/>
                        </a:buClr>
                        <a:buSzPct val="45000"/>
                        <a:buFont typeface="Wingdings" charset="2"/>
                        <a:buChar char=""/>
                        <a:tabLst>
                          <a:tab pos="45720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ea typeface="Times New Roman"/>
                        </a:rPr>
                        <a:t>со дня сдачи, если на следующий рабочий день после сдачи этой уточненки сдана новая уточненка к увеличению по сравнению с предыдущей</a:t>
                      </a:r>
                      <a:endParaRPr lang="en-US" sz="2200" b="0" strike="noStrike" spc="-1">
                        <a:solidFill>
                          <a:srgbClr val="333333"/>
                        </a:solidFill>
                        <a:latin typeface="Arial"/>
                      </a:endParaRPr>
                    </a:p>
                  </a:txBody>
                  <a:tcPr marL="9360" marR="9360">
                    <a:lnL w="5760">
                      <a:solidFill>
                        <a:srgbClr val="333333"/>
                      </a:solidFill>
                    </a:lnL>
                    <a:lnR w="5760">
                      <a:solidFill>
                        <a:srgbClr val="333333"/>
                      </a:solidFill>
                    </a:lnR>
                    <a:lnT w="5760">
                      <a:solidFill>
                        <a:srgbClr val="333333"/>
                      </a:solidFill>
                    </a:lnT>
                    <a:lnB w="5760">
                      <a:solidFill>
                        <a:srgbClr val="333333"/>
                      </a:solidFill>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684360" y="27108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1" strike="noStrike" spc="-1">
                <a:solidFill>
                  <a:srgbClr val="025EA1"/>
                </a:solidFill>
                <a:latin typeface="Arial"/>
              </a:rPr>
              <a:t>Уточненная декларация</a:t>
            </a:r>
            <a:endParaRPr lang="en-US" sz="2600" b="0" strike="noStrike" spc="-1">
              <a:solidFill>
                <a:srgbClr val="333333"/>
              </a:solidFill>
              <a:latin typeface="Arial"/>
            </a:endParaRPr>
          </a:p>
        </p:txBody>
      </p:sp>
      <p:sp>
        <p:nvSpPr>
          <p:cNvPr id="306" name="TextBox 305"/>
          <p:cNvSpPr txBox="1"/>
          <p:nvPr/>
        </p:nvSpPr>
        <p:spPr>
          <a:xfrm>
            <a:off x="387000" y="1335240"/>
            <a:ext cx="11518920" cy="438912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сдать уточненную декларацию по НДС  за 2 кв. 2024г.  на уменьшение </a:t>
            </a:r>
            <a:r>
              <a:rPr lang="ru-RU" sz="2400" b="1" strike="noStrike" spc="-1">
                <a:solidFill>
                  <a:srgbClr val="333333"/>
                </a:solidFill>
                <a:latin typeface="Arial"/>
              </a:rPr>
              <a:t>до 29.07</a:t>
            </a:r>
            <a:r>
              <a:rPr lang="ru-RU" sz="2400" b="0" strike="noStrike" spc="-1">
                <a:solidFill>
                  <a:srgbClr val="333333"/>
                </a:solidFill>
                <a:latin typeface="Arial"/>
              </a:rPr>
              <a:t> (срок уплаты НДС), то провести ее должны </a:t>
            </a:r>
            <a:r>
              <a:rPr lang="ru-RU" sz="2400" b="1" strike="noStrike" spc="-1">
                <a:solidFill>
                  <a:srgbClr val="333333"/>
                </a:solidFill>
                <a:latin typeface="Arial"/>
              </a:rPr>
              <a:t>сразу в этот же день.</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же сдать ее </a:t>
            </a:r>
            <a:r>
              <a:rPr lang="ru-RU" sz="2400" b="1" strike="noStrike" spc="-1">
                <a:solidFill>
                  <a:srgbClr val="333333"/>
                </a:solidFill>
                <a:latin typeface="Arial"/>
              </a:rPr>
              <a:t>после 29.07</a:t>
            </a:r>
            <a:r>
              <a:rPr lang="ru-RU" sz="2400" b="0" strike="noStrike" spc="-1">
                <a:solidFill>
                  <a:srgbClr val="333333"/>
                </a:solidFill>
                <a:latin typeface="Arial"/>
              </a:rPr>
              <a:t>, то ее проведут </a:t>
            </a:r>
            <a:r>
              <a:rPr lang="ru-RU" sz="2400" b="1" strike="noStrike" spc="-1">
                <a:solidFill>
                  <a:srgbClr val="333333"/>
                </a:solidFill>
                <a:latin typeface="Arial"/>
              </a:rPr>
              <a:t>только после окончания камералки</a:t>
            </a: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этом случае придется уплатить высокий налог по первичной декларации, а потом, когда проведут уменьшение, переплата вернется на сальдо ЕНС.</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Уточненная декларация к доплате</a:t>
            </a:r>
            <a:endParaRPr lang="en-US" sz="3600" b="0" strike="noStrike" spc="-1">
              <a:solidFill>
                <a:srgbClr val="333333"/>
              </a:solidFill>
              <a:latin typeface="Arial"/>
            </a:endParaRPr>
          </a:p>
        </p:txBody>
      </p:sp>
      <p:sp>
        <p:nvSpPr>
          <p:cNvPr id="308" name="TextBox 307"/>
          <p:cNvSpPr txBox="1"/>
          <p:nvPr/>
        </p:nvSpPr>
        <p:spPr>
          <a:xfrm>
            <a:off x="609480" y="1228320"/>
            <a:ext cx="10972800" cy="509580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27.12.2023 №БВ-4-7/16343 </a:t>
            </a:r>
            <a:r>
              <a:rPr lang="ru-RU" sz="2400" b="0" strike="noStrike" spc="-1">
                <a:solidFill>
                  <a:srgbClr val="333333"/>
                </a:solidFill>
                <a:latin typeface="Arial"/>
              </a:rPr>
              <a:t>- в НК РФ перечислены обстоятельства, при которых налогоплательщика </a:t>
            </a:r>
            <a:r>
              <a:rPr lang="ru-RU" sz="2400" b="1" strike="noStrike" spc="-1">
                <a:solidFill>
                  <a:srgbClr val="333333"/>
                </a:solidFill>
                <a:latin typeface="Arial"/>
              </a:rPr>
              <a:t>нельзя наказать</a:t>
            </a:r>
            <a:r>
              <a:rPr lang="ru-RU" sz="2400" b="0" strike="noStrike" spc="-1">
                <a:solidFill>
                  <a:srgbClr val="333333"/>
                </a:solidFill>
                <a:latin typeface="Arial"/>
              </a:rPr>
              <a:t>, если он подал уточненную декларацию по истечении срока ее подачи и срока уплаты налога.</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Налоговики обратили внимание на такие моменты:</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то, что в декларации есть неотражение или неполнота отражения сведений, а также ошибки, из-за которых занижен налог, подтверждается  актом проверки. Если инспекция потребовала дать пояснения до составления акта, это не говорит о том, что она обнаружила ошибки или неотражение сведений;</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положительное сальдо ЕНС формируется, если общая сумма, перечисленная как ЕНП, больше совокупной обязанности;</a:t>
            </a:r>
            <a:endParaRPr lang="en-US" sz="24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пени не начисляют  на суммы положительного сальдо и суммы, зачтенные в счет предстоящих обязанностей;</a:t>
            </a:r>
            <a:endParaRPr lang="en-US" sz="2400" b="0" strike="noStrike" spc="-1">
              <a:solidFill>
                <a:srgbClr val="333333"/>
              </a:solidFill>
              <a:latin typeface="Arial"/>
            </a:endParaRPr>
          </a:p>
          <a:p>
            <a:pPr marL="249840" indent="-2498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
        <p:nvSpPr>
          <p:cNvPr id="309"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B685410-52FF-4058-8CC3-6860080650F8}" type="slidenum">
              <a:rPr lang="ru-RU" sz="1800" b="0" strike="noStrike" spc="-1">
                <a:solidFill>
                  <a:srgbClr val="333333"/>
                </a:solidFill>
                <a:latin typeface="Arial"/>
              </a:rPr>
              <a:t>69</a:t>
            </a:fld>
            <a:endParaRPr lang="en-US" sz="1800" b="0" strike="noStrike" spc="-1">
              <a:solidFill>
                <a:srgbClr val="333333"/>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dirty="0">
                <a:solidFill>
                  <a:srgbClr val="003274"/>
                </a:solidFill>
                <a:latin typeface="Arial"/>
              </a:rPr>
              <a:t>Новое в электронном документообороте </a:t>
            </a:r>
            <a:br>
              <a:rPr sz="3200" dirty="0"/>
            </a:br>
            <a:r>
              <a:rPr lang="ru-RU" sz="3200" b="0" strike="noStrike" spc="-1" dirty="0">
                <a:solidFill>
                  <a:srgbClr val="003274"/>
                </a:solidFill>
                <a:latin typeface="Arial"/>
              </a:rPr>
              <a:t>с ФНС России (п.51. ст. 23 и п.4 ст.31 НК РФ)</a:t>
            </a:r>
            <a:br>
              <a:rPr sz="3200" dirty="0"/>
            </a:br>
            <a:r>
              <a:rPr lang="ru-RU" sz="3200" b="0" strike="noStrike" spc="-1" dirty="0">
                <a:solidFill>
                  <a:srgbClr val="003274"/>
                </a:solidFill>
                <a:latin typeface="Arial"/>
              </a:rPr>
              <a:t> </a:t>
            </a:r>
            <a:endParaRPr lang="en-US" sz="3200" b="0" strike="noStrike" spc="-1" dirty="0">
              <a:solidFill>
                <a:srgbClr val="333333"/>
              </a:solidFill>
              <a:latin typeface="Arial"/>
            </a:endParaRPr>
          </a:p>
        </p:txBody>
      </p:sp>
      <p:sp>
        <p:nvSpPr>
          <p:cNvPr id="179" name="TextBox 178"/>
          <p:cNvSpPr txBox="1"/>
          <p:nvPr/>
        </p:nvSpPr>
        <p:spPr>
          <a:xfrm>
            <a:off x="609480" y="1660320"/>
            <a:ext cx="10972800" cy="466380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Норма касается налогоплательщиков, обязанных представлять налоговые декларации (расчеты) в электронном виде. </a:t>
            </a:r>
            <a:endParaRPr lang="en-US" sz="20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С 5 февраля 2025г.  </a:t>
            </a:r>
            <a:r>
              <a:rPr lang="ru-RU" sz="2000" b="0" strike="noStrike" spc="-1" dirty="0">
                <a:solidFill>
                  <a:srgbClr val="333333"/>
                </a:solidFill>
                <a:latin typeface="Arial"/>
              </a:rPr>
              <a:t>в случае направления налоговым органом налогоплательщику документа в электронной форме по ТКС через оператора электронного документооборота датой его получения будет </a:t>
            </a:r>
            <a:r>
              <a:rPr lang="ru-RU" sz="2000" b="1" strike="noStrike" spc="-1" dirty="0">
                <a:solidFill>
                  <a:srgbClr val="333333"/>
                </a:solidFill>
                <a:latin typeface="Arial"/>
              </a:rPr>
              <a:t>считаться шестой день со дня направления такого документа</a:t>
            </a:r>
            <a:r>
              <a:rPr lang="ru-RU" sz="2000" b="0" strike="noStrike" spc="-1" dirty="0">
                <a:solidFill>
                  <a:srgbClr val="333333"/>
                </a:solidFill>
                <a:latin typeface="Arial"/>
              </a:rPr>
              <a:t>, указанного в подтверждении даты отправки электронного документа. Подтверждение даты отправки электронного документа направляется оператором ЭДО в налоговый орган не позднее дня, следующего за днем направления документа налогоплательщику</a:t>
            </a:r>
            <a:r>
              <a:rPr lang="ru-RU" sz="3100" b="0" strike="noStrike" spc="-1" dirty="0">
                <a:solidFill>
                  <a:srgbClr val="333333"/>
                </a:solidFill>
                <a:latin typeface="Arial"/>
              </a:rPr>
              <a:t>. </a:t>
            </a:r>
            <a:endParaRPr lang="en-US" sz="3100" b="0" strike="noStrike" spc="-1" dirty="0">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dirty="0">
                <a:solidFill>
                  <a:srgbClr val="333333"/>
                </a:solidFill>
                <a:latin typeface="Arial"/>
              </a:rPr>
              <a:t>исключают блокировку </a:t>
            </a:r>
            <a:r>
              <a:rPr lang="ru-RU" sz="2000" b="0" strike="noStrike" spc="-1" dirty="0">
                <a:solidFill>
                  <a:srgbClr val="333333"/>
                </a:solidFill>
                <a:latin typeface="Arial"/>
              </a:rPr>
              <a:t>операций по счетам организаций из-за непередачи налоговому органу квитанции о приеме требования о представлении документов, требования о представлении пояснений и (или) уведомления о вызове в налоговый орган в течение 10 дней со дня истечения срока, установленного для передачи налогоплательщиком-организацией квитанции о приеме документов, направленных налоговым органом. Удалена эта норма </a:t>
            </a:r>
            <a:r>
              <a:rPr lang="ru-RU" sz="2000" b="1" strike="noStrike" spc="-1" dirty="0">
                <a:solidFill>
                  <a:srgbClr val="333333"/>
                </a:solidFill>
                <a:latin typeface="Arial"/>
              </a:rPr>
              <a:t>из ст. 76 НК РФ</a:t>
            </a:r>
            <a:r>
              <a:rPr lang="ru-RU" sz="2000" b="0" strike="noStrike" spc="-1" dirty="0">
                <a:solidFill>
                  <a:srgbClr val="333333"/>
                </a:solidFill>
                <a:latin typeface="Arial"/>
              </a:rPr>
              <a:t>. Налогоплательщик не должен будет подтверждать получение документа из ФНС России.</a:t>
            </a:r>
            <a:endParaRPr lang="en-US" sz="2000" b="0" strike="noStrike" spc="-1" dirty="0">
              <a:solidFill>
                <a:srgbClr val="333333"/>
              </a:solidFill>
              <a:latin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Уточненная декларация к доплате - письмо ФНС от 27.12.2023 №БВ-4-7/16343 </a:t>
            </a:r>
            <a:endParaRPr lang="en-US" sz="3200" b="0" strike="noStrike" spc="-1">
              <a:solidFill>
                <a:srgbClr val="333333"/>
              </a:solidFill>
              <a:latin typeface="Arial"/>
            </a:endParaRPr>
          </a:p>
        </p:txBody>
      </p:sp>
      <p:sp>
        <p:nvSpPr>
          <p:cNvPr id="311" name="TextBox 31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налогоплательщик совершил умышленное нарушение, оснований признавать такое деяние нарушением из-за положительного сальдо нет.</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Также, штраф снижают, если есть </a:t>
            </a:r>
            <a:r>
              <a:rPr lang="ru-RU" sz="2400" b="1" strike="noStrike" spc="-1">
                <a:solidFill>
                  <a:srgbClr val="333333"/>
                </a:solidFill>
                <a:latin typeface="Arial"/>
              </a:rPr>
              <a:t>смягчающие обстоятельства. </a:t>
            </a:r>
            <a:r>
              <a:rPr lang="ru-RU" sz="2400" b="0" strike="noStrike" spc="-1">
                <a:solidFill>
                  <a:srgbClr val="333333"/>
                </a:solidFill>
                <a:latin typeface="Arial"/>
              </a:rPr>
              <a:t>Ими могут быть:</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выявление ошибок и неточностей самим налогоплательщиком и подача им уточненной декларации, даже если он вовремя не уплатил налог и пени;</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положительное сальдо на момент подачи уточненной декларации, увеличивающей налоговые обязательства по итогам налогового периода.</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312"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2A2E38-42F4-49B3-A573-CD83CC35C967}" type="slidenum">
              <a:rPr lang="ru-RU" sz="1800" b="0" strike="noStrike" spc="-1">
                <a:solidFill>
                  <a:srgbClr val="333333"/>
                </a:solidFill>
                <a:latin typeface="Arial"/>
              </a:rPr>
              <a:t>70</a:t>
            </a:fld>
            <a:endParaRPr lang="en-US" sz="1800" b="0" strike="noStrike" spc="-1">
              <a:solidFill>
                <a:srgbClr val="333333"/>
              </a:solidFill>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Смягчающие обстоятельства – ст.114 НК</a:t>
            </a:r>
            <a:endParaRPr lang="en-US" sz="3600" b="0" strike="noStrike" spc="-1">
              <a:solidFill>
                <a:srgbClr val="333333"/>
              </a:solidFill>
              <a:latin typeface="Arial"/>
            </a:endParaRPr>
          </a:p>
        </p:txBody>
      </p:sp>
      <p:sp>
        <p:nvSpPr>
          <p:cNvPr id="314" name="TextBox 313"/>
          <p:cNvSpPr txBox="1"/>
          <p:nvPr/>
        </p:nvSpPr>
        <p:spPr>
          <a:xfrm>
            <a:off x="609480" y="1934640"/>
            <a:ext cx="10972800" cy="4389480"/>
          </a:xfrm>
          <a:prstGeom prst="rect">
            <a:avLst/>
          </a:prstGeom>
          <a:noFill/>
          <a:ln w="0">
            <a:noFill/>
          </a:ln>
        </p:spPr>
        <p:txBody>
          <a:bodyPr lIns="90000" tIns="46800" rIns="90000" bIns="46800" anchor="t">
            <a:normAutofit fontScale="92000"/>
          </a:bodyPr>
          <a:lstStyle/>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Определение ВС РФ от 16.02.2023 №305-ЭС-29306</a:t>
            </a:r>
            <a:r>
              <a:rPr lang="ru-RU" sz="2800" b="0" strike="noStrike" spc="-1">
                <a:solidFill>
                  <a:srgbClr val="333333"/>
                </a:solidFill>
                <a:latin typeface="Arial"/>
              </a:rPr>
              <a:t> - налоговики оштрафовали компанию за непредставленные по требованию документы на 11 млн руб. (п. 1 ст. 126 НК). Организация обратилась в суд, посчитав сумму санкций завышенной. В суде выяснилось, сумма недоимки, пеней и штрафов за несвоевременную уплату налогов оказалась в три раза меньше, чем санкции за непредставленные документы. Судьи посчитали, что наказание явно несоразмерно нарушению. В итоге они снизили штраф за непредставленные документы до 1,5 млн руб.</a:t>
            </a:r>
            <a:endParaRPr lang="en-US" sz="2800" b="0" strike="noStrike" spc="-1">
              <a:solidFill>
                <a:srgbClr val="333333"/>
              </a:solidFill>
              <a:latin typeface="Arial"/>
            </a:endParaRPr>
          </a:p>
          <a:p>
            <a:pPr marL="239400" indent="-23940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br>
              <a:rPr sz="2800"/>
            </a:br>
            <a:endParaRPr lang="en-US" sz="28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Возврат излишне уплаченного налога с 2024 года</a:t>
            </a:r>
            <a:endParaRPr lang="en-US" sz="3200" b="0" strike="noStrike" spc="-1">
              <a:solidFill>
                <a:srgbClr val="333333"/>
              </a:solidFill>
              <a:latin typeface="Arial"/>
            </a:endParaRPr>
          </a:p>
        </p:txBody>
      </p:sp>
      <p:sp>
        <p:nvSpPr>
          <p:cNvPr id="316" name="TextBox 315"/>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27.12.2023 №СД-4-8/816147 -  новая  рекомендуемая  форма заявления.</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1 января 2024 года вступили в силу поправки  к НК РФ, по которым налогоплательщик может вернуть переплату по налогу на сверхприбыль. В связи с этим заявление о возврате излишне уплаченных налогов скорректировали.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Налогоплательщикам дали возможность заявить в нем возврат налога на сверхприбыль.</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Прежняя рекомендуемая форма действовала  до 1 января 2024г.</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
        <p:nvSpPr>
          <p:cNvPr id="317" name="Номер слайда 3"/>
          <p:cNvSpPr/>
          <p:nvPr/>
        </p:nvSpPr>
        <p:spPr>
          <a:xfrm>
            <a:off x="10566360" y="6356520"/>
            <a:ext cx="1015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035654B-738A-4293-A304-E4DBAE643CB2}" type="slidenum">
              <a:rPr lang="ru-RU" sz="1800" b="0" strike="noStrike" spc="-1">
                <a:solidFill>
                  <a:srgbClr val="333333"/>
                </a:solidFill>
                <a:latin typeface="Arial"/>
              </a:rPr>
              <a:t>72</a:t>
            </a:fld>
            <a:endParaRPr lang="en-US" sz="1800" b="0" strike="noStrike" spc="-1">
              <a:solidFill>
                <a:srgbClr val="333333"/>
              </a:solid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25EA1"/>
                </a:solidFill>
                <a:latin typeface="Arial"/>
              </a:rPr>
              <a:t>Через суд старую переплату можно включить в сальдо ЕНС и вернуть</a:t>
            </a:r>
            <a:endParaRPr lang="en-US" sz="3600" b="0" strike="noStrike" spc="-1">
              <a:solidFill>
                <a:srgbClr val="333333"/>
              </a:solidFill>
              <a:latin typeface="Arial"/>
            </a:endParaRPr>
          </a:p>
        </p:txBody>
      </p:sp>
      <p:sp>
        <p:nvSpPr>
          <p:cNvPr id="319" name="TextBox 318"/>
          <p:cNvSpPr txBox="1"/>
          <p:nvPr/>
        </p:nvSpPr>
        <p:spPr>
          <a:xfrm>
            <a:off x="609480" y="1934640"/>
            <a:ext cx="10972800" cy="438948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МФ от 07.08.2024 №03—02-06/73804 </a:t>
            </a:r>
            <a:r>
              <a:rPr lang="ru-RU" sz="2000" b="0" strike="noStrike" spc="-1">
                <a:solidFill>
                  <a:srgbClr val="333333"/>
                </a:solidFill>
                <a:latin typeface="Arial"/>
              </a:rPr>
              <a:t>- переплата по налогам на 01.01.2023 со сроком давности более 3 лет не вошла в сальдо ЕНС. А раз ее там нет, то и распорядиться ею налогоплательщик не может.</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НК не предусмотрена возможность распоряжения деньгами, не формирующими положительное сальдо ЕНС, а также не регламентируется порядок «списания» таких сумм.</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Вместе с тем Конституционный суд в определении от 21.06.2021 №173-О указал, что случае пропуска установленного срока можно обратиться в суд с иском о возврате из бюджета переплаченной суммы. И в этом случае действуют общие правила исчисления срока исковой давности – со дня, когда лицо узнало или должно было узнать о нарушении своего права.</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Таким образом, если будет решение суда, налоговики включат старую переплату в сальдо ЕНС.</a:t>
            </a:r>
            <a:endParaRPr lang="en-US" sz="2000" b="0" strike="noStrike" spc="-1">
              <a:solidFill>
                <a:srgbClr val="333333"/>
              </a:solidFill>
              <a:latin typeface="Arial"/>
            </a:endParaRPr>
          </a:p>
          <a:p>
            <a:pPr marL="249840" indent="-249840">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marL="249840" indent="-2498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333333"/>
                </a:solidFill>
                <a:latin typeface="Arial"/>
              </a:rPr>
              <a:t>Топ-10 вопросов по ЕНС на </a:t>
            </a:r>
            <a:r>
              <a:rPr lang="en-US" sz="3600" b="0" strike="noStrike" spc="-1">
                <a:solidFill>
                  <a:srgbClr val="333333"/>
                </a:solidFill>
                <a:latin typeface="Arial"/>
              </a:rPr>
              <a:t>nalog.gov.ru</a:t>
            </a:r>
            <a:br>
              <a:rPr sz="3600"/>
            </a:br>
            <a:r>
              <a:rPr lang="ru-RU" sz="3600" b="1" strike="noStrike" spc="-1">
                <a:solidFill>
                  <a:srgbClr val="333333"/>
                </a:solidFill>
                <a:latin typeface="Arial"/>
              </a:rPr>
              <a:t> </a:t>
            </a:r>
            <a:br>
              <a:rPr sz="3600"/>
            </a:br>
            <a:endParaRPr lang="en-US" sz="3600" b="0" strike="noStrike" spc="-1">
              <a:solidFill>
                <a:srgbClr val="333333"/>
              </a:solidFill>
              <a:latin typeface="Arial"/>
            </a:endParaRPr>
          </a:p>
        </p:txBody>
      </p:sp>
      <p:sp>
        <p:nvSpPr>
          <p:cNvPr id="321" name="TextBox 320"/>
          <p:cNvSpPr txBox="1"/>
          <p:nvPr/>
        </p:nvSpPr>
        <p:spPr>
          <a:xfrm>
            <a:off x="609480" y="1504800"/>
            <a:ext cx="10972800" cy="48196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Если на ЕНС некорректное сальдо, то е</a:t>
            </a:r>
            <a:r>
              <a:rPr lang="ru-RU" sz="2400" b="0" strike="noStrike" spc="-1">
                <a:solidFill>
                  <a:srgbClr val="333333"/>
                </a:solidFill>
                <a:latin typeface="Arial"/>
              </a:rPr>
              <a:t>сть четыре варианта, куда обращаться:</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направить запрос на получение акта сверки в налоговую инспекцию по месту учета для проведения индивидуальной сверки;</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отправить обращение через личный кабинет налогоплательщика;</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направить запрос через сервис  </a:t>
            </a:r>
            <a:r>
              <a:rPr lang="ru-RU" sz="2400" b="1" strike="noStrike" spc="-1">
                <a:solidFill>
                  <a:srgbClr val="333333"/>
                </a:solidFill>
                <a:latin typeface="Arial"/>
              </a:rPr>
              <a:t>«Оперативная помощь</a:t>
            </a:r>
            <a:r>
              <a:rPr lang="en-US" sz="2400" b="1" strike="noStrike" spc="-1">
                <a:solidFill>
                  <a:srgbClr val="333333"/>
                </a:solidFill>
                <a:latin typeface="Arial"/>
              </a:rPr>
              <a:t>:</a:t>
            </a:r>
            <a:r>
              <a:rPr lang="ru-RU" sz="2400" b="1" strike="noStrike" spc="-1">
                <a:solidFill>
                  <a:srgbClr val="333333"/>
                </a:solidFill>
                <a:latin typeface="Arial"/>
              </a:rPr>
              <a:t> разблокировка счета и вопросы по ЕНС»;</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подать заявку через сервис </a:t>
            </a:r>
            <a:r>
              <a:rPr lang="ru-RU" sz="2400" b="1" strike="noStrike" spc="-1">
                <a:solidFill>
                  <a:srgbClr val="333333"/>
                </a:solidFill>
                <a:latin typeface="Arial"/>
              </a:rPr>
              <a:t>«Обратиться в ФНС России».</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Инспекторы по запросу компании или ИП должны будут оказать помощь, чтобы уточнить и при необходимости скорректировать сальдо ЕНС налогоплательщика. </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Информация</a:t>
            </a:r>
            <a:r>
              <a:rPr lang="ru-RU" sz="3200" b="1" i="1" strike="noStrike" spc="-1">
                <a:solidFill>
                  <a:srgbClr val="333333"/>
                </a:solidFill>
                <a:latin typeface="Arial"/>
              </a:rPr>
              <a:t> </a:t>
            </a:r>
            <a:r>
              <a:rPr lang="ru-RU" sz="3200" b="1" strike="noStrike" spc="-1">
                <a:solidFill>
                  <a:srgbClr val="025EA1"/>
                </a:solidFill>
                <a:latin typeface="Arial"/>
              </a:rPr>
              <a:t>ФНС России от 03.05.2024 о сервисе "Прозрачный бизнес»</a:t>
            </a:r>
            <a:br>
              <a:rPr sz="3200"/>
            </a:br>
            <a:endParaRPr lang="en-US" sz="3200" b="0" strike="noStrike" spc="-1">
              <a:solidFill>
                <a:srgbClr val="333333"/>
              </a:solidFill>
              <a:latin typeface="Arial"/>
            </a:endParaRPr>
          </a:p>
        </p:txBody>
      </p:sp>
      <p:sp>
        <p:nvSpPr>
          <p:cNvPr id="323" name="TextBox 322"/>
          <p:cNvSpPr txBox="1"/>
          <p:nvPr/>
        </p:nvSpPr>
        <p:spPr>
          <a:xfrm>
            <a:off x="609480" y="1649520"/>
            <a:ext cx="10972800" cy="4674960"/>
          </a:xfrm>
          <a:prstGeom prst="rect">
            <a:avLst/>
          </a:prstGeom>
          <a:noFill/>
          <a:ln w="0">
            <a:noFill/>
          </a:ln>
        </p:spPr>
        <p:txBody>
          <a:bodyPr lIns="90000" tIns="46800" rIns="90000" bIns="46800" anchor="t">
            <a:normAutofit fontScale="91000"/>
          </a:bodyPr>
          <a:lstStyle/>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сервисе "Прозрачный бизнес" теперь можно узнать  больше о контрагентах. В карточке организации отображается, является ли юрлицо или ИП участником ЭД.</a:t>
            </a:r>
            <a:endParaRPr lang="en-US" sz="24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у контрагента такая отметка есть, значит, в ФНС:</a:t>
            </a:r>
            <a:endParaRPr lang="en-US" sz="24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есть актуальная запись, что он абонент хотя бы одного оператора ЭД;</a:t>
            </a:r>
            <a:endParaRPr lang="en-US" sz="24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есть данные о действующем сертификате электронной подписи;</a:t>
            </a:r>
            <a:endParaRPr lang="en-US" sz="24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нет сведений о том, что договор с оператором ЭД расторгнут.</a:t>
            </a:r>
            <a:endParaRPr lang="en-US" sz="2400" b="0" strike="noStrike" spc="-1">
              <a:solidFill>
                <a:srgbClr val="333333"/>
              </a:solidFill>
              <a:latin typeface="Arial"/>
            </a:endParaRPr>
          </a:p>
          <a:p>
            <a:pPr marL="236520" indent="-2365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 таким контрагентом можно обмениваться  электронными документами в любое время из любой точки мира.</a:t>
            </a:r>
            <a:endParaRPr lang="en-US" sz="2400" b="0" strike="noStrike" spc="-1">
              <a:solidFill>
                <a:srgbClr val="333333"/>
              </a:solidFill>
              <a:latin typeface="Arial"/>
            </a:endParaRPr>
          </a:p>
          <a:p>
            <a:pPr marL="236520" indent="-2365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Сервис "Предоставление копий учредительных документов" пока тестируют. Но уже сейчас с его помощью можно снизить издержки. Налоговики подписывают копии усиленной квалифицированной ЭП. Это подтверждает их подлинность.</a:t>
            </a:r>
            <a:endParaRPr lang="en-US" sz="2400" b="0" strike="noStrike" spc="-1">
              <a:solidFill>
                <a:srgbClr val="333333"/>
              </a:solidFill>
              <a:latin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В 2023г. резкое снижение налоговых доначислений по итогам проверок</a:t>
            </a:r>
            <a:endParaRPr lang="en-US" sz="2800" b="0" strike="noStrike" spc="-1">
              <a:solidFill>
                <a:srgbClr val="333333"/>
              </a:solidFill>
              <a:latin typeface="Arial"/>
            </a:endParaRPr>
          </a:p>
        </p:txBody>
      </p:sp>
      <p:sp>
        <p:nvSpPr>
          <p:cNvPr id="325" name="TextBox 324"/>
          <p:cNvSpPr txBox="1"/>
          <p:nvPr/>
        </p:nvSpPr>
        <p:spPr>
          <a:xfrm>
            <a:off x="609480" y="1519200"/>
            <a:ext cx="10972800" cy="4805280"/>
          </a:xfrm>
          <a:prstGeom prst="rect">
            <a:avLst/>
          </a:prstGeom>
          <a:noFill/>
          <a:ln w="0">
            <a:noFill/>
          </a:ln>
        </p:spPr>
        <p:txBody>
          <a:bodyPr lIns="90000" tIns="46800" rIns="90000" bIns="46800" anchor="t">
            <a:normAutofit fontScale="92000"/>
          </a:bodyPr>
          <a:lstStyle/>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ФНС подвели итоги по выездным налоговым проверкам за 2023 год. Количество выездных проверок и объем претензий существенно снизились</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итогам 2023 года сумма доначислений налогов в рамках выездных проверок компаний снизилась </a:t>
            </a:r>
            <a:r>
              <a:rPr lang="ru-RU" sz="2000" b="1" strike="noStrike" spc="-1">
                <a:solidFill>
                  <a:srgbClr val="333333"/>
                </a:solidFill>
                <a:latin typeface="Arial"/>
              </a:rPr>
              <a:t>на 31% </a:t>
            </a:r>
            <a:r>
              <a:rPr lang="ru-RU" sz="2000" b="0" strike="noStrike" spc="-1">
                <a:solidFill>
                  <a:srgbClr val="333333"/>
                </a:solidFill>
                <a:latin typeface="Arial"/>
              </a:rPr>
              <a:t>по сравнению с 2022 годом, составив 301,4 млрд руб.</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Снижение суммы доначислений по результатам выездных проверок в первую очередь связано с сокращением их количества практически вдвое. Количество выездных проверок организаций в прошлом году снизилось в 1,8 раза относительно 2022 года. </a:t>
            </a:r>
            <a:r>
              <a:rPr lang="ru-RU" sz="2000" b="1" strike="noStrike" spc="-1">
                <a:solidFill>
                  <a:srgbClr val="333333"/>
                </a:solidFill>
                <a:latin typeface="Arial"/>
              </a:rPr>
              <a:t>Было 9,4 тыс. проверок, а стало 4,96 тыс</a:t>
            </a:r>
            <a:r>
              <a:rPr lang="ru-RU" sz="2000" b="0" strike="noStrike" spc="-1">
                <a:solidFill>
                  <a:srgbClr val="333333"/>
                </a:solidFill>
                <a:latin typeface="Arial"/>
              </a:rPr>
              <a:t>.</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Такое снижение связано с автоматизацией процедур контроля и применением риск-анализа.</a:t>
            </a:r>
            <a:endParaRPr lang="en-US" sz="2000" b="0" strike="noStrike" spc="-1">
              <a:solidFill>
                <a:srgbClr val="333333"/>
              </a:solidFill>
              <a:latin typeface="Arial"/>
            </a:endParaRPr>
          </a:p>
          <a:p>
            <a:pPr marL="239400" indent="-23940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 отдельным категориям крупнейших налогоплательщиков сумма и средний размер доначислений в 2023 году по итогам выездных проверок выросли в разы. Увеличились доначисления в нефтегазовом секторе и в валютной отрасли. В этих секторах средний размер доначислений в 2023 году в рамках одной проверки вырос на 253% </a:t>
            </a:r>
            <a:r>
              <a:rPr lang="ru-RU" sz="2000" b="1" strike="noStrike" spc="-1">
                <a:solidFill>
                  <a:srgbClr val="333333"/>
                </a:solidFill>
                <a:latin typeface="Arial"/>
              </a:rPr>
              <a:t>— с 529,8 млн до 1,87 млрд руб. </a:t>
            </a:r>
            <a:r>
              <a:rPr lang="ru-RU" sz="2000" b="0" strike="noStrike" spc="-1">
                <a:solidFill>
                  <a:srgbClr val="333333"/>
                </a:solidFill>
                <a:latin typeface="Arial"/>
              </a:rPr>
              <a:t>При этом число контрольных мероприятий по этим компаниям, напротив, сократилось — на 8% за год.</a:t>
            </a:r>
            <a:endParaRPr lang="en-US" sz="2000" b="0" strike="noStrike" spc="-1">
              <a:solidFill>
                <a:srgbClr val="333333"/>
              </a:solidFill>
              <a:latin typeface="Arial"/>
            </a:endParaRPr>
          </a:p>
          <a:p>
            <a:pPr marL="239400" indent="-23940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 </a:t>
            </a:r>
            <a:endParaRPr lang="en-US" sz="2000" b="0" strike="noStrike" spc="-1">
              <a:solidFill>
                <a:srgbClr val="333333"/>
              </a:solidFill>
              <a:latin typeface="Arial"/>
            </a:endParaRPr>
          </a:p>
          <a:p>
            <a:pPr marL="239400" indent="-23940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0" strike="noStrike" spc="-1">
                <a:solidFill>
                  <a:srgbClr val="025EA1"/>
                </a:solidFill>
                <a:latin typeface="Arial"/>
              </a:rPr>
              <a:t>Зарплатные комиссии опять реанимировали</a:t>
            </a:r>
            <a:endParaRPr lang="en-US" sz="4000" b="0" strike="noStrike" spc="-1">
              <a:solidFill>
                <a:srgbClr val="333333"/>
              </a:solidFill>
              <a:latin typeface="Arial"/>
            </a:endParaRPr>
          </a:p>
        </p:txBody>
      </p:sp>
      <p:sp>
        <p:nvSpPr>
          <p:cNvPr id="327" name="TextBox 32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1 января 2024г. </a:t>
            </a:r>
            <a:r>
              <a:rPr lang="ru-RU" sz="2000" b="0" strike="noStrike" spc="-1">
                <a:solidFill>
                  <a:srgbClr val="333333"/>
                </a:solidFill>
                <a:latin typeface="Arial"/>
              </a:rPr>
              <a:t>вступил в силу Федеральный закон от </a:t>
            </a:r>
            <a:r>
              <a:rPr lang="ru-RU" sz="2000" b="1" strike="noStrike" spc="-1">
                <a:solidFill>
                  <a:srgbClr val="333333"/>
                </a:solidFill>
                <a:latin typeface="Arial"/>
              </a:rPr>
              <a:t>12.12.2023 № 565-ФЗ</a:t>
            </a:r>
            <a:r>
              <a:rPr lang="ru-RU" sz="2000" b="0" strike="noStrike" spc="-1">
                <a:solidFill>
                  <a:srgbClr val="333333"/>
                </a:solidFill>
                <a:latin typeface="Arial"/>
              </a:rPr>
              <a:t> о занятости населения, который фактически легализовал межведомственные комиссии (</a:t>
            </a:r>
            <a:r>
              <a:rPr lang="ru-RU" sz="2000" b="1" strike="noStrike" spc="-1">
                <a:solidFill>
                  <a:srgbClr val="333333"/>
                </a:solidFill>
                <a:latin typeface="Arial"/>
              </a:rPr>
              <a:t>ст. 67</a:t>
            </a:r>
            <a:r>
              <a:rPr lang="ru-RU" sz="2000" b="0" strike="noStrike" spc="-1">
                <a:solidFill>
                  <a:srgbClr val="333333"/>
                </a:solidFill>
                <a:latin typeface="Arial"/>
              </a:rPr>
              <a:t>).</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2024 году штраф для работодателей за слишком низкие зарплаты сотрудников составит от 30 000 до 100 000 руб. (ст. 5.27 КоАП). Санкции будут грозить тем, кто устанавливает оклад работникам на уровне ниже 19 242 руб. в месяц.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Письмо Минтруда от 13.12.2022 №14-1/ООГ-7726 </a:t>
            </a:r>
            <a:r>
              <a:rPr lang="ru-RU" sz="2000" b="0" strike="noStrike" spc="-1">
                <a:solidFill>
                  <a:srgbClr val="333333"/>
                </a:solidFill>
                <a:latin typeface="Arial"/>
              </a:rPr>
              <a:t>-  зарплаты ниже МРОТ это  нарушение  ТК.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состав комиссий входят представители местной администрации, трудовой инспекции, ИФНС, СФР, прокуратуры и др.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Функционал зарплатных комиссий Роструд изложил в своей методичке два года назад - письмо от </a:t>
            </a:r>
            <a:r>
              <a:rPr lang="ru-RU" sz="2000" b="1" strike="noStrike" spc="-1">
                <a:solidFill>
                  <a:srgbClr val="333333"/>
                </a:solidFill>
                <a:latin typeface="Arial"/>
              </a:rPr>
              <a:t>17.01.2022 № 46-ПР </a:t>
            </a:r>
            <a:r>
              <a:rPr lang="ru-RU" sz="2000" b="0" strike="noStrike" spc="-1">
                <a:solidFill>
                  <a:srgbClr val="333333"/>
                </a:solidFill>
                <a:latin typeface="Arial"/>
              </a:rPr>
              <a:t>и в </a:t>
            </a:r>
            <a:r>
              <a:rPr lang="ru-RU" sz="2000" b="1" strike="noStrike" spc="-1">
                <a:solidFill>
                  <a:srgbClr val="333333"/>
                </a:solidFill>
                <a:latin typeface="Arial"/>
              </a:rPr>
              <a:t>приказе от 02.02.2024г. №40н.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Налоговики и трудинспекторы будут вместе контролировать компании, которые выдают низкие зарплаты</a:t>
            </a:r>
            <a:br>
              <a:rPr sz="2800"/>
            </a:br>
            <a:endParaRPr lang="en-US" sz="2800" b="0" strike="noStrike" spc="-1">
              <a:solidFill>
                <a:srgbClr val="333333"/>
              </a:solidFill>
              <a:latin typeface="Arial"/>
            </a:endParaRPr>
          </a:p>
        </p:txBody>
      </p:sp>
      <p:sp>
        <p:nvSpPr>
          <p:cNvPr id="329" name="TextBox 328"/>
          <p:cNvSpPr txBox="1"/>
          <p:nvPr/>
        </p:nvSpPr>
        <p:spPr>
          <a:xfrm>
            <a:off x="609480" y="1573200"/>
            <a:ext cx="10972800" cy="475128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Трудинспекторы смогут получить еще больше информации о работодателях. Данные о месте установки ККТ и кассире послужат доказательством нелегального трудоустройства. Роструд будет ежемесячно получать эти сведения от ФНС, а налоговикам отправлять данные о нарушениях - </a:t>
            </a:r>
            <a:r>
              <a:rPr lang="ru-RU" sz="2000" b="1" strike="noStrike" spc="-1">
                <a:solidFill>
                  <a:srgbClr val="333333"/>
                </a:solidFill>
                <a:latin typeface="Arial"/>
              </a:rPr>
              <a:t>соглашение от 27.04.2024, утв. Рострудом № С-3-3-1, ФНС № ЕД-22-11/10</a:t>
            </a:r>
            <a:r>
              <a:rPr lang="ru-RU" sz="2000" b="0" strike="noStrike" spc="-1">
                <a:solidFill>
                  <a:srgbClr val="333333"/>
                </a:solidFill>
                <a:latin typeface="Arial"/>
              </a:rPr>
              <a:t>. </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Налоговики  сейчас в автоматическом режиме отслеживают по РСВ и 6-НДФЛ зарплаты ниже МРОТ и среднеотраслевых. В отдельных регионах в нарушителях числится каждый второй работодатель. </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качестве косвенных доказательств полной занятости контролеры рассматривают любые данные, в том числе сведения из автоматической пропускной системы организации, подписание первичных и других документов за рамками официального неполного рабочего дня и т. п. - </a:t>
            </a:r>
            <a:r>
              <a:rPr lang="ru-RU" sz="2000" b="1" strike="noStrike" spc="-1">
                <a:solidFill>
                  <a:srgbClr val="333333"/>
                </a:solidFill>
                <a:latin typeface="Arial"/>
              </a:rPr>
              <a:t>постановление АС  Северо-Кавказского округа от 20.09.2023 по делу № А32-42354/2022.</a:t>
            </a:r>
            <a:endParaRPr lang="en-US" sz="2000" b="0" strike="noStrike" spc="-1">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Чиновники сейчас продумывают поправки в НК, которые позволят налоговикам доначислять НДФЛ и взносы исходя из МРОТ, если сотрудник полностью отработал норму рабочего времени и выполнил норму труда.</a:t>
            </a:r>
            <a:endParaRPr lang="en-US" sz="2000" b="0" strike="noStrike" spc="-1">
              <a:solidFill>
                <a:srgbClr val="333333"/>
              </a:solidFill>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704880"/>
            <a:ext cx="10972800" cy="8539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Низкие зарплаты у большого количества работников спровоцировали выездную проверку</a:t>
            </a:r>
            <a:br>
              <a:rPr sz="2800"/>
            </a:br>
            <a:endParaRPr lang="en-US" sz="2800" b="0" strike="noStrike" spc="-1">
              <a:solidFill>
                <a:srgbClr val="333333"/>
              </a:solidFill>
              <a:latin typeface="Arial"/>
            </a:endParaRPr>
          </a:p>
        </p:txBody>
      </p:sp>
      <p:sp>
        <p:nvSpPr>
          <p:cNvPr id="331" name="TextBox 330"/>
          <p:cNvSpPr txBox="1"/>
          <p:nvPr/>
        </p:nvSpPr>
        <p:spPr>
          <a:xfrm>
            <a:off x="609480" y="1889280"/>
            <a:ext cx="10972800" cy="443520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Постановление АС СКО от 08.02.2024 № А32-60888/2022</a:t>
            </a:r>
            <a:r>
              <a:rPr lang="ru-RU" sz="2000" b="0" strike="noStrike" spc="-1">
                <a:solidFill>
                  <a:srgbClr val="333333"/>
                </a:solidFill>
                <a:latin typeface="Arial"/>
              </a:rPr>
              <a:t> – в пользу налоговой.  Компания из Краснодара входила в состав крупного производственно-торгового холдинга, где собственниками выступали члены одной семьи. Но не родство участников привлекло внимание инспекции, а то, что компания платила работникам уж слишком низкие зарплаты. Выплаты работникам едва составляли половину МРОТ по Краснодарскому краю.</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Налоговый орган</a:t>
            </a:r>
            <a:r>
              <a:rPr lang="en-US" sz="2000" b="1" strike="noStrike" spc="-1">
                <a:solidFill>
                  <a:srgbClr val="333333"/>
                </a:solidFill>
                <a:latin typeface="Arial"/>
              </a:rPr>
              <a:t>:</a:t>
            </a:r>
            <a:r>
              <a:rPr lang="ru-RU" sz="2000" b="1" strike="noStrike" spc="-1">
                <a:solidFill>
                  <a:srgbClr val="333333"/>
                </a:solidFill>
                <a:latin typeface="Arial"/>
              </a:rPr>
              <a:t> в</a:t>
            </a:r>
            <a:r>
              <a:rPr lang="ru-RU" sz="2000" b="0" strike="noStrike" spc="-1">
                <a:solidFill>
                  <a:srgbClr val="333333"/>
                </a:solidFill>
                <a:latin typeface="Arial"/>
              </a:rPr>
              <a:t> проверяемый период в компании числилось 296 сотрудников, из которых 294 человека работали на 0,1, 0,25 и 0,5 тарифной ставки — некоторые по 4 часа в неделю, а остальные 2 или 4 часа в день. При этом максимальные выплаты им не превышали 5400–5700 руб. В ходе проверки выяснилось, что  по точно такой же схеме работают все организации холдинга — взаимозависимые компании. Применив расчетный метод компании  доначислили страховые взносы и НДФЛ, взяв за основу  уровень зарплаты из объявлений о вакансиях.</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dirty="0">
                <a:solidFill>
                  <a:srgbClr val="003274"/>
                </a:solidFill>
                <a:latin typeface="Arial"/>
              </a:rPr>
              <a:t>Налогоплательщики, обязанные представлять</a:t>
            </a:r>
            <a:br>
              <a:rPr sz="2800" dirty="0"/>
            </a:br>
            <a:r>
              <a:rPr lang="ru-RU" sz="2800" b="0" strike="noStrike" spc="-1" dirty="0">
                <a:solidFill>
                  <a:srgbClr val="003274"/>
                </a:solidFill>
                <a:latin typeface="Arial"/>
              </a:rPr>
              <a:t>отчетность в электронном виде</a:t>
            </a:r>
            <a:endParaRPr lang="en-US" sz="2800" b="0" strike="noStrike" spc="-1" dirty="0">
              <a:solidFill>
                <a:srgbClr val="333333"/>
              </a:solidFill>
              <a:latin typeface="Arial"/>
            </a:endParaRPr>
          </a:p>
        </p:txBody>
      </p:sp>
      <p:sp>
        <p:nvSpPr>
          <p:cNvPr id="181" name="TextBox 180"/>
          <p:cNvSpPr txBox="1"/>
          <p:nvPr/>
        </p:nvSpPr>
        <p:spPr>
          <a:xfrm>
            <a:off x="609480" y="1476000"/>
            <a:ext cx="10972800" cy="4848120"/>
          </a:xfrm>
          <a:prstGeom prst="rect">
            <a:avLst/>
          </a:prstGeom>
          <a:noFill/>
          <a:ln w="0">
            <a:noFill/>
          </a:ln>
        </p:spPr>
        <p:txBody>
          <a:bodyPr lIns="90000" tIns="46800" rIns="90000" bIns="46800" anchor="t">
            <a:normAutofit fontScale="96000"/>
          </a:bodyPr>
          <a:lstStyle/>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Помним! </a:t>
            </a:r>
            <a:r>
              <a:rPr lang="ru-RU" sz="2000" b="1" strike="noStrike" spc="-1" dirty="0">
                <a:solidFill>
                  <a:srgbClr val="333333"/>
                </a:solidFill>
                <a:latin typeface="Arial"/>
              </a:rPr>
              <a:t>П. 3 ст.80 НК -</a:t>
            </a:r>
            <a:r>
              <a:rPr lang="ru-RU" sz="2000" b="0" strike="noStrike" spc="-1" dirty="0">
                <a:solidFill>
                  <a:srgbClr val="FF0000"/>
                </a:solidFill>
                <a:latin typeface="Arial"/>
              </a:rPr>
              <a:t> </a:t>
            </a:r>
            <a:r>
              <a:rPr lang="ru-RU" sz="2000" b="0" strike="noStrike" spc="-1" dirty="0">
                <a:solidFill>
                  <a:srgbClr val="333333"/>
                </a:solidFill>
                <a:latin typeface="Arial"/>
              </a:rPr>
              <a:t>по общему правилу для  организаций и ИП способ сдачи налоговой  отчетности зависит от численности персонала. Если среднесписочная численность за </a:t>
            </a:r>
            <a:endParaRPr lang="en-US" sz="20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предшествующий год превысила </a:t>
            </a:r>
            <a:r>
              <a:rPr lang="ru-RU" sz="2000" b="1" strike="noStrike" spc="-1" dirty="0">
                <a:solidFill>
                  <a:srgbClr val="333333"/>
                </a:solidFill>
                <a:latin typeface="Arial"/>
              </a:rPr>
              <a:t>100 человек</a:t>
            </a:r>
            <a:r>
              <a:rPr lang="ru-RU" sz="2000" b="0" strike="noStrike" spc="-1" dirty="0">
                <a:solidFill>
                  <a:srgbClr val="333333"/>
                </a:solidFill>
                <a:latin typeface="Arial"/>
              </a:rPr>
              <a:t>, перед ИФНС отчитываться следует строго в электронной форме по ТКС. Это относится и ко вновь созданным (в т. ч. реорганизованным) компаниям с численностью работников более 100 человек. Также электронная форма отчетности обязательна для налогоплательщиков, отнесенных </a:t>
            </a:r>
            <a:endParaRPr lang="en-US" sz="20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к категории крупнейших. У всех прочих организаций и ИП есть выбор: они могут отчитываться как по Интернету, так и на бумаге. </a:t>
            </a:r>
            <a:endParaRPr lang="en-US" sz="20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Из этого правила есть исключения</a:t>
            </a:r>
            <a:r>
              <a:rPr lang="en-US" sz="2000" b="0" strike="noStrike" spc="-1" dirty="0">
                <a:solidFill>
                  <a:srgbClr val="FF0000"/>
                </a:solidFill>
                <a:latin typeface="Arial"/>
              </a:rPr>
              <a:t>:</a:t>
            </a:r>
            <a:r>
              <a:rPr lang="ru-RU" sz="2000" b="0" strike="noStrike" spc="-1" dirty="0">
                <a:solidFill>
                  <a:srgbClr val="FF0000"/>
                </a:solidFill>
                <a:latin typeface="Arial"/>
              </a:rPr>
              <a:t> 1.</a:t>
            </a:r>
            <a:r>
              <a:rPr lang="ru-RU" sz="2000" b="0" strike="noStrike" spc="-1" dirty="0">
                <a:solidFill>
                  <a:srgbClr val="333333"/>
                </a:solidFill>
                <a:latin typeface="Arial"/>
              </a:rPr>
              <a:t>НДС. Все плательщики НДС и налоговые агенты, вне зависимости от количества сотрудников, обязаны отчитываться в электронной форме. Такое же правило предусмотрено для тех, кто не является плательщиком НДС либо освобожден от уплаты этого налога, но выставляет покупателям счета-фактуры (п. 5 ст.174 НК РФ).</a:t>
            </a:r>
            <a:endParaRPr lang="en-US" sz="2000" b="0" strike="noStrike" spc="-1" dirty="0">
              <a:solidFill>
                <a:srgbClr val="333333"/>
              </a:solidFill>
              <a:latin typeface="Arial"/>
            </a:endParaRPr>
          </a:p>
          <a:p>
            <a:pPr marL="249840" indent="-2498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FF0000"/>
                </a:solidFill>
                <a:latin typeface="Arial"/>
              </a:rPr>
              <a:t>2. </a:t>
            </a:r>
            <a:r>
              <a:rPr lang="ru-RU" sz="2000" b="0" strike="noStrike" spc="-1" dirty="0" err="1">
                <a:solidFill>
                  <a:srgbClr val="FF0000"/>
                </a:solidFill>
                <a:latin typeface="Arial"/>
              </a:rPr>
              <a:t>НДФЛ.</a:t>
            </a:r>
            <a:r>
              <a:rPr lang="ru-RU" sz="2000" b="0" strike="noStrike" spc="-1" dirty="0" err="1">
                <a:solidFill>
                  <a:srgbClr val="333333"/>
                </a:solidFill>
                <a:latin typeface="Arial"/>
              </a:rPr>
              <a:t>Расчёт</a:t>
            </a:r>
            <a:r>
              <a:rPr lang="ru-RU" sz="2000" b="0" strike="noStrike" spc="-1" dirty="0">
                <a:solidFill>
                  <a:srgbClr val="333333"/>
                </a:solidFill>
                <a:latin typeface="Arial"/>
              </a:rPr>
              <a:t> по форме 6-НДФЛ могут сдавать  на бумаге  те, кто выплатил доходы менее чем 10 человекам, остальные обязаны отчитаться </a:t>
            </a:r>
            <a:r>
              <a:rPr lang="ru-RU" sz="2000" b="0" strike="noStrike" spc="-1" dirty="0" err="1">
                <a:solidFill>
                  <a:srgbClr val="333333"/>
                </a:solidFill>
                <a:latin typeface="Arial"/>
              </a:rPr>
              <a:t>электронно</a:t>
            </a:r>
            <a:r>
              <a:rPr lang="ru-RU" sz="2000" b="0" strike="noStrike" spc="-1" dirty="0">
                <a:solidFill>
                  <a:srgbClr val="333333"/>
                </a:solidFill>
                <a:latin typeface="Arial"/>
              </a:rPr>
              <a:t> (п. 2 ст. 230 НК РФ).</a:t>
            </a:r>
            <a:r>
              <a:rPr lang="en-US" sz="2000" b="0" strike="noStrike" spc="-1" dirty="0">
                <a:solidFill>
                  <a:srgbClr val="FF0000"/>
                </a:solidFill>
                <a:latin typeface="Arial"/>
              </a:rPr>
              <a:t> </a:t>
            </a:r>
            <a:endParaRPr lang="en-US" sz="2000" b="0" strike="noStrike" spc="-1" dirty="0">
              <a:solidFill>
                <a:srgbClr val="333333"/>
              </a:solidFill>
              <a:latin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25EA1"/>
                </a:solidFill>
                <a:latin typeface="Arial"/>
              </a:rPr>
              <a:t>Низкие зарплаты у большого количества работников спровоцировали выездную проверку</a:t>
            </a:r>
            <a:br>
              <a:rPr sz="2800"/>
            </a:br>
            <a:endParaRPr lang="en-US" sz="2800" b="0" strike="noStrike" spc="-1">
              <a:solidFill>
                <a:srgbClr val="333333"/>
              </a:solidFill>
              <a:latin typeface="Arial"/>
            </a:endParaRPr>
          </a:p>
        </p:txBody>
      </p:sp>
      <p:sp>
        <p:nvSpPr>
          <p:cNvPr id="333" name="TextBox 33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Судьи </a:t>
            </a:r>
            <a:r>
              <a:rPr lang="ru-RU" sz="2000" b="0" strike="noStrike" spc="-1">
                <a:solidFill>
                  <a:srgbClr val="333333"/>
                </a:solidFill>
                <a:latin typeface="Arial"/>
              </a:rPr>
              <a:t>встали на сторону налоговиков. Выяснилось, что большая часть сотрудников работала в других организациях холдинга по совместительству. На допросах они рассказали, что трудились на полной ставке, но получали часть зарплаты наличными через кассу. При этом кредитная история некоторых из них показала, что при отсутствии других доходов они регулярно вносили платежи в размере большем, чем зарплата.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Кроме того, трудинспекция предоставила жалобы работников на зарплату в конвертах, а правоохранители — изъятую черную бухгалтерию. В итоге вызовы на трудовые комиссии суд счел еще одним доказательством того, что компания умышленно занижала базу по НДФЛ и взносам, то есть недостоверно отражала в первичке отработанное работниками время. </a:t>
            </a:r>
            <a:r>
              <a:rPr lang="ru-RU" sz="2000" b="1" strike="noStrike" spc="-1">
                <a:solidFill>
                  <a:srgbClr val="333333"/>
                </a:solidFill>
                <a:latin typeface="Arial"/>
              </a:rPr>
              <a:t>Это достаточное основание, чтобы определить недоимку расчетным путем — по данным схожих по деятельности и кадровой структуре компаний.</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Обзор позиций по жалобам, которые были рассмотрены в центральном аппарате в I квартале 2024 года и должны использоваться в работе инспекторами в территориальных отделениях налоговой службы</a:t>
            </a:r>
            <a:br>
              <a:rPr sz="2800"/>
            </a:br>
            <a:endParaRPr lang="en-US" sz="2400" b="0" strike="noStrike" spc="-1">
              <a:solidFill>
                <a:srgbClr val="333333"/>
              </a:solidFill>
              <a:latin typeface="Arial"/>
            </a:endParaRPr>
          </a:p>
        </p:txBody>
      </p:sp>
      <p:sp>
        <p:nvSpPr>
          <p:cNvPr id="335" name="TextBox 33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Письмо ФНС от 21.06.20224 № КЧ-4-9/7026@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В письме приведены </a:t>
            </a:r>
            <a:r>
              <a:rPr lang="ru-RU" sz="2800" b="1" strike="noStrike" spc="-1">
                <a:solidFill>
                  <a:srgbClr val="333333"/>
                </a:solidFill>
                <a:latin typeface="Arial"/>
              </a:rPr>
              <a:t>30 ситуаций </a:t>
            </a:r>
            <a:r>
              <a:rPr lang="ru-RU" sz="2800" b="0" strike="noStrike" spc="-1">
                <a:solidFill>
                  <a:srgbClr val="333333"/>
                </a:solidFill>
                <a:latin typeface="Arial"/>
              </a:rPr>
              <a:t>по различным категориям споров: исполнение налоговой обязанности, зачет и возврат налогов; определение налоговой базы по налогу на прибыль, УСН и НДФЛ при продаже имущества; истребование документов и осмотр помещений при проверках и вне их рамок; вопросы госрегистрации юрлиц. </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Изложенные решения будут полезны и налогоплательщикам при защите своих прав.</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Обзор позиций по жалобам, которые были рассмотрены в центральном аппарате в I квартале 2024 года и должны использоваться в работе инспекторами в территориальных отделениях налоговой службы</a:t>
            </a:r>
            <a:br>
              <a:rPr sz="3200"/>
            </a:br>
            <a:endParaRPr lang="en-US" sz="2400" b="0" strike="noStrike" spc="-1">
              <a:solidFill>
                <a:srgbClr val="333333"/>
              </a:solidFill>
              <a:latin typeface="Arial"/>
            </a:endParaRPr>
          </a:p>
        </p:txBody>
      </p:sp>
      <p:sp>
        <p:nvSpPr>
          <p:cNvPr id="337" name="TextBox 336"/>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5. </a:t>
            </a:r>
            <a:r>
              <a:rPr lang="ru-RU" sz="2000" b="1" i="1" strike="noStrike" spc="-1">
                <a:solidFill>
                  <a:srgbClr val="333333"/>
                </a:solidFill>
                <a:latin typeface="Arial"/>
              </a:rPr>
              <a:t>Определение действительных налоговых обязательств по результатам налоговых проверок</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5.4 Вычеты НДС по товарно-материальным ценностям, использованным при выполнении строительно-монтажных работ «техническими» организациями, применяются в полном объеме, независимо от того, что вычеты по СМР не подтверждены.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Компания привлекла для выполнения СМР «технические» организации, но использовала при строительстве ТМЦ, приобретенные у реальных контрагентов 2-го звена. Налоговики отказали в вычете НДС на всю сумму работ. Компания просила учесть, что без ТМЦ, приобретенных у действительных поставщиков, возвести объект невозможно.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ФНС</a:t>
            </a:r>
            <a:r>
              <a:rPr lang="en-US" sz="2000" b="1" strike="noStrike" spc="-1">
                <a:solidFill>
                  <a:srgbClr val="333333"/>
                </a:solidFill>
                <a:latin typeface="Arial"/>
              </a:rPr>
              <a:t>:</a:t>
            </a:r>
            <a:r>
              <a:rPr lang="en-US" sz="2000" b="0" strike="noStrike" spc="-1">
                <a:solidFill>
                  <a:srgbClr val="333333"/>
                </a:solidFill>
                <a:latin typeface="Arial"/>
              </a:rPr>
              <a:t> </a:t>
            </a:r>
            <a:r>
              <a:rPr lang="ru-RU" sz="2000" b="0" strike="noStrike" spc="-1">
                <a:solidFill>
                  <a:srgbClr val="333333"/>
                </a:solidFill>
                <a:latin typeface="Arial"/>
              </a:rPr>
              <a:t>если налоговики при проверке установят лицо, в действительности осуществившее поставку ТМЦ для проведения СМР, то для применения вычетов по НДС они должны учитывать сведения из реальных финансовых документов</a:t>
            </a:r>
            <a:endParaRPr lang="en-US" sz="2000" b="0" strike="noStrike" spc="-1">
              <a:solidFill>
                <a:srgbClr val="333333"/>
              </a:solidFill>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003274"/>
                </a:solidFill>
                <a:latin typeface="Arial"/>
              </a:rPr>
              <a:t>Обзор позиций по жалобам, которые были рассмотрены в центральном аппарате в I квартале 2024 года и должны использоваться в работе инспекторами в территориальных отделениях налоговой службы</a:t>
            </a:r>
            <a:endParaRPr lang="en-US" sz="2400" b="0" strike="noStrike" spc="-1">
              <a:solidFill>
                <a:srgbClr val="333333"/>
              </a:solidFill>
              <a:latin typeface="Arial"/>
            </a:endParaRPr>
          </a:p>
        </p:txBody>
      </p:sp>
      <p:sp>
        <p:nvSpPr>
          <p:cNvPr id="339" name="TextBox 33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5.5 Если инспекция переквалифицировала договор оказания услуг в трудовой, то доначисленные суммы НДФЛ и страховых взносов она должна включить в расходы по налогу на прибыль, а ранее уплаченный налог по УСН учесть при расчете НДФЛ.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Компания заключила договор о передаче полномочий генерального директора с ИП на УСН «Доходы», который ранее руководил этой компанией. По договору предпринимателю перечисляли вознаграждение значительно выше, чем ранее выплачиваемая зарплата. Инспекторы увидели в этом схему с целью минимизации налогов, переквалифицировали договор оказания услуг в трудовой и доначислили на выплаченные ИП суммы НДФЛ и страховые взносы.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ФНС</a:t>
            </a:r>
            <a:r>
              <a:rPr lang="en-US" sz="2000" b="1" strike="noStrike" spc="-1">
                <a:solidFill>
                  <a:srgbClr val="333333"/>
                </a:solidFill>
                <a:latin typeface="Arial"/>
              </a:rPr>
              <a:t>:</a:t>
            </a:r>
            <a:r>
              <a:rPr lang="ru-RU" sz="2000" b="0" strike="noStrike" spc="-1">
                <a:solidFill>
                  <a:srgbClr val="333333"/>
                </a:solidFill>
                <a:latin typeface="Arial"/>
              </a:rPr>
              <a:t> Инспекция правильно переквалифицировала договор, поскольку ИП фактически выполнял функции директора по трудовому договору и получал за это заработную плату. Однако при начислении страховых взносов и НДФЛ на выплаты по договору налоговики должны учесть уплаченный предпринимателем с этих сумм налог по УСН, а также включить доначисленные НДФЛ и взносы в расходы по налогу на прибыль</a:t>
            </a:r>
            <a:endParaRPr lang="en-US" sz="2000" b="0" strike="noStrike" spc="-1">
              <a:solidFill>
                <a:srgbClr val="333333"/>
              </a:solidFill>
              <a:latin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0" strike="noStrike" spc="-1">
                <a:solidFill>
                  <a:srgbClr val="003274"/>
                </a:solidFill>
                <a:latin typeface="Arial"/>
              </a:rPr>
              <a:t>Обзор позиций КС РФ и ВС РФ за II квартал по налоговым вопросам</a:t>
            </a:r>
            <a:endParaRPr lang="en-US" sz="3600" b="0" strike="noStrike" spc="-1">
              <a:solidFill>
                <a:srgbClr val="333333"/>
              </a:solidFill>
              <a:latin typeface="Arial"/>
            </a:endParaRPr>
          </a:p>
        </p:txBody>
      </p:sp>
      <p:sp>
        <p:nvSpPr>
          <p:cNvPr id="341" name="TextBox 340"/>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Письмо ФНС от 29.07.2024 №БВ-4-7/8573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сроки налогового контроля в совокупности превысили 2-летний срок,  то налоговый орган не может принудительно взыскать  долг в бесспорном и судебном порядке;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соответствие налогоплательщика критериям отбора для выездных проверок не доказывает  налоговое нарушение;</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если восстановленный НДС относится к налоговому долгу по операциям, которые произвели до банкротства, то его включают  в третью очередь реестра требований кредиторов.</a:t>
            </a:r>
            <a:endParaRPr lang="en-US" sz="2400" b="0" strike="noStrike" spc="-1">
              <a:solidFill>
                <a:srgbClr val="333333"/>
              </a:solidFill>
              <a:latin typeface="Arial"/>
            </a:endParaRPr>
          </a:p>
          <a:p>
            <a:pPr marL="260280" indent="-260280"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003274"/>
                </a:solidFill>
                <a:latin typeface="Arial"/>
              </a:rPr>
              <a:t>С 8 августа 2024 года резидентам ТОР разрешили приостанавливать льготу по взносам</a:t>
            </a:r>
            <a:br>
              <a:rPr sz="2800"/>
            </a:br>
            <a:endParaRPr lang="en-US" sz="2800" b="0" strike="noStrike" spc="-1">
              <a:solidFill>
                <a:srgbClr val="333333"/>
              </a:solidFill>
              <a:latin typeface="Arial"/>
            </a:endParaRPr>
          </a:p>
        </p:txBody>
      </p:sp>
      <p:sp>
        <p:nvSpPr>
          <p:cNvPr id="343" name="TextBox 342"/>
          <p:cNvSpPr txBox="1"/>
          <p:nvPr/>
        </p:nvSpPr>
        <p:spPr>
          <a:xfrm>
            <a:off x="609480" y="1574640"/>
            <a:ext cx="10972800" cy="4749840"/>
          </a:xfrm>
          <a:prstGeom prst="rect">
            <a:avLst/>
          </a:prstGeom>
          <a:noFill/>
          <a:ln w="0">
            <a:noFill/>
          </a:ln>
        </p:spPr>
        <p:txBody>
          <a:bodyPr lIns="90000" tIns="46800" rIns="90000" bIns="46800" anchor="t">
            <a:normAutofit fontScale="93000"/>
          </a:bodyPr>
          <a:lstStyle/>
          <a:p>
            <a:pPr marL="241920" indent="-24192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Пункт 10.1 ст.427 НК в ред. ФЗ от 08.08.2024 №294-ФЗ</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Резиденты ТОР (территории опережающего развития) Дальневосточного округа и свободного порта Владивосток, которые получили такой статус до 1 января 2023 года, смогут более эффективно применять льготы по взносам. Теперь они вправе приостанавливать льготу на срок до</a:t>
            </a:r>
            <a:r>
              <a:rPr lang="ru-RU" sz="2000" b="1" strike="noStrike" spc="-1">
                <a:solidFill>
                  <a:srgbClr val="333333"/>
                </a:solidFill>
                <a:latin typeface="Arial"/>
              </a:rPr>
              <a:t> трех лет</a:t>
            </a:r>
            <a:r>
              <a:rPr lang="ru-RU" sz="2000" b="0" strike="noStrike" spc="-1">
                <a:solidFill>
                  <a:srgbClr val="333333"/>
                </a:solidFill>
                <a:latin typeface="Arial"/>
              </a:rPr>
              <a:t>, а именно на период, когда еще массово не нанимают работников.</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Проблема была  в том, что резиденты ТОР в течение 10 лет могут платить страховые платежи по пониженному тарифу — 7,6%. Но в первые 3–5 лет они ведут подготовку проектной документации, создают объекты недвижимости, приобретают и монтируют производственное оборудование. Такие работы в основном выполняют подрядчики, поэтому сами резиденты ТОР не нанимают персонал. И следовательно, применение льгот по страховым взносам не дает им каких-либо преимуществ. </a:t>
            </a:r>
            <a:endParaRPr lang="en-US" sz="2000" b="0" strike="noStrike" spc="-1">
              <a:solidFill>
                <a:srgbClr val="333333"/>
              </a:solidFill>
              <a:latin typeface="Arial"/>
            </a:endParaRPr>
          </a:p>
          <a:p>
            <a:pPr marL="241920" indent="-24192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Ситуацию изменили – теперь резиденты ТОР теперь могут однократно подать уведомление, чтобы приостановить льготу и платить взносы по общему тарифу, когда у них мало сотрудников. А вот после того, как резиденты ТОР введут в эксплуатацию инвестиционные объекты и начнут нанимать штат, они вновь смогут вносить платежи по пониженным ставкам, но уже в отношении большего количества рабочих мест. </a:t>
            </a:r>
            <a:endParaRPr lang="en-US" sz="2000" b="0" strike="noStrike" spc="-1">
              <a:solidFill>
                <a:srgbClr val="333333"/>
              </a:solidFill>
              <a:latin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25EA1"/>
                </a:solidFill>
                <a:latin typeface="Arial"/>
              </a:rPr>
              <a:t>До 2027 года регионы смогут продлевать «налоговые каникулы» для упрощенки</a:t>
            </a:r>
            <a:br>
              <a:rPr sz="3200"/>
            </a:br>
            <a:endParaRPr lang="en-US" sz="3200" b="0" strike="noStrike" spc="-1">
              <a:solidFill>
                <a:srgbClr val="333333"/>
              </a:solidFill>
              <a:latin typeface="Arial"/>
            </a:endParaRPr>
          </a:p>
        </p:txBody>
      </p:sp>
      <p:sp>
        <p:nvSpPr>
          <p:cNvPr id="345" name="TextBox 344"/>
          <p:cNvSpPr txBox="1"/>
          <p:nvPr/>
        </p:nvSpPr>
        <p:spPr>
          <a:xfrm>
            <a:off x="609480" y="1847520"/>
            <a:ext cx="10972800" cy="4476600"/>
          </a:xfrm>
          <a:prstGeom prst="rect">
            <a:avLst/>
          </a:prstGeom>
          <a:noFill/>
          <a:ln w="0">
            <a:noFill/>
          </a:ln>
        </p:spPr>
        <p:txBody>
          <a:bodyPr lIns="90000" tIns="46800" rIns="90000" bIns="46800" anchor="t">
            <a:normAutofit/>
          </a:bodyPr>
          <a:lstStyle/>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Часть 3 статьи 2 Федерального закона от 29.12.2014 № 477-ФЗ в ред. Закона № 259-ФЗ</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Регионы еще два года, до 2027 года, смогут продлевать «каникулы» для новых предпринимателей — тех, кто недавно зарегистрировался в этом статусе и начал вести бизнес. Для них устанавливают нулевые ставки на упрощенке и патенте.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Применять налоговые каникулы предприниматели могут непрерывно в течение двух лет, как зарегистрировались – </a:t>
            </a:r>
            <a:r>
              <a:rPr lang="ru-RU" sz="2000" b="1" strike="noStrike" spc="-1">
                <a:solidFill>
                  <a:srgbClr val="333333"/>
                </a:solidFill>
                <a:latin typeface="Arial"/>
              </a:rPr>
              <a:t>письмо МФ от 03.11.2021 №03-11-11/896</a:t>
            </a:r>
            <a:r>
              <a:rPr lang="ru-RU" sz="2000" b="0" strike="noStrike" spc="-1">
                <a:solidFill>
                  <a:srgbClr val="333333"/>
                </a:solidFill>
                <a:latin typeface="Arial"/>
              </a:rPr>
              <a:t>55.  Но для этого надо отвечать условиям статей 346.20, 346.50: вести бизнес в производственной, социальной или научной сфере, оказывать бытовые услуги, но доход от таких видов деятельности должен составлять не менее 70%.</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На упрощенке не требуется подавать заявление о применении нулевой ставки. Если  выполняются все условия для ее применения — как федеральные, так и региональные, то ИП не платит авансы в течение года и упрощенный налог по его итогам – письмо МФ от 22.05.2018 №03-11-11/34486. </a:t>
            </a:r>
            <a:endParaRPr lang="en-US" sz="2000" b="0" strike="noStrike" spc="-1">
              <a:solidFill>
                <a:srgbClr val="333333"/>
              </a:solidFill>
              <a:latin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С 1 сентября 2024 года решение о смене директора придется заверять у нотариуса</a:t>
            </a:r>
            <a:br>
              <a:rPr sz="3200"/>
            </a:br>
            <a:endParaRPr lang="en-US" sz="3200" b="0" strike="noStrike" spc="-1">
              <a:solidFill>
                <a:srgbClr val="333333"/>
              </a:solidFill>
              <a:latin typeface="Arial"/>
            </a:endParaRPr>
          </a:p>
        </p:txBody>
      </p:sp>
      <p:sp>
        <p:nvSpPr>
          <p:cNvPr id="347" name="TextBox 346"/>
          <p:cNvSpPr txBox="1"/>
          <p:nvPr/>
        </p:nvSpPr>
        <p:spPr>
          <a:xfrm>
            <a:off x="609480" y="1934640"/>
            <a:ext cx="10972800" cy="4389480"/>
          </a:xfrm>
          <a:prstGeom prst="rect">
            <a:avLst/>
          </a:prstGeom>
          <a:noFill/>
          <a:ln w="0">
            <a:noFill/>
          </a:ln>
        </p:spPr>
        <p:txBody>
          <a:bodyPr lIns="90000" tIns="46800" rIns="90000" bIns="46800" anchor="t">
            <a:normAutofit fontScale="97000"/>
          </a:bodyPr>
          <a:lstStyle/>
          <a:p>
            <a:pPr marL="252360" indent="-25236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П.1 ст.9 ФЗ от 08.08.2001 №129-ФЗ в ред. Закона №287-ФЗ </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Без посещения нотариуса больше не удастся внести изменения в ЕГРЮЛ. Теперь для смены руководителя, который действует от имени компании без доверенности, потребуется нотариально удостоверить решение о смене гендиректора ООО.</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Подавать заявление о внесении изменений в ЕГРЮЛ также будет нотариус — в электронном виде не позднее следующего дня, как вы представите протокол (решение) общего собрания.</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Были правила другие. После избрания новый директор мог сам подписать и отдать заявление в инспекцию, после чего запись вносили в ЕГРЮЛ. Но были случаи, когда таким образом регистрировали фиктивных директоров, представляя поддельные протоколы собрания, и, как следствие, происходили рейдерские захваты. Но теперь это останется в прошлом.</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Кредитных и некоммерческих организаций, которые регистрируются через ЦБ и Минюст соответственно, нововведение не касается.</a:t>
            </a:r>
            <a:endParaRPr lang="en-US" sz="2000" b="0" strike="noStrike" spc="-1">
              <a:solidFill>
                <a:srgbClr val="333333"/>
              </a:solidFill>
              <a:latin typeface="Arial"/>
            </a:endParaRPr>
          </a:p>
          <a:p>
            <a:pPr marL="252360" indent="-25236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С 5 февраля 2025 года вместо лицензии будут выдавать только выписки из реестра</a:t>
            </a:r>
            <a:br>
              <a:rPr sz="3200"/>
            </a:br>
            <a:endParaRPr lang="en-US" sz="3200" b="0" strike="noStrike" spc="-1">
              <a:solidFill>
                <a:srgbClr val="333333"/>
              </a:solidFill>
              <a:latin typeface="Arial"/>
            </a:endParaRPr>
          </a:p>
        </p:txBody>
      </p:sp>
      <p:sp>
        <p:nvSpPr>
          <p:cNvPr id="349" name="TextBox 348"/>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Пункт 3 части 2 статьи 5 Федерального закона от 04.05.2011 № 99-ФЗ в ред. Федерального закона от 08.08.2024 № 310-ФЗ</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Сведения о лицензиях теперь будут выдавать только в виде выписки из реестра. Срок подготовки документа прежний — не более трех рабочих дней, но при этом копию акта лицензирующего ведомства о принятом решении выдавать перестанут.</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Помимо этого теперь лицензиатов и соискателей лицензии начнут уведомлять о готовности акта оценки соответствия. Его направят любым доступным способом, в том числе по электронной почте или через госуслуги. Срок — не позднее одного рабочего дня с даты оформления документа.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С 8 августа 2024 года можно приостановить выплаты дивидендов «потерянным» акционерам</a:t>
            </a:r>
            <a:br>
              <a:rPr sz="3200"/>
            </a:br>
            <a:endParaRPr lang="en-US" sz="3200" b="0" strike="noStrike" spc="-1">
              <a:solidFill>
                <a:srgbClr val="333333"/>
              </a:solidFill>
              <a:latin typeface="Arial"/>
            </a:endParaRPr>
          </a:p>
        </p:txBody>
      </p:sp>
      <p:sp>
        <p:nvSpPr>
          <p:cNvPr id="351" name="TextBox 350"/>
          <p:cNvSpPr txBox="1"/>
          <p:nvPr/>
        </p:nvSpPr>
        <p:spPr>
          <a:xfrm>
            <a:off x="609480" y="1674720"/>
            <a:ext cx="10972800" cy="4649760"/>
          </a:xfrm>
          <a:prstGeom prst="rect">
            <a:avLst/>
          </a:prstGeom>
          <a:noFill/>
          <a:ln w="0">
            <a:noFill/>
          </a:ln>
        </p:spPr>
        <p:txBody>
          <a:bodyPr lIns="90000" tIns="46800" rIns="90000" bIns="46800" anchor="t">
            <a:normAutofit fontScale="94000"/>
          </a:bodyPr>
          <a:lstStyle/>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Статья 43.1 Федерального закона от 26.12.1995 № 208-ФЗ в ред. Федерального закона от 08.08.2024 № 287-ФЗ</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АО теперь вправе приостанавливать выплаты дивидендов в денежной форме, если совпали такие условия:</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течение двух лет подряд дивиденды не менее двух раз возвращались в компанию;</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не поступили актуальные данные об акционере или заявление о действительности сведений в реестре акционеров.</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Приостанавливать выплаты можно лишь по решению совета директоров АО. Но если «потерявшийся» акционер вдруг объявится — в реестр внесут о нем актуальные данные, выплаты надо возобновить. В этом случае решение о возобновлении выплат принимать не требуется.</a:t>
            </a:r>
            <a:endParaRPr lang="en-US" sz="2000" b="0" strike="noStrike" spc="-1">
              <a:solidFill>
                <a:srgbClr val="333333"/>
              </a:solidFill>
              <a:latin typeface="Arial"/>
            </a:endParaRPr>
          </a:p>
          <a:p>
            <a:pPr marL="244440" indent="-24444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При схожих условиях можно приостановить отправку сообщений о проведении общих собраний. Заседания можно проводить дистанционно, но с 01.03.2025. И придется вести трансляцию заседаний и хранить запись. Голосование сочтут несостоявшимся, если заседание не получилось провести из-за техпроблем.</a:t>
            </a:r>
            <a:endParaRPr lang="en-US" sz="2000" b="0" strike="noStrike" spc="-1">
              <a:solidFill>
                <a:srgbClr val="333333"/>
              </a:solidFill>
              <a:latin typeface="Arial"/>
            </a:endParaRPr>
          </a:p>
          <a:p>
            <a:pPr marL="244440" indent="-24444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704880"/>
            <a:ext cx="10972800" cy="8143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003274"/>
                </a:solidFill>
                <a:latin typeface="Arial"/>
              </a:rPr>
              <a:t>Налогоплательщики, обязанные представлять</a:t>
            </a:r>
            <a:br>
              <a:rPr sz="2800"/>
            </a:br>
            <a:r>
              <a:rPr lang="ru-RU" sz="2800" b="0" strike="noStrike" spc="-1">
                <a:solidFill>
                  <a:srgbClr val="003274"/>
                </a:solidFill>
                <a:latin typeface="Arial"/>
              </a:rPr>
              <a:t>отчетность в электронном виде</a:t>
            </a:r>
            <a:endParaRPr lang="en-US" sz="2800" b="0" strike="noStrike" spc="-1">
              <a:solidFill>
                <a:srgbClr val="333333"/>
              </a:solidFill>
              <a:latin typeface="Arial"/>
            </a:endParaRPr>
          </a:p>
        </p:txBody>
      </p:sp>
      <p:sp>
        <p:nvSpPr>
          <p:cNvPr id="183" name="TextBox 182"/>
          <p:cNvSpPr txBox="1"/>
          <p:nvPr/>
        </p:nvSpPr>
        <p:spPr>
          <a:xfrm>
            <a:off x="609480" y="1519200"/>
            <a:ext cx="10972800" cy="4805280"/>
          </a:xfrm>
          <a:prstGeom prst="rect">
            <a:avLst/>
          </a:prstGeom>
          <a:noFill/>
          <a:ln w="0">
            <a:noFill/>
          </a:ln>
        </p:spPr>
        <p:txBody>
          <a:bodyPr lIns="90000" tIns="46800" rIns="90000" bIns="46800" anchor="t">
            <a:normAutofit fontScale="98000"/>
          </a:bodyPr>
          <a:lstStyle/>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3. Расчет по страховым взносам (РСВ) необходимо отправлять через Интернет, если среднесписочная численность работодателя за предшествующий период превышает 10 человек. Это относится и  к вновь созданным (в т. ч. реорганизованным) компаниям с численностью работников более 10 человек. Все остальные плательщики взносов могут сдать РСВ как через Интернет, так и на бумаге (п. 10 ст. 431 НК РФ). </a:t>
            </a:r>
            <a:endParaRPr lang="en-US" sz="20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С 2023г. Вместо устаревших форм отчетности по страховым взносам страхователи сдают в составе электронной отчетности в СФР различные разделы и подразделы  новой формы ЕФС-1. </a:t>
            </a:r>
            <a:endParaRPr lang="en-US" sz="18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333333"/>
                </a:solidFill>
                <a:latin typeface="Arial"/>
              </a:rPr>
              <a:t>У  глав крестьянских (фермерских) хозяйств нет обязанности сдавать РСВ в электронной форме, каким бы ни было количество участников такого хозяйства (п. 3 ст. 432 НК РФ). </a:t>
            </a:r>
            <a:endParaRPr lang="en-US" sz="1800" b="0" strike="noStrike" spc="-1" dirty="0">
              <a:solidFill>
                <a:srgbClr val="333333"/>
              </a:solidFill>
              <a:latin typeface="Arial"/>
            </a:endParaRPr>
          </a:p>
          <a:p>
            <a:pPr marL="254880" indent="-2548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dirty="0">
                <a:solidFill>
                  <a:srgbClr val="333333"/>
                </a:solidFill>
                <a:latin typeface="Arial"/>
              </a:rPr>
              <a:t>4.В настоящее время есть только один допустимый способ сдави годовой бухгалтерской (финансовой ) отчетности – электронный ( по ТКС через оператора ЭДО).</a:t>
            </a:r>
            <a:endParaRPr lang="en-US" sz="2000" b="0" strike="noStrike" spc="-1" dirty="0">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800" b="0" strike="noStrike" spc="-1" dirty="0">
                <a:solidFill>
                  <a:srgbClr val="FF0000"/>
                </a:solidFill>
                <a:latin typeface="Arial"/>
              </a:rPr>
              <a:t>Штрафы для нарушителей</a:t>
            </a:r>
            <a:r>
              <a:rPr lang="en-US" sz="1800" b="0" strike="noStrike" spc="-1" dirty="0">
                <a:solidFill>
                  <a:srgbClr val="FF0000"/>
                </a:solidFill>
                <a:latin typeface="Arial"/>
              </a:rPr>
              <a:t>:</a:t>
            </a:r>
            <a:r>
              <a:rPr lang="ru-RU" sz="1800" b="0" strike="noStrike" spc="-1" dirty="0">
                <a:solidFill>
                  <a:srgbClr val="FF0000"/>
                </a:solidFill>
                <a:latin typeface="Arial"/>
              </a:rPr>
              <a:t> </a:t>
            </a:r>
            <a:r>
              <a:rPr lang="ru-RU" sz="1600" b="0" strike="noStrike" spc="-1" dirty="0">
                <a:solidFill>
                  <a:srgbClr val="333333"/>
                </a:solidFill>
                <a:latin typeface="Arial"/>
              </a:rPr>
              <a:t>если налогоплательщик, который обязан отчитаться перед ИФНС в электронной форме, сдаст отчет на бумаге -  штраф в размере </a:t>
            </a:r>
            <a:r>
              <a:rPr lang="ru-RU" sz="1600" b="1" strike="noStrike" spc="-1" dirty="0">
                <a:solidFill>
                  <a:srgbClr val="333333"/>
                </a:solidFill>
                <a:latin typeface="Arial"/>
              </a:rPr>
              <a:t>200 руб. </a:t>
            </a:r>
            <a:r>
              <a:rPr lang="ru-RU" sz="1600" b="0" strike="noStrike" spc="-1" dirty="0">
                <a:solidFill>
                  <a:srgbClr val="333333"/>
                </a:solidFill>
                <a:latin typeface="Arial"/>
              </a:rPr>
              <a:t>(ст. 119.1 НК РФ). </a:t>
            </a:r>
            <a:endParaRPr lang="en-US" sz="1600" b="0" strike="noStrike" spc="-1" dirty="0">
              <a:solidFill>
                <a:srgbClr val="333333"/>
              </a:solidFill>
              <a:latin typeface="Arial"/>
            </a:endParaRPr>
          </a:p>
          <a:p>
            <a:pPr marL="254880" indent="-2548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1600" b="0" strike="noStrike" spc="-1" dirty="0">
                <a:solidFill>
                  <a:srgbClr val="333333"/>
                </a:solidFill>
                <a:latin typeface="Arial"/>
              </a:rPr>
              <a:t>Для страхователей, нарушивших  порядок представления в СФР сведений в виде электронных документов, предусмотрена санкция в размере 1000 руб. (ст. 17 ФЗ № 27-ФЗ от 01.04.1996 г.).</a:t>
            </a:r>
            <a:endParaRPr lang="en-US" sz="1600" b="0" strike="noStrike" spc="-1" dirty="0">
              <a:solidFill>
                <a:srgbClr val="333333"/>
              </a:solidFill>
              <a:latin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С 19 августа 2024 года можно легально заниматься майнингом, но есть ограничения</a:t>
            </a:r>
            <a:br>
              <a:rPr sz="3200"/>
            </a:br>
            <a:endParaRPr lang="en-US" sz="3200" b="0" strike="noStrike" spc="-1">
              <a:solidFill>
                <a:srgbClr val="333333"/>
              </a:solidFill>
              <a:latin typeface="Arial"/>
            </a:endParaRPr>
          </a:p>
        </p:txBody>
      </p:sp>
      <p:sp>
        <p:nvSpPr>
          <p:cNvPr id="353" name="TextBox 352"/>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Статьи 14.2, 14.3 ФЗ </a:t>
            </a:r>
            <a:r>
              <a:rPr lang="ru-RU" sz="2000" b="0" strike="noStrike" spc="-1">
                <a:solidFill>
                  <a:srgbClr val="333333"/>
                </a:solidFill>
                <a:latin typeface="Arial"/>
              </a:rPr>
              <a:t>от 31.07.2020 № 259-ФЗ в ред. </a:t>
            </a:r>
            <a:r>
              <a:rPr lang="ru-RU" sz="2000" b="1" strike="noStrike" spc="-1">
                <a:solidFill>
                  <a:srgbClr val="333333"/>
                </a:solidFill>
                <a:latin typeface="Arial"/>
              </a:rPr>
              <a:t>ФЗ от 08.08.2024 № 221-ФЗ</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Введено  понятие майнинга и определены условия, при выполнении которых можно вести такую деятельность.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Под майнингом </a:t>
            </a:r>
            <a:r>
              <a:rPr lang="ru-RU" sz="2000" b="0" strike="noStrike" spc="-1">
                <a:solidFill>
                  <a:srgbClr val="333333"/>
                </a:solidFill>
                <a:latin typeface="Arial"/>
              </a:rPr>
              <a:t>решили признавать математические вычисления на компьютерной технике с целью получения цифровой валюты.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Майнинг-пулом будут считать объединения нескольких компьютеров и программно-аппаратных средств, принадлежащих разным владельцам. Результат их деятельности — распределение полученной цифровой валюты между участниками.</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Заниматься майнингом смогут и компании, и предприниматели, которых включили в реестр Минцифры.  А  «физики» смогут майнить без регистрации, если потребляют электроэнергию не больше лимитов. Есть и другие ограничения</a:t>
            </a:r>
            <a:r>
              <a:rPr lang="en-US" sz="2000" b="0" strike="noStrike" spc="-1">
                <a:solidFill>
                  <a:srgbClr val="333333"/>
                </a:solidFill>
                <a:latin typeface="Arial"/>
              </a:rPr>
              <a:t>: </a:t>
            </a:r>
            <a:r>
              <a:rPr lang="ru-RU" sz="2000" b="0" strike="noStrike" spc="-1">
                <a:solidFill>
                  <a:srgbClr val="333333"/>
                </a:solidFill>
                <a:latin typeface="Arial"/>
              </a:rPr>
              <a:t> запрещено вести майнинг, если не погашена судимость за экономические преступления. Правительство сможет запрещать майнинг в отдельных регионах РФ.</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С 1 сентября 2024 года стартует эксперимент по расчетам криптовалютой</a:t>
            </a:r>
            <a:br>
              <a:rPr sz="3200"/>
            </a:br>
            <a:endParaRPr lang="en-US" sz="3200" b="0" strike="noStrike" spc="-1">
              <a:solidFill>
                <a:srgbClr val="333333"/>
              </a:solidFill>
              <a:latin typeface="Arial"/>
            </a:endParaRPr>
          </a:p>
        </p:txBody>
      </p:sp>
      <p:sp>
        <p:nvSpPr>
          <p:cNvPr id="355" name="TextBox 354"/>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08.08.2024 №223-ФЗ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ЦБ создаст площадку для использования криптовалют в международных расчетах, а также для проведения биржевых торгов. Но пока это в рамках экспериментального правового режима (ЭПР), который охватит различные сферы: медицину и фармацевтику, проектирование, производство и эксплуатацию транспортных средств, сельское хозяйство, финансовый рынок. Есть нюанс: проекты выводятся из-под действия федеральных законов.</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Также с 19 августа запрещено рекламировать или по-другому предлагать криптовалюту неограниченному кругу лиц (</a:t>
            </a:r>
            <a:r>
              <a:rPr lang="en-US" sz="2400" b="0" strike="noStrike" spc="-1">
                <a:solidFill>
                  <a:srgbClr val="333333"/>
                </a:solidFill>
                <a:latin typeface="Arial"/>
              </a:rPr>
              <a:t>c</a:t>
            </a:r>
            <a:r>
              <a:rPr lang="ru-RU" sz="2400" b="0" strike="noStrike" spc="-1">
                <a:solidFill>
                  <a:srgbClr val="333333"/>
                </a:solidFill>
                <a:latin typeface="Arial"/>
              </a:rPr>
              <a:t>т. 7  ФЗ от 13.03.2006 №38-ФЗ).</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0" strike="noStrike" spc="-1">
                <a:solidFill>
                  <a:srgbClr val="025EA1"/>
                </a:solidFill>
                <a:latin typeface="Arial"/>
              </a:rPr>
              <a:t>В Башкирии на три года установили специальный налоговый режим</a:t>
            </a:r>
            <a:br>
              <a:rPr sz="3200"/>
            </a:br>
            <a:endParaRPr lang="en-US" sz="3200" b="0" strike="noStrike" spc="-1">
              <a:solidFill>
                <a:srgbClr val="333333"/>
              </a:solidFill>
              <a:latin typeface="Arial"/>
            </a:endParaRPr>
          </a:p>
        </p:txBody>
      </p:sp>
      <p:sp>
        <p:nvSpPr>
          <p:cNvPr id="357" name="TextBox 356"/>
          <p:cNvSpPr txBox="1"/>
          <p:nvPr/>
        </p:nvSpPr>
        <p:spPr>
          <a:xfrm>
            <a:off x="609480" y="1574640"/>
            <a:ext cx="10972800" cy="474984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Бизнес из города Агидель освободят от уплаты </a:t>
            </a:r>
            <a:r>
              <a:rPr lang="ru-RU" sz="2000" b="1" strike="noStrike" spc="-1">
                <a:solidFill>
                  <a:srgbClr val="333333"/>
                </a:solidFill>
                <a:latin typeface="Arial"/>
              </a:rPr>
              <a:t>налога на имущество</a:t>
            </a:r>
            <a:r>
              <a:rPr lang="ru-RU" sz="2000" b="0" strike="noStrike" spc="-1">
                <a:solidFill>
                  <a:srgbClr val="333333"/>
                </a:solidFill>
                <a:latin typeface="Arial"/>
              </a:rPr>
              <a:t>. Для новых компаний и ИП будут действовать </a:t>
            </a:r>
            <a:r>
              <a:rPr lang="ru-RU" sz="2000" b="1" strike="noStrike" spc="-1">
                <a:solidFill>
                  <a:srgbClr val="333333"/>
                </a:solidFill>
                <a:latin typeface="Arial"/>
              </a:rPr>
              <a:t>пониженные ставки при УСН.</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В городе Агидель на три года ввели специальный налоговый режим, который повысит экономическую активность и привлечет новые инвестиции - закон Республики Башкортостан от 28.06.2024 № 147-з.</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От налога на имущество освободят компании, созданные до начала 2024 года, которые работают в аграрном секторе, строительстве, гостиничном бизнесе, занимаются транспортировкой, хранением и некоторыми др. видами деятельности. Также преференции доступны для обрабатывающих производств.</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Новые организации и ИП Агидели смогут применять пониженные ставки при УСН. Для предприятий из сфер торговли, общепита, образования и здравоохранения ставка снизится с 6% до 1% при УСН «доходы» и с 15% до 5%, если «доходы минус расходы». Такой поддержкой могут пользоваться только впервые зарегистрированные организации и ИП.</a:t>
            </a:r>
            <a:endParaRPr lang="en-US" sz="2000" b="0" strike="noStrike" spc="-1">
              <a:solidFill>
                <a:srgbClr val="333333"/>
              </a:solidFill>
              <a:latin typeface="Arial"/>
            </a:endParaRPr>
          </a:p>
          <a:p>
            <a:pPr marL="260280" indent="-260280">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000" b="0" strike="noStrike" spc="-1">
              <a:solidFill>
                <a:srgbClr val="333333"/>
              </a:solidFill>
              <a:latin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539280" y="1999800"/>
            <a:ext cx="9006120" cy="3003480"/>
          </a:xfrm>
          <a:prstGeom prst="rect">
            <a:avLst/>
          </a:prstGeom>
          <a:noFill/>
          <a:ln w="0">
            <a:noFill/>
          </a:ln>
        </p:spPr>
        <p:txBody>
          <a:bodyPr lIns="0" tIns="0" rIns="0" bIns="0" anchor="ctr">
            <a:noAutofit/>
          </a:bodyPr>
          <a:lstStyle/>
          <a:p>
            <a:pPr indent="0">
              <a:lnSpc>
                <a:spcPct val="10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ea typeface="Rosatom Light"/>
              </a:rPr>
              <a:t>НАЛОГ НА ДОБАВЛЕННУЮ СТОИМОСТЬ</a:t>
            </a:r>
            <a:endParaRPr lang="en-US" sz="3600" b="0" strike="noStrike" spc="-1">
              <a:solidFill>
                <a:srgbClr val="333333"/>
              </a:solidFill>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000" b="1" strike="noStrike" spc="-1">
                <a:solidFill>
                  <a:srgbClr val="025EA1"/>
                </a:solidFill>
                <a:latin typeface="Arial"/>
              </a:rPr>
              <a:t>НДС 2025</a:t>
            </a:r>
            <a:r>
              <a:rPr lang="en-US" sz="4000" b="1" strike="noStrike" spc="-1">
                <a:solidFill>
                  <a:srgbClr val="025EA1"/>
                </a:solidFill>
                <a:latin typeface="Arial"/>
              </a:rPr>
              <a:t>: </a:t>
            </a:r>
            <a:r>
              <a:rPr lang="ru-RU" sz="4000" b="1" strike="noStrike" spc="-1">
                <a:solidFill>
                  <a:srgbClr val="025EA1"/>
                </a:solidFill>
                <a:latin typeface="Arial"/>
              </a:rPr>
              <a:t>новые освобождения</a:t>
            </a:r>
            <a:endParaRPr lang="en-US" sz="4000" b="0" strike="noStrike" spc="-1">
              <a:solidFill>
                <a:srgbClr val="333333"/>
              </a:solidFill>
              <a:latin typeface="Arial"/>
            </a:endParaRPr>
          </a:p>
        </p:txBody>
      </p:sp>
      <p:sp>
        <p:nvSpPr>
          <p:cNvPr id="360" name="TextBox 359"/>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1" strike="noStrike" spc="-1">
                <a:solidFill>
                  <a:srgbClr val="333333"/>
                </a:solidFill>
                <a:latin typeface="Arial"/>
              </a:rPr>
              <a:t>Федеральный закон от 08.08.2024 №283-ФЗ</a:t>
            </a:r>
            <a:r>
              <a:rPr lang="ru-RU" sz="2800" b="0" strike="noStrike" spc="-1">
                <a:solidFill>
                  <a:srgbClr val="333333"/>
                </a:solidFill>
                <a:latin typeface="Arial"/>
              </a:rPr>
              <a:t>  - с 01.04.2025 подрядчикам, строящим индивидуальное жилье, используя счета эскроу, предоставлена льгота по НДС</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800" b="0" strike="noStrike" spc="-1">
                <a:solidFill>
                  <a:srgbClr val="333333"/>
                </a:solidFill>
                <a:latin typeface="Arial"/>
              </a:rPr>
              <a:t>Операции, освобождаемые от обложения НДС, дополнены услугами, которые предоставляют подрядчики, строящие индивидуальное жилье физлицам с применением счета эскроу – пп. 23.2 п.3 ст.149 НК.</a:t>
            </a:r>
            <a:endParaRPr lang="en-US" sz="28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800" b="0" strike="noStrike" spc="-1">
              <a:solidFill>
                <a:srgbClr val="333333"/>
              </a:solidFill>
              <a:latin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1" strike="noStrike" spc="-1">
                <a:solidFill>
                  <a:srgbClr val="025EA1"/>
                </a:solidFill>
                <a:latin typeface="Arial"/>
              </a:rPr>
              <a:t>НДС 2025</a:t>
            </a:r>
            <a:r>
              <a:rPr lang="en-US" sz="4400" b="1" strike="noStrike" spc="-1">
                <a:solidFill>
                  <a:srgbClr val="025EA1"/>
                </a:solidFill>
                <a:latin typeface="Arial"/>
              </a:rPr>
              <a:t>: </a:t>
            </a:r>
            <a:r>
              <a:rPr lang="ru-RU" sz="4400" b="1" strike="noStrike" spc="-1">
                <a:solidFill>
                  <a:srgbClr val="025EA1"/>
                </a:solidFill>
                <a:latin typeface="Arial"/>
              </a:rPr>
              <a:t>новые освобождения</a:t>
            </a:r>
            <a:endParaRPr lang="en-US" sz="4400" b="0" strike="noStrike" spc="-1">
              <a:solidFill>
                <a:srgbClr val="333333"/>
              </a:solidFill>
              <a:latin typeface="Arial"/>
            </a:endParaRPr>
          </a:p>
        </p:txBody>
      </p:sp>
      <p:sp>
        <p:nvSpPr>
          <p:cNvPr id="362" name="TextBox 361"/>
          <p:cNvSpPr txBox="1"/>
          <p:nvPr/>
        </p:nvSpPr>
        <p:spPr>
          <a:xfrm>
            <a:off x="838080" y="1495440"/>
            <a:ext cx="10515600" cy="4997520"/>
          </a:xfrm>
          <a:prstGeom prst="rect">
            <a:avLst/>
          </a:prstGeom>
          <a:noFill/>
          <a:ln w="0">
            <a:noFill/>
          </a:ln>
        </p:spPr>
        <p:txBody>
          <a:bodyPr lIns="90000" tIns="46800" rIns="90000" bIns="46800" anchor="t">
            <a:normAutofit/>
          </a:bodyPr>
          <a:lstStyle/>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Федеральный закон  от 19.12.2023  № 610-ФЗ</a:t>
            </a:r>
            <a:r>
              <a:rPr lang="ru-RU" sz="2400" b="0" strike="noStrike" spc="-1">
                <a:solidFill>
                  <a:srgbClr val="333333"/>
                </a:solidFill>
                <a:latin typeface="Arial"/>
              </a:rPr>
              <a:t>. </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В НК РФ вносят понятие "счет цифрового рубля". Это счет, открытый оператором платформы цифрового рубля по договору счета такого рубля.</a:t>
            </a:r>
            <a:endParaRPr lang="en-US" sz="2400" b="0" strike="noStrike" spc="-1">
              <a:solidFill>
                <a:srgbClr val="333333"/>
              </a:solidFill>
              <a:latin typeface="Arial"/>
            </a:endParaRPr>
          </a:p>
          <a:p>
            <a:pPr algn="just">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Осуществление оператором платформы цифрового рубля таких  операций, как открытие, ведение счетов цифрового рубля и  переводов (перечисление) денежных средств с использованием платформы цифрового рубля, освобождается от НДС.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Поправки вступят в силу с </a:t>
            </a:r>
            <a:r>
              <a:rPr lang="ru-RU" sz="2400" b="1" strike="noStrike" spc="-1">
                <a:solidFill>
                  <a:srgbClr val="333333"/>
                </a:solidFill>
                <a:latin typeface="Arial"/>
              </a:rPr>
              <a:t>1 января 2025 года</a:t>
            </a:r>
            <a:r>
              <a:rPr lang="ru-RU" sz="2400" b="0" strike="noStrike" spc="-1">
                <a:solidFill>
                  <a:srgbClr val="333333"/>
                </a:solidFill>
                <a:latin typeface="Arial"/>
              </a:rPr>
              <a:t>.</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a:p>
            <a:pPr>
              <a:lnSpc>
                <a:spcPct val="9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        </a:t>
            </a:r>
            <a:endParaRPr lang="en-US" sz="2400" b="0" strike="noStrike" spc="-1">
              <a:solidFill>
                <a:srgbClr val="333333"/>
              </a:solidFill>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200" b="1" strike="noStrike" spc="-1">
                <a:solidFill>
                  <a:srgbClr val="003274"/>
                </a:solidFill>
                <a:latin typeface="Arial"/>
              </a:rPr>
              <a:t>Расширен перечень операций, облагаемых по нулевой ставке</a:t>
            </a:r>
            <a:endParaRPr lang="en-US" sz="3200" b="0" strike="noStrike" spc="-1">
              <a:solidFill>
                <a:srgbClr val="333333"/>
              </a:solidFill>
              <a:latin typeface="Arial"/>
            </a:endParaRPr>
          </a:p>
        </p:txBody>
      </p:sp>
      <p:sp>
        <p:nvSpPr>
          <p:cNvPr id="364" name="TextBox 363"/>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Федеральный закон от 08.04.2023 №173-ФЗ </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1" strike="noStrike" spc="-1">
                <a:solidFill>
                  <a:srgbClr val="333333"/>
                </a:solidFill>
                <a:latin typeface="Arial"/>
              </a:rPr>
              <a:t>С 1 января 2025 года.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Российские организации или ИП вправе применять нулевую ставку НДС при реализации физлицам товаров, которые: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ранее ими вывезены в таможенной процедуре экспорта;</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отгружаются со склада (из помещения) в иностранном государстве.</a:t>
            </a:r>
            <a:endParaRPr lang="en-US" sz="20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000" b="0" strike="noStrike" spc="-1">
                <a:solidFill>
                  <a:srgbClr val="333333"/>
                </a:solidFill>
                <a:latin typeface="Arial"/>
              </a:rPr>
              <a:t>Нулевую ставку НДС применяют при условии, что товар доставляется по адресу на территории иностранного государства, не входящего в ЕАЭС. Обоснованность применения нулевой ставки надо подтвердить соответствующими документами (новый пп.7 п. 1ст.165 НК).</a:t>
            </a:r>
            <a:endParaRPr lang="en-US" sz="2000" b="0" strike="noStrike" spc="-1">
              <a:solidFill>
                <a:srgbClr val="333333"/>
              </a:solidFill>
              <a:latin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4400" b="1" strike="noStrike" spc="-1">
                <a:solidFill>
                  <a:srgbClr val="025EA1"/>
                </a:solidFill>
                <a:latin typeface="Arial"/>
              </a:rPr>
              <a:t>НДС 2024 </a:t>
            </a:r>
            <a:r>
              <a:rPr lang="en-US" sz="4400" b="1" strike="noStrike" spc="-1">
                <a:solidFill>
                  <a:srgbClr val="025EA1"/>
                </a:solidFill>
                <a:latin typeface="Arial"/>
              </a:rPr>
              <a:t>:</a:t>
            </a:r>
            <a:r>
              <a:rPr lang="ru-RU" sz="4400" b="1" strike="noStrike" spc="-1">
                <a:solidFill>
                  <a:srgbClr val="025EA1"/>
                </a:solidFill>
                <a:latin typeface="Arial"/>
              </a:rPr>
              <a:t> новые освобождения</a:t>
            </a:r>
            <a:endParaRPr lang="en-US" sz="4400" b="0" strike="noStrike" spc="-1">
              <a:solidFill>
                <a:srgbClr val="333333"/>
              </a:solidFill>
              <a:latin typeface="Arial"/>
            </a:endParaRPr>
          </a:p>
        </p:txBody>
      </p:sp>
      <p:sp>
        <p:nvSpPr>
          <p:cNvPr id="366" name="TextBox 365"/>
          <p:cNvSpPr txBox="1"/>
          <p:nvPr/>
        </p:nvSpPr>
        <p:spPr>
          <a:xfrm>
            <a:off x="609480" y="1934640"/>
            <a:ext cx="10972800" cy="4389480"/>
          </a:xfrm>
          <a:prstGeom prst="rect">
            <a:avLst/>
          </a:prstGeom>
          <a:noFill/>
          <a:ln w="0">
            <a:noFill/>
          </a:ln>
        </p:spPr>
        <p:txBody>
          <a:bodyPr lIns="90000" tIns="46800" rIns="90000" bIns="46800" anchor="t">
            <a:normAutofit fontScale="99000"/>
          </a:bodyPr>
          <a:lstStyle/>
          <a:p>
            <a:pPr>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3100" b="0" strike="noStrike" spc="-1">
                <a:solidFill>
                  <a:srgbClr val="000000"/>
                </a:solidFill>
                <a:latin typeface="Arial"/>
              </a:rPr>
              <a:t> </a:t>
            </a:r>
            <a:r>
              <a:rPr lang="ru-RU" sz="3200" b="0" strike="noStrike" spc="-1">
                <a:solidFill>
                  <a:srgbClr val="333333"/>
                </a:solidFill>
                <a:latin typeface="Arial"/>
              </a:rPr>
              <a:t>Федеральный закон </a:t>
            </a:r>
            <a:r>
              <a:rPr lang="ru-RU" sz="3200" b="1" strike="noStrike" spc="-1">
                <a:solidFill>
                  <a:srgbClr val="333333"/>
                </a:solidFill>
                <a:latin typeface="Arial"/>
              </a:rPr>
              <a:t>от 19.12.2023 № 611-ФЗ</a:t>
            </a:r>
            <a:r>
              <a:rPr lang="ru-RU" sz="3100" b="0" strike="noStrike" spc="-1">
                <a:solidFill>
                  <a:srgbClr val="000000"/>
                </a:solidFill>
                <a:latin typeface="Arial"/>
              </a:rPr>
              <a:t> </a:t>
            </a:r>
            <a:endParaRPr lang="en-US" sz="31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000000"/>
                </a:solidFill>
                <a:latin typeface="Arial"/>
              </a:rPr>
              <a:t>Освобождаются от обложения НДС:</a:t>
            </a:r>
            <a:endParaRPr lang="en-US" sz="26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000000"/>
                </a:solidFill>
                <a:latin typeface="Arial"/>
              </a:rPr>
              <a:t>     - услуги, оказываемые оператором автоматизированной информационной системы страхования по представлению содержащейся в автоматизированной информационной системе страхования информации в соответствии с </a:t>
            </a:r>
            <a:r>
              <a:rPr lang="ru-RU" sz="2600" b="0" strike="noStrike" spc="-1">
                <a:solidFill>
                  <a:srgbClr val="333333"/>
                </a:solidFill>
                <a:latin typeface="Arial"/>
              </a:rPr>
              <a:t>Законом</a:t>
            </a:r>
            <a:r>
              <a:rPr lang="ru-RU" sz="2600" b="0" strike="noStrike" spc="-1">
                <a:solidFill>
                  <a:srgbClr val="000000"/>
                </a:solidFill>
                <a:latin typeface="Arial"/>
              </a:rPr>
              <a:t> РФ от 27 ноября 1992 года N 4015-I "Об организации страхового дела в Российской Федерации» с </a:t>
            </a:r>
            <a:r>
              <a:rPr lang="ru-RU" sz="2600" b="1" strike="noStrike" spc="-1">
                <a:solidFill>
                  <a:srgbClr val="000000"/>
                </a:solidFill>
                <a:latin typeface="Arial"/>
              </a:rPr>
              <a:t>01.10.2024 года</a:t>
            </a:r>
            <a:r>
              <a:rPr lang="ru-RU" sz="2600" b="0" strike="noStrike" spc="-1">
                <a:solidFill>
                  <a:srgbClr val="000000"/>
                </a:solidFill>
                <a:latin typeface="Arial"/>
              </a:rPr>
              <a:t>; </a:t>
            </a:r>
            <a:endParaRPr lang="en-US" sz="2600" b="0" strike="noStrike" spc="-1">
              <a:solidFill>
                <a:srgbClr val="333333"/>
              </a:solidFill>
              <a:latin typeface="Arial"/>
            </a:endParaRPr>
          </a:p>
          <a:p>
            <a:pPr algn="just">
              <a:lnSpc>
                <a:spcPct val="8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r>
              <a:rPr lang="ru-RU" sz="2600" b="0" strike="noStrike" spc="-1">
                <a:solidFill>
                  <a:srgbClr val="333333"/>
                </a:solidFill>
                <a:latin typeface="Arial"/>
              </a:rPr>
              <a:t>    - рекламные услуги, реализуемые организаторами Международного турнира «Игры будущего» в 2024 году в г.Казань. Освобождение распространяется на правоотношения с </a:t>
            </a:r>
            <a:r>
              <a:rPr lang="ru-RU" sz="2600" b="1" strike="noStrike" spc="-1">
                <a:solidFill>
                  <a:srgbClr val="333333"/>
                </a:solidFill>
                <a:latin typeface="Arial"/>
              </a:rPr>
              <a:t>20.03.2022г. по 31.12.2024г.</a:t>
            </a:r>
            <a:endParaRPr lang="en-US" sz="2600" b="0" strike="noStrike" spc="-1">
              <a:solidFill>
                <a:srgbClr val="333333"/>
              </a:solidFill>
              <a:latin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704520"/>
            <a:ext cx="10972800" cy="114300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5000" b="0" strike="noStrike" spc="-1">
                <a:solidFill>
                  <a:srgbClr val="003274"/>
                </a:solidFill>
                <a:latin typeface="Arial"/>
              </a:rPr>
              <a:t>Гостиничные услуги</a:t>
            </a:r>
            <a:endParaRPr lang="en-US" sz="5000" b="0" strike="noStrike" spc="-1">
              <a:solidFill>
                <a:srgbClr val="333333"/>
              </a:solidFill>
              <a:latin typeface="Arial"/>
            </a:endParaRPr>
          </a:p>
        </p:txBody>
      </p:sp>
      <p:sp>
        <p:nvSpPr>
          <p:cNvPr id="368" name="TextBox 367"/>
          <p:cNvSpPr txBox="1"/>
          <p:nvPr/>
        </p:nvSpPr>
        <p:spPr>
          <a:xfrm>
            <a:off x="609480" y="1934640"/>
            <a:ext cx="10972800" cy="4389480"/>
          </a:xfrm>
          <a:prstGeom prst="rect">
            <a:avLst/>
          </a:prstGeom>
          <a:noFill/>
          <a:ln w="0">
            <a:noFill/>
          </a:ln>
        </p:spPr>
        <p:txBody>
          <a:bodyPr lIns="90000" tIns="46800" rIns="90000" bIns="46800" anchor="t">
            <a:normAutofit/>
          </a:bodyPr>
          <a:lstStyle/>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Arial"/>
              </a:rPr>
              <a:t>Постановление Правительства от 08.05.2024 №596 </a:t>
            </a:r>
            <a:r>
              <a:rPr lang="ru-RU" sz="2400" b="0" strike="noStrike" spc="-1">
                <a:solidFill>
                  <a:srgbClr val="333333"/>
                </a:solidFill>
                <a:latin typeface="Arial"/>
              </a:rPr>
              <a:t>– утвердили новый перечень гостиничных услуг, которые облагаются </a:t>
            </a:r>
            <a:r>
              <a:rPr lang="ru-RU" sz="2400" b="1" strike="noStrike" spc="-1">
                <a:solidFill>
                  <a:srgbClr val="333333"/>
                </a:solidFill>
                <a:latin typeface="Arial"/>
              </a:rPr>
              <a:t>НДС</a:t>
            </a:r>
            <a:r>
              <a:rPr lang="ru-RU" sz="2400" b="0" strike="noStrike" spc="-1">
                <a:solidFill>
                  <a:srgbClr val="333333"/>
                </a:solidFill>
                <a:latin typeface="Arial"/>
              </a:rPr>
              <a:t> </a:t>
            </a:r>
            <a:r>
              <a:rPr lang="ru-RU" sz="2400" b="1" strike="noStrike" spc="-1">
                <a:solidFill>
                  <a:srgbClr val="333333"/>
                </a:solidFill>
                <a:latin typeface="Arial"/>
              </a:rPr>
              <a:t>по нулевой ставке</a:t>
            </a:r>
            <a:r>
              <a:rPr lang="ru-RU" sz="2400" b="0" strike="noStrike" spc="-1">
                <a:solidFill>
                  <a:srgbClr val="333333"/>
                </a:solidFill>
                <a:latin typeface="Arial"/>
              </a:rPr>
              <a:t>.  </a:t>
            </a:r>
            <a:r>
              <a:rPr lang="ru-RU" sz="2400" b="1" strike="noStrike" spc="-1">
                <a:solidFill>
                  <a:srgbClr val="333333"/>
                </a:solidFill>
                <a:latin typeface="Arial"/>
              </a:rPr>
              <a:t>Действует с 1 сентября 2024г. </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Arial"/>
              </a:rPr>
              <a:t>Гостиницы смогут сэкономить на НДС. Отели смогут не платить НДС с дополнительных услуг, которые входят в стоимость проживания. По нулевой ставке будут облагаться услуги тренажерных и фитнес-залов, спа-комплексов, которые функционируют на базе гостиниц. Аналогичные послабления получили и услуги по доступу в интернет, пользование конференц-залами, охраняемыми автостоянками и подземным паркингом. Раньше по нулевой ставке НДС гостиницы облагали только услуги по предоставлению мест временного проживания, уборке в номерах, хранению багажа…</a:t>
            </a:r>
            <a:endParaRPr lang="en-US" sz="2400" b="0" strike="noStrike" spc="-1">
              <a:solidFill>
                <a:srgbClr val="333333"/>
              </a:solidFill>
              <a:latin typeface="Arial"/>
            </a:endParaRPr>
          </a:p>
          <a:p>
            <a:pPr marL="260280" indent="-260280" algn="just">
              <a:lnSpc>
                <a:spcPct val="9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p:cNvSpPr>
          <p:nvPr>
            <p:ph type="title"/>
          </p:nvPr>
        </p:nvSpPr>
        <p:spPr>
          <a:xfrm>
            <a:off x="676080" y="365040"/>
            <a:ext cx="10677240" cy="1325520"/>
          </a:xfrm>
          <a:prstGeom prst="rect">
            <a:avLst/>
          </a:prstGeom>
          <a:noFill/>
          <a:ln w="0">
            <a:noFill/>
          </a:ln>
        </p:spPr>
        <p:txBody>
          <a:bodyPr lIns="90000" tIns="46800" rIns="90000" bIns="46800" anchor="t">
            <a:noAutofit/>
          </a:bodyPr>
          <a:lstStyle/>
          <a:p>
            <a:pPr indent="0" algn="ctr">
              <a:lnSpc>
                <a:spcPct val="90000"/>
              </a:lnSpc>
              <a:buNone/>
              <a:tabLst>
                <a:tab pos="0" algn="l"/>
                <a:tab pos="1041480" algn="l"/>
                <a:tab pos="2082960" algn="l"/>
                <a:tab pos="3124080" algn="l"/>
                <a:tab pos="4165560" algn="l"/>
                <a:tab pos="5207040" algn="l"/>
                <a:tab pos="6248520" algn="l"/>
                <a:tab pos="7289640" algn="l"/>
                <a:tab pos="8331120" algn="l"/>
                <a:tab pos="9372600" algn="l"/>
                <a:tab pos="10414080" algn="l"/>
              </a:tabLst>
            </a:pPr>
            <a:r>
              <a:rPr lang="ru-RU" sz="3600" b="1" strike="noStrike" spc="-1">
                <a:solidFill>
                  <a:srgbClr val="025EA1"/>
                </a:solidFill>
                <a:latin typeface="Arial"/>
              </a:rPr>
              <a:t>Освобождение от НДС услуг общепита с 01.01.2024 г</a:t>
            </a:r>
            <a:br>
              <a:rPr sz="3600"/>
            </a:br>
            <a:br>
              <a:rPr sz="3600"/>
            </a:br>
            <a:endParaRPr lang="en-US" sz="3600" b="0" strike="noStrike" spc="-1">
              <a:solidFill>
                <a:srgbClr val="333333"/>
              </a:solidFill>
              <a:latin typeface="Arial"/>
            </a:endParaRPr>
          </a:p>
        </p:txBody>
      </p:sp>
      <p:sp>
        <p:nvSpPr>
          <p:cNvPr id="370" name="TextBox 369"/>
          <p:cNvSpPr txBox="1"/>
          <p:nvPr/>
        </p:nvSpPr>
        <p:spPr>
          <a:xfrm>
            <a:off x="676440" y="1333080"/>
            <a:ext cx="10610640" cy="4708440"/>
          </a:xfrm>
          <a:prstGeom prst="rect">
            <a:avLst/>
          </a:prstGeom>
          <a:noFill/>
          <a:ln w="0">
            <a:noFill/>
          </a:ln>
        </p:spPr>
        <p:txBody>
          <a:bodyPr lIns="90000" tIns="46800" rIns="90000" bIns="46800" anchor="t">
            <a:normAutofit/>
          </a:bodyPr>
          <a:lstStyle/>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1" strike="noStrike" spc="-1">
                <a:solidFill>
                  <a:srgbClr val="333333"/>
                </a:solidFill>
                <a:latin typeface="Times New Roman"/>
                <a:ea typeface="Times New Roman"/>
              </a:rPr>
              <a:t>    Федеральный закон от 27.11.2023 № 539-ФЗ </a:t>
            </a: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Times New Roman"/>
                <a:ea typeface="Times New Roman"/>
              </a:rPr>
              <a:t>В 2024г.  к  размеру доходов и долей поступлений от услуг общепита добавлено  </a:t>
            </a:r>
            <a:r>
              <a:rPr lang="ru-RU" sz="2400" b="1" strike="noStrike" spc="-1">
                <a:solidFill>
                  <a:srgbClr val="333333"/>
                </a:solidFill>
                <a:latin typeface="Times New Roman"/>
                <a:ea typeface="Times New Roman"/>
              </a:rPr>
              <a:t>третье условие </a:t>
            </a:r>
            <a:r>
              <a:rPr lang="ru-RU" sz="2400" b="0" strike="noStrike" spc="-1">
                <a:solidFill>
                  <a:srgbClr val="333333"/>
                </a:solidFill>
                <a:latin typeface="Times New Roman"/>
                <a:ea typeface="Times New Roman"/>
              </a:rPr>
              <a:t>освобождения от НДС: среднемесячный размер выплат физлиц по РСВ за предшествующий год должен быть не ниже </a:t>
            </a:r>
            <a:r>
              <a:rPr lang="ru-RU" sz="2400" b="1" strike="noStrike" spc="-1">
                <a:solidFill>
                  <a:srgbClr val="333333"/>
                </a:solidFill>
                <a:latin typeface="Times New Roman"/>
                <a:ea typeface="Times New Roman"/>
              </a:rPr>
              <a:t>среднемесячной зарплаты в регионе</a:t>
            </a:r>
            <a:r>
              <a:rPr lang="ru-RU" sz="2400" b="0" strike="noStrike" spc="-1">
                <a:solidFill>
                  <a:srgbClr val="333333"/>
                </a:solidFill>
                <a:latin typeface="Times New Roman"/>
                <a:ea typeface="Times New Roman"/>
              </a:rPr>
              <a:t>. При этом зарплату берут по виду деятельности, который относится к классу 56 раздела I ОКВЭД 2.</a:t>
            </a: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Times New Roman"/>
                <a:ea typeface="Times New Roman"/>
              </a:rPr>
              <a:t>     С </a:t>
            </a:r>
            <a:r>
              <a:rPr lang="ru-RU" sz="2400" b="1" strike="noStrike" spc="-1">
                <a:solidFill>
                  <a:srgbClr val="333333"/>
                </a:solidFill>
                <a:latin typeface="Times New Roman"/>
                <a:ea typeface="Times New Roman"/>
              </a:rPr>
              <a:t>1 января 2024 года </a:t>
            </a:r>
            <a:r>
              <a:rPr lang="ru-RU" sz="2400" b="0" strike="noStrike" spc="-1">
                <a:solidFill>
                  <a:srgbClr val="333333"/>
                </a:solidFill>
                <a:latin typeface="Times New Roman"/>
                <a:ea typeface="Times New Roman"/>
              </a:rPr>
              <a:t>действует уточненный порядок определения третьего условия. </a:t>
            </a: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Times New Roman"/>
                <a:ea typeface="Times New Roman"/>
              </a:rPr>
              <a:t>     Величина средних выплат определяется исходя из расчетов по страховым взносам за календарный год, предшествующий году, в котором применяется льгота (</a:t>
            </a:r>
            <a:r>
              <a:rPr lang="ru-RU" sz="2400" b="1" strike="noStrike" spc="-1">
                <a:solidFill>
                  <a:srgbClr val="333333"/>
                </a:solidFill>
                <a:latin typeface="Times New Roman"/>
                <a:ea typeface="Times New Roman"/>
              </a:rPr>
              <a:t>за первые 9 месяцев</a:t>
            </a:r>
            <a:r>
              <a:rPr lang="ru-RU" sz="2400" b="0" strike="noStrike" spc="-1">
                <a:solidFill>
                  <a:srgbClr val="333333"/>
                </a:solidFill>
                <a:latin typeface="Times New Roman"/>
                <a:ea typeface="Times New Roman"/>
              </a:rPr>
              <a:t> календарного года), на показатель </a:t>
            </a:r>
            <a:r>
              <a:rPr lang="ru-RU" sz="2400" b="1" strike="noStrike" spc="-1">
                <a:solidFill>
                  <a:srgbClr val="333333"/>
                </a:solidFill>
                <a:latin typeface="Times New Roman"/>
                <a:ea typeface="Times New Roman"/>
              </a:rPr>
              <a:t>среднесписочной численности </a:t>
            </a:r>
            <a:r>
              <a:rPr lang="ru-RU" sz="2400" b="0" strike="noStrike" spc="-1">
                <a:solidFill>
                  <a:srgbClr val="333333"/>
                </a:solidFill>
                <a:latin typeface="Times New Roman"/>
                <a:ea typeface="Times New Roman"/>
              </a:rPr>
              <a:t>работников.</a:t>
            </a:r>
            <a:endParaRPr lang="en-US" sz="2400" b="0" strike="noStrike" spc="-1">
              <a:solidFill>
                <a:srgbClr val="333333"/>
              </a:solidFill>
              <a:latin typeface="Arial"/>
            </a:endParaRPr>
          </a:p>
          <a:p>
            <a:pPr algn="just">
              <a:lnSpc>
                <a:spcPct val="70000"/>
              </a:lnSpc>
              <a:tabLst>
                <a:tab pos="0" algn="l"/>
                <a:tab pos="1041480" algn="l"/>
                <a:tab pos="2082960" algn="l"/>
                <a:tab pos="3124080" algn="l"/>
                <a:tab pos="4165560" algn="l"/>
                <a:tab pos="5207040" algn="l"/>
                <a:tab pos="6248520" algn="l"/>
                <a:tab pos="7289640" algn="l"/>
                <a:tab pos="8331120" algn="l"/>
                <a:tab pos="9372600" algn="l"/>
                <a:tab pos="10414080" algn="l"/>
              </a:tabLst>
            </a:pPr>
            <a:r>
              <a:rPr lang="ru-RU" sz="2400" b="0" strike="noStrike" spc="-1">
                <a:solidFill>
                  <a:srgbClr val="333333"/>
                </a:solidFill>
                <a:latin typeface="Times New Roman"/>
                <a:ea typeface="Times New Roman"/>
              </a:rPr>
              <a:t>    Порядок  расчета среднесписочной численности предусмотрен Приказом Росстата от 30.11.2022 № 872.</a:t>
            </a:r>
            <a:endParaRPr lang="en-US" sz="2400" b="0" strike="noStrike" spc="-1">
              <a:solidFill>
                <a:srgbClr val="333333"/>
              </a:solidFill>
              <a:latin typeface="Arial"/>
            </a:endParaRPr>
          </a:p>
          <a:p>
            <a:pPr algn="just">
              <a:lnSpc>
                <a:spcPct val="70000"/>
              </a:lnSpc>
              <a:spcBef>
                <a:spcPts val="1137"/>
              </a:spcBef>
              <a:tabLst>
                <a:tab pos="0" algn="l"/>
                <a:tab pos="1041480" algn="l"/>
                <a:tab pos="2082960" algn="l"/>
                <a:tab pos="3124080" algn="l"/>
                <a:tab pos="4165560" algn="l"/>
                <a:tab pos="5207040" algn="l"/>
                <a:tab pos="6248520" algn="l"/>
                <a:tab pos="7289640" algn="l"/>
                <a:tab pos="8331120" algn="l"/>
                <a:tab pos="9372600" algn="l"/>
                <a:tab pos="10414080" algn="l"/>
              </a:tabLst>
            </a:pPr>
            <a:endParaRPr lang="en-US" sz="1900" b="0" strike="noStrike" spc="-1">
              <a:solidFill>
                <a:srgbClr val="333333"/>
              </a:solidFill>
              <a:latin typeface="Arial"/>
            </a:endParaRPr>
          </a:p>
          <a:p>
            <a:pPr>
              <a:lnSpc>
                <a:spcPct val="70000"/>
              </a:lnSpc>
              <a:spcBef>
                <a:spcPts val="1137"/>
              </a:spcBef>
              <a:buClr>
                <a:srgbClr val="0070C0"/>
              </a:buClr>
              <a:buFont typeface="Wingdings" charset="2"/>
              <a:buChar char=""/>
              <a:tabLst>
                <a:tab pos="1041480" algn="l"/>
                <a:tab pos="2082960" algn="l"/>
                <a:tab pos="3124080" algn="l"/>
                <a:tab pos="4165560" algn="l"/>
                <a:tab pos="5207040" algn="l"/>
                <a:tab pos="6248520" algn="l"/>
                <a:tab pos="7289640" algn="l"/>
                <a:tab pos="8331120" algn="l"/>
                <a:tab pos="9372600" algn="l"/>
                <a:tab pos="10414080" algn="l"/>
              </a:tabLst>
            </a:pPr>
            <a:endParaRPr lang="en-US" sz="1900" b="0" strike="noStrike" spc="-1">
              <a:solidFill>
                <a:srgbClr val="333333"/>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47322</TotalTime>
  <Words>54746</Words>
  <Application>Microsoft Office PowerPoint</Application>
  <PresentationFormat>Произвольный</PresentationFormat>
  <Paragraphs>2588</Paragraphs>
  <Slides>420</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420</vt:i4>
      </vt:variant>
    </vt:vector>
  </HeadingPairs>
  <TitlesOfParts>
    <vt:vector size="432" baseType="lpstr">
      <vt:lpstr>Arial</vt:lpstr>
      <vt:lpstr>Calibri</vt:lpstr>
      <vt:lpstr>Constantia</vt:lpstr>
      <vt:lpstr>georgia_numerals</vt:lpstr>
      <vt:lpstr>HelveticaNeueCyr</vt:lpstr>
      <vt:lpstr>TextbookNewWeb</vt:lpstr>
      <vt:lpstr>Times New Roman</vt:lpstr>
      <vt:lpstr>Wingdings</vt:lpstr>
      <vt:lpstr>Office Theme</vt:lpstr>
      <vt:lpstr>Office Theme</vt:lpstr>
      <vt:lpstr>Office Theme</vt:lpstr>
      <vt:lpstr>Office Theme</vt:lpstr>
      <vt:lpstr>Масштабные изменения в НК</vt:lpstr>
      <vt:lpstr>Особые полномочия Правительства РФ</vt:lpstr>
      <vt:lpstr>Особые полномочия Правительства РФ</vt:lpstr>
      <vt:lpstr>Особые полномочия Правительства РФ</vt:lpstr>
      <vt:lpstr>Меры поддержки приграничным компаниям - постановление  Правительства от 04.09.2024 №1222</vt:lpstr>
      <vt:lpstr>Белгородскому бизнесу дали отсрочку по налогам и взносам </vt:lpstr>
      <vt:lpstr>Новое в электронном документообороте  с ФНС России (п.51. ст. 23 и п.4 ст.31 НК РФ)  </vt:lpstr>
      <vt:lpstr>Налогоплательщики, обязанные представлять отчетность в электронном виде</vt:lpstr>
      <vt:lpstr>Налогоплательщики, обязанные представлять отчетность в электронном виде</vt:lpstr>
      <vt:lpstr>Новое в электронном документообороте  с ФНС России (п.5.1 ст. 23 и п.4 ст.31 НК РФ) </vt:lpstr>
      <vt:lpstr>ФНС ограничила срок на блокировку за отчетность </vt:lpstr>
      <vt:lpstr>Предпринимателям меняют сроки уплаты НДФЛ и взносов ( действует с 1 января 2025 года)</vt:lpstr>
      <vt:lpstr>Предпринимателям меняют сроки уплаты НДФЛ и взносов </vt:lpstr>
      <vt:lpstr>Сколько страховых взносов ИП будут платить за себя</vt:lpstr>
      <vt:lpstr>ИП :  НДФЛ за себя с 8 августа 2024г.</vt:lpstr>
      <vt:lpstr>Разрешили раньше учитывать взносы ИП на упрощенке с объектом «доходы минус расходы» </vt:lpstr>
      <vt:lpstr>Разрешили раньше учитывать взносы ИП на упрощенке с объектом «доходы минус расходы»</vt:lpstr>
      <vt:lpstr>ИП и фиксированные взносы</vt:lpstr>
      <vt:lpstr>Новый документ о постановке на учёт  в налоговом органе</vt:lpstr>
      <vt:lpstr>Новый документ о постановке на учёт  в налоговом органе</vt:lpstr>
      <vt:lpstr>Использование новых документов о постановке на учёт организаций в налоговом органе</vt:lpstr>
      <vt:lpstr>Использование нового документа о постановке на учёт физлица с 2026г.</vt:lpstr>
      <vt:lpstr>Единый государственный реестр налогоплательщиков с 2026 года (ст. 84 НК РФ)</vt:lpstr>
      <vt:lpstr>Единый государственный реестр налогоплательщиков с 2026 года (ст. 84 НК РФ)</vt:lpstr>
      <vt:lpstr>Новые обязанности органов, учреждений, организаций и должностных лиц сообщать в налоговые органы сведения, связанные с учетом организаций и физических лиц (ст. 85 НК РФ)</vt:lpstr>
      <vt:lpstr>Изменяется порядок взыскания задолженности налогоплательщиков</vt:lpstr>
      <vt:lpstr>Изменение в порядке исчисления налогов</vt:lpstr>
      <vt:lpstr>Новации в требовании об уплате задолженности (ст. 70 НК РФ)</vt:lpstr>
      <vt:lpstr>Требование об уплате мелких долгов отменили </vt:lpstr>
      <vt:lpstr>Порядок и условия предоставления отсрочки или рассрочки (ст. 64 НК РФ)</vt:lpstr>
      <vt:lpstr>Порядок и условия предоставления отсрочки или рассрочки (ст. 64 НК РФ)</vt:lpstr>
      <vt:lpstr>Порядок и условия предоставления отсрочки или рассрочки (ст. 64 НК РФ)</vt:lpstr>
      <vt:lpstr>Пени на сумму налоговой задолженности</vt:lpstr>
      <vt:lpstr>Расчет пени по налогам в 2024 году</vt:lpstr>
      <vt:lpstr>Неуплата или неполная уплата сумм налога (сбора, страховых взносов)(ст. 122 НК РФ)</vt:lpstr>
      <vt:lpstr>Оптимизация нулевых деклараций ( ст.80 НК) в ред. ФЗ от 08.08.2024 №259-ФЗ</vt:lpstr>
      <vt:lpstr>Оптимизация нулевых деклараций ( ст.88 НК) - установлены нюансы проверки ЕУД </vt:lpstr>
      <vt:lpstr>Налоговый мониторинг и его участники</vt:lpstr>
      <vt:lpstr>Налоговый мониторинг и его участники</vt:lpstr>
      <vt:lpstr>Не требуется выполнение условий для проведения налогового мониторинга для некоторых категорий организаций с 8 сентября 2024 года:</vt:lpstr>
      <vt:lpstr>Не требуется выполнение условий для проведения налогового мониторинга для некоторых организаций с 08.09. 2024 года:</vt:lpstr>
      <vt:lpstr>Обязанности банков по налоговому мониторингу</vt:lpstr>
      <vt:lpstr>Амнистия за дробление бизнеса </vt:lpstr>
      <vt:lpstr>Налоговая амнистия </vt:lpstr>
      <vt:lpstr>Новые термины в НК</vt:lpstr>
      <vt:lpstr>Условия амнистии</vt:lpstr>
      <vt:lpstr>Как работает налоговая амнистия по дроблению с использованием спецрежимов</vt:lpstr>
      <vt:lpstr>Как работает налоговая амнистия по дроблению с использованием спецрежимов</vt:lpstr>
      <vt:lpstr>Как работает налоговая амнистия по дроблению с использованием спецрежимов</vt:lpstr>
      <vt:lpstr>«Укрупняться» надо начинать сразу после 1 января 2025 года?</vt:lpstr>
      <vt:lpstr>Если проверку уже провели в 2024 году и предъявили обвинения в дроблении – что делать? </vt:lpstr>
      <vt:lpstr>Если готовы амнистироваться, что конкретно делать — объединять компании?</vt:lpstr>
      <vt:lpstr>Как  сообщить налоговикам об отказе дробления и получить амнистию? </vt:lpstr>
      <vt:lpstr>Если решим не пользоваться амнистией, что будет? </vt:lpstr>
      <vt:lpstr>Правоприменительная практика и подходы по вопросу «дробления бизнеса» </vt:lpstr>
      <vt:lpstr>Письмо ФНС от 09.08.2024 № СД-4-7/9113</vt:lpstr>
      <vt:lpstr>Письмо ФНС от 09.08.2024 № СД-4-7/9113</vt:lpstr>
      <vt:lpstr>Приказ ФНС от 29.02.2024 №ЕД-7-3/164@ - утвердили контрольные соотношения для всех деклараций  </vt:lpstr>
      <vt:lpstr>Приказ ФНС от 29.02.2024 №ЕД-7-3/164@ - КС в декларациях</vt:lpstr>
      <vt:lpstr>С 1 января 2025г.  уведомления с ошибками будут считаться непредставленными </vt:lpstr>
      <vt:lpstr>Исправление ошибок в уведомлении</vt:lpstr>
      <vt:lpstr>Единое уведомление об исчисленных имущественных налогах </vt:lpstr>
      <vt:lpstr>Пени и штрафы за ошибки и опоздания с уведомлениями</vt:lpstr>
      <vt:lpstr>Если долг по налогам убирают из сальдо ЕНС, должны убрать и пени по нему </vt:lpstr>
      <vt:lpstr>Ключевые ставки ЦБ РФ  </vt:lpstr>
      <vt:lpstr>Когда на ЕНС отразят уменьшение налога  по уточненной декларации </vt:lpstr>
      <vt:lpstr>Презентация PowerPoint</vt:lpstr>
      <vt:lpstr>Уточненная декларация</vt:lpstr>
      <vt:lpstr>Уточненная декларация к доплате</vt:lpstr>
      <vt:lpstr>Уточненная декларация к доплате - письмо ФНС от 27.12.2023 №БВ-4-7/16343 </vt:lpstr>
      <vt:lpstr>Смягчающие обстоятельства – ст.114 НК</vt:lpstr>
      <vt:lpstr>Возврат излишне уплаченного налога с 2024 года</vt:lpstr>
      <vt:lpstr>Через суд старую переплату можно включить в сальдо ЕНС и вернуть</vt:lpstr>
      <vt:lpstr>Топ-10 вопросов по ЕНС на nalog.gov.ru   </vt:lpstr>
      <vt:lpstr>Информация ФНС России от 03.05.2024 о сервисе "Прозрачный бизнес» </vt:lpstr>
      <vt:lpstr>В 2023г. резкое снижение налоговых доначислений по итогам проверок</vt:lpstr>
      <vt:lpstr>Зарплатные комиссии опять реанимировали</vt:lpstr>
      <vt:lpstr>Налоговики и трудинспекторы будут вместе контролировать компании, которые выдают низкие зарплаты </vt:lpstr>
      <vt:lpstr>Низкие зарплаты у большого количества работников спровоцировали выездную проверку </vt:lpstr>
      <vt:lpstr>Низкие зарплаты у большого количества работников спровоцировали выездную проверку </vt:lpstr>
      <vt:lpstr>Обзор позиций по жалобам, которые были рассмотрены в центральном аппарате в I квартале 2024 года и должны использоваться в работе инспекторами в территориальных отделениях налоговой службы </vt:lpstr>
      <vt:lpstr>Обзор позиций по жалобам, которые были рассмотрены в центральном аппарате в I квартале 2024 года и должны использоваться в работе инспекторами в территориальных отделениях налоговой службы </vt:lpstr>
      <vt:lpstr>Обзор позиций по жалобам, которые были рассмотрены в центральном аппарате в I квартале 2024 года и должны использоваться в работе инспекторами в территориальных отделениях налоговой службы</vt:lpstr>
      <vt:lpstr>Обзор позиций КС РФ и ВС РФ за II квартал по налоговым вопросам</vt:lpstr>
      <vt:lpstr>С 8 августа 2024 года резидентам ТОР разрешили приостанавливать льготу по взносам </vt:lpstr>
      <vt:lpstr>До 2027 года регионы смогут продлевать «налоговые каникулы» для упрощенки </vt:lpstr>
      <vt:lpstr>С 1 сентября 2024 года решение о смене директора придется заверять у нотариуса </vt:lpstr>
      <vt:lpstr>С 5 февраля 2025 года вместо лицензии будут выдавать только выписки из реестра </vt:lpstr>
      <vt:lpstr>С 8 августа 2024 года можно приостановить выплаты дивидендов «потерянным» акционерам </vt:lpstr>
      <vt:lpstr>С 19 августа 2024 года можно легально заниматься майнингом, но есть ограничения </vt:lpstr>
      <vt:lpstr>С 1 сентября 2024 года стартует эксперимент по расчетам криптовалютой </vt:lpstr>
      <vt:lpstr>В Башкирии на три года установили специальный налоговый режим </vt:lpstr>
      <vt:lpstr>НАЛОГ НА ДОБАВЛЕННУЮ СТОИМОСТЬ</vt:lpstr>
      <vt:lpstr>НДС 2025: новые освобождения</vt:lpstr>
      <vt:lpstr>НДС 2025: новые освобождения</vt:lpstr>
      <vt:lpstr>Расширен перечень операций, облагаемых по нулевой ставке</vt:lpstr>
      <vt:lpstr>НДС 2024 : новые освобождения</vt:lpstr>
      <vt:lpstr>Гостиничные услуги</vt:lpstr>
      <vt:lpstr>Освобождение от НДС услуг общепита с 01.01.2024 г  </vt:lpstr>
      <vt:lpstr>ФНС  об изменении методики расчета численности организации общественного питания в целях применения освобождения от НДС </vt:lpstr>
      <vt:lpstr>Освобождение от НДС услуг общепита с 01.01.2024 г </vt:lpstr>
      <vt:lpstr>Освобождение от НДС услуг общепита с 01.01.2024 г</vt:lpstr>
      <vt:lpstr>Услуги туроператора</vt:lpstr>
      <vt:lpstr>Применение ставки НДС 0% в туриндустрии</vt:lpstr>
      <vt:lpstr>НДС - ФЗ от 26.03.2022 №67-ФЗ</vt:lpstr>
      <vt:lpstr>НДС для гостиниц</vt:lpstr>
      <vt:lpstr>Услуги по временному размещению</vt:lpstr>
      <vt:lpstr>За услуги гостиниц нет НДС или есть ставка 0%</vt:lpstr>
      <vt:lpstr>НДС 0% для гостиниц: как определять необлагаемую базу при предоставлении алкоголя </vt:lpstr>
      <vt:lpstr>НДС 0% для гостиниц: когда льгота применима к континентальному завтраку </vt:lpstr>
      <vt:lpstr>Услуги пансионатов</vt:lpstr>
      <vt:lpstr>Санаторий не может применять ставку НДС 0% к услугам временного проживания</vt:lpstr>
      <vt:lpstr>Санаторий не может применять ставку НДС 0% к услугам временного проживания</vt:lpstr>
      <vt:lpstr>Льгота по НДС для санаторно-курортных организаций</vt:lpstr>
      <vt:lpstr>Заполняем декларацию по гостиничным услугам </vt:lpstr>
      <vt:lpstr>Раздельный учет по НДС </vt:lpstr>
      <vt:lpstr>Налоговая реформа 2025 – НДС и УСН</vt:lpstr>
      <vt:lpstr>Как изменится УСН с 2025 года </vt:lpstr>
      <vt:lpstr>Как изменится УСН с 2025 года</vt:lpstr>
      <vt:lpstr>Какие доходы будут учитывать для перехода на УСН в 2025 году </vt:lpstr>
      <vt:lpstr>Перечень доходов, которые учитывают для лимита по переходу на УСН тоже меняется</vt:lpstr>
      <vt:lpstr>Какой НДС будет на упрощенке к 2025 году </vt:lpstr>
      <vt:lpstr>Пониженные ставки НДС 5 и 7%(п.8 ст.164 НК) </vt:lpstr>
      <vt:lpstr>Кто не будет платить НДС на УСН</vt:lpstr>
      <vt:lpstr>Условия для освобождения от НДС на УСН</vt:lpstr>
      <vt:lpstr>Освобождение по статье 145 НК</vt:lpstr>
      <vt:lpstr>Налоговая реформа: НДС и УСН</vt:lpstr>
      <vt:lpstr>Освобождение по статье 145 НК </vt:lpstr>
      <vt:lpstr>Необлагаемые операции по статье 149 НК </vt:lpstr>
      <vt:lpstr>Какой НДС будут платить компании и ИП на упрощенке с 2025 года </vt:lpstr>
      <vt:lpstr>Налоговая реформа: НДС и УСН</vt:lpstr>
      <vt:lpstr>Налоговая реформа: НДС и УСН</vt:lpstr>
      <vt:lpstr>Как начислять НДС в 2025 году по переходным сделкам</vt:lpstr>
      <vt:lpstr>Договоры с контрагентами 2024-2025 </vt:lpstr>
      <vt:lpstr>Договоры с контрагентами 2024-2025</vt:lpstr>
      <vt:lpstr>Как выбрать ставку по НДС на УСН с 2025 года</vt:lpstr>
      <vt:lpstr>Как выбрать ставку по НДС на УСН с 2025 года</vt:lpstr>
      <vt:lpstr>Как выбрать ставку по НДС на УСН с 2025 год</vt:lpstr>
      <vt:lpstr>Как выбрать ставку по НДС на УСН с 2025 год</vt:lpstr>
      <vt:lpstr>Выгода ставки НДС на УСН в зависимости от доли входного НДС</vt:lpstr>
      <vt:lpstr>Выгода ставки НДС на УСН в зависимости от доли входного НДС</vt:lpstr>
      <vt:lpstr>Какой выбрать объект по УСН на 2025г. ( 6 или15)</vt:lpstr>
      <vt:lpstr>Расширен перечень операций, которые облагаются НДС по ставке 10%  </vt:lpstr>
      <vt:lpstr>С 1 января 2024 года действуют новые перечни медтоваров, не облагаемых НДС и облагаемых по ставке 10%   </vt:lpstr>
      <vt:lpstr>НДС 2024 : новые освобождения</vt:lpstr>
      <vt:lpstr>С 1 января 2024 года расширили перечень операций, облагаемых НДС по нулевой ставке </vt:lpstr>
      <vt:lpstr>Дополнен перечень товаров, длительность производственного цикла изготовления которых составляет свыше 6 месяцев </vt:lpstr>
      <vt:lpstr>Ставки НДС по перевозке пассажиров</vt:lpstr>
      <vt:lpstr>До 2028 года на внутренние авиаперевозки продлили льготы по НДС </vt:lpstr>
      <vt:lpstr>Новый формат   счета-фактуры</vt:lpstr>
      <vt:lpstr>Новый формат  электронного счета-фактуры и УПД</vt:lpstr>
      <vt:lpstr>Новый формат  электронного счета-фактуры и УПД</vt:lpstr>
      <vt:lpstr>Переходный период для нового формата счета-фактуры и УПД</vt:lpstr>
      <vt:lpstr>Обновили форму счета‑фактуры  </vt:lpstr>
      <vt:lpstr>Корректировочный счет-фактура с 1 октября 2024г.</vt:lpstr>
      <vt:lpstr>Обновили формы и форматы документов системы прослеживаемости</vt:lpstr>
      <vt:lpstr>Что делать, если прослеживаемых товаров нет в сервисе ФНС</vt:lpstr>
      <vt:lpstr>Возвращено право на применение спецрежимов ювелирами, работающими с серебром, и отменена льгота по НДС при продаже физлицам серебряных слитков</vt:lpstr>
      <vt:lpstr>Уплата НДС при продаже товаров через электронные торговые площадки ( маркетплейсы)</vt:lpstr>
      <vt:lpstr>НДС: ФЗ №389-ФЗ от 31.07.2023</vt:lpstr>
      <vt:lpstr>Апартаменты </vt:lpstr>
      <vt:lpstr>ФЗ от 27.11.2023 №539-ФЗ</vt:lpstr>
      <vt:lpstr>Разъяснения МФ по п.4 ст.151 НК</vt:lpstr>
      <vt:lpstr>Письмо МФ от 20.03.2024 №03-07-13/1/24930</vt:lpstr>
      <vt:lpstr>Ввоз товаров из ЕАЭС - особенности заполнения  документов для комиссионеров</vt:lpstr>
      <vt:lpstr>Ввоз товаров из ЕАЭС -  заполнение  документов  комиссионером</vt:lpstr>
      <vt:lpstr>Ввоз товаров из ЕАЭС -  заполнение  документов  комитентом</vt:lpstr>
      <vt:lpstr>Особый порядок исчисления НДС </vt:lpstr>
      <vt:lpstr>Информация ФНС: "Как регистрировать счета-фактуры в книге продаж при реализации б/у автомобилей и мотоциклов со II квартала 2024 года" </vt:lpstr>
      <vt:lpstr>НДС 2022-2024</vt:lpstr>
      <vt:lpstr>ИФНС запросила штатное расписание в рамках камералки по НДС. Суд признал требование правомерным </vt:lpstr>
      <vt:lpstr>ИФНС запросила штатное расписание в рамках камералки по НДС. Суд признал требование правомерным</vt:lpstr>
      <vt:lpstr>НДС</vt:lpstr>
      <vt:lpstr>Штрафные санкции по хозяйственным договорам</vt:lpstr>
      <vt:lpstr>Проценты по коммерческому кредиту</vt:lpstr>
      <vt:lpstr>Безвозмездная передача товаров, работ и услуг</vt:lpstr>
      <vt:lpstr>Передача товаров будущим покупателям для тестирования не облагается НДС</vt:lpstr>
      <vt:lpstr>Премии поставщиков — не бесплатный товар</vt:lpstr>
      <vt:lpstr>Ошибки в счете-фактуре</vt:lpstr>
      <vt:lpstr>Право на вычет</vt:lpstr>
      <vt:lpstr>НДС и чек ККТ</vt:lpstr>
      <vt:lpstr>Судебная практика по чекам ККТ и НДС</vt:lpstr>
      <vt:lpstr>Нельзя дробить вычеты НДС, если купили основное средство </vt:lpstr>
      <vt:lpstr>Вычет НДС по основным средствам можно дробить на части </vt:lpstr>
      <vt:lpstr>В какой момент принять к вычету НДС: когда отразили основное средство на счете 08 или 01 </vt:lpstr>
      <vt:lpstr>При выплате дивидендов недвижимостью не надо восстанавливать НДС по ней </vt:lpstr>
      <vt:lpstr>Налоговая отказала в вычете НДС по услугам питания и суд поддержал</vt:lpstr>
      <vt:lpstr>Импорт товаров</vt:lpstr>
      <vt:lpstr>Экспорт товаров, работ, услуг</vt:lpstr>
      <vt:lpstr>Подтвердить нулевую ставку при экспорте можно  с помощью сервиса ФНС</vt:lpstr>
      <vt:lpstr>Сервис "Офис экспортера» для упрощения подтверждения нулевой ставки НДС</vt:lpstr>
      <vt:lpstr>Презентация PowerPoint</vt:lpstr>
      <vt:lpstr>Электронные сервисы ФНС России</vt:lpstr>
      <vt:lpstr>Электронные сервисы ФНС России</vt:lpstr>
      <vt:lpstr>Подтверждение ставки НДС 0% экспортерами: опубликованы формы реестров</vt:lpstr>
      <vt:lpstr>НДС 0% при экспорте услуг и работ</vt:lpstr>
      <vt:lpstr>Экспорт</vt:lpstr>
      <vt:lpstr>НДС по ставке 0% с 2024 года</vt:lpstr>
      <vt:lpstr>Как подтвердить ставку НДС 0% при экспорте,  если цену товаров изменили после их выпуска</vt:lpstr>
      <vt:lpstr>Как посчитать НДС и налог на прибыль при валютной сделке</vt:lpstr>
      <vt:lpstr>Потери товаров при экспорте</vt:lpstr>
      <vt:lpstr>Налоговый вычет при экспорте</vt:lpstr>
      <vt:lpstr>Налог на прибыль и НДС по неподтвержденному экспорту</vt:lpstr>
      <vt:lpstr>Международная перевозка груза</vt:lpstr>
      <vt:lpstr>Презентация PowerPoint</vt:lpstr>
      <vt:lpstr>Презентация PowerPoint</vt:lpstr>
      <vt:lpstr>Транспортировка грузов по России - ФЗ от 22.04.2024 №92-ФЗ </vt:lpstr>
      <vt:lpstr>Транспортировка грузов по России - ФЗ от 22.04.2024 №92-ФЗ </vt:lpstr>
      <vt:lpstr>Транспортировка грузов по России - ФЗ от 22.04.2024 №92-ФЗ</vt:lpstr>
      <vt:lpstr>Международные перевозки -ФЗ от 22.04.2024 №92-ФЗ</vt:lpstr>
      <vt:lpstr>Для перевозки поездом действуют старые правила </vt:lpstr>
      <vt:lpstr>Презентация PowerPoint</vt:lpstr>
      <vt:lpstr>Ж/д контейнеры для международной перевозки облагаются НДС 0%</vt:lpstr>
      <vt:lpstr>При импорте из Китая для НДС 0% не обязательно быть в документах перевозчиком </vt:lpstr>
      <vt:lpstr>При импорте из Китая для НДС 0% не обязательно быть в документах перевозчиком </vt:lpstr>
      <vt:lpstr>НДС с авансов: Минфин указал на нюансы восстановления налога покупателем</vt:lpstr>
      <vt:lpstr>Судебная практика</vt:lpstr>
      <vt:lpstr>Судебная практика по НДС: ОС используют в облагаемых и не облагаемых НДС операциях - вычет можно заявить в течение 3 лет</vt:lpstr>
      <vt:lpstr>Судебная практика по НДС</vt:lpstr>
      <vt:lpstr>Определение СКЭС ВС от 19.07.2023 № 305-ЭС23-4066</vt:lpstr>
      <vt:lpstr>НАЛОГ НА ПРИБЫЛЬ ОРГАНИЗАЦИЙ</vt:lpstr>
      <vt:lpstr>Налоговая реформа 2025- налог на прибыль</vt:lpstr>
      <vt:lpstr>Как изменили ставки по налогу на прибыль с 2025 года</vt:lpstr>
      <vt:lpstr>Налоговая реформа 2025- налог на прибыль </vt:lpstr>
      <vt:lpstr>Аккредитация малых IT-компаний</vt:lpstr>
      <vt:lpstr>Налоговая реформа 2025- налог на прибыль </vt:lpstr>
      <vt:lpstr>Оптимальные решения 2024 и риски</vt:lpstr>
      <vt:lpstr>Ставка налога на прибыль 25% будет применяться к доходам 2025 года</vt:lpstr>
      <vt:lpstr>Оптимальные решения 2024 и риски</vt:lpstr>
      <vt:lpstr>Что выбрать ОСН или УСН с учетом изменений на 2025 год</vt:lpstr>
      <vt:lpstr>Что выбрать ОСН или УСН с учетом изменений на 2025 год</vt:lpstr>
      <vt:lpstr>Что выбрать ОСН или УСН с учетом изменений на 2025 год</vt:lpstr>
      <vt:lpstr>Налоговая реформа 2025- налог на прибыль</vt:lpstr>
      <vt:lpstr>Как применять повышающие коэффициенты с 2025 года</vt:lpstr>
      <vt:lpstr>Как применять повышающие коэффициенты с 2025 года</vt:lpstr>
      <vt:lpstr>Как применять повышающие коэффициенты с 2025 года</vt:lpstr>
      <vt:lpstr>Налоговая реформа 2025- налог на прибыль</vt:lpstr>
      <vt:lpstr>Как применять в 2025 году федеральный инвестиционный вычет</vt:lpstr>
      <vt:lpstr>Как применять в 2025 году федеральный инвестиционный вычет</vt:lpstr>
      <vt:lpstr>Как применять в 2025 году федеральный инвестиционный вычет</vt:lpstr>
      <vt:lpstr>Как применять в 2025 году федеральный инвестиционный вычет</vt:lpstr>
      <vt:lpstr>Налоговая реформа 2025- налог на прибыль</vt:lpstr>
      <vt:lpstr>Налоговая реформа 2025- налог на прибыль</vt:lpstr>
      <vt:lpstr>Налоговая реформа 2025- налог на прибыль</vt:lpstr>
      <vt:lpstr>Налоговая реформа 2025- налог на прибыль</vt:lpstr>
      <vt:lpstr>Налог на прибыль 2025</vt:lpstr>
      <vt:lpstr>Налог на прибыль 2025</vt:lpstr>
      <vt:lpstr>Налог на прибыль 2025</vt:lpstr>
      <vt:lpstr>Налог на прибыль 2024</vt:lpstr>
      <vt:lpstr>Новый инвестиционный вычет по прибыли</vt:lpstr>
      <vt:lpstr>Новый инвестиционный вычет по прибыли</vt:lpstr>
      <vt:lpstr>Льготы по IТ-деятельности </vt:lpstr>
      <vt:lpstr>Льготы по IТ-деятельности </vt:lpstr>
      <vt:lpstr>Налог на прибыль ФЗ от 14.07.2022 №323-ФЗ  (действует с 14 июля 2022 года,  изменения распространяется на период с 1 января 2022 года) </vt:lpstr>
      <vt:lpstr>Льгота по прибыли для электронной продукции </vt:lpstr>
      <vt:lpstr>Программу субсидирования найма продлили  до конца 2024 года </vt:lpstr>
      <vt:lpstr>Расширена программа субсидирования найма</vt:lpstr>
      <vt:lpstr>Субсидия три МРОТ – внереализационный доход</vt:lpstr>
      <vt:lpstr>Антикризисные поправки в законодательство</vt:lpstr>
      <vt:lpstr>Курсовые разницы в  2024 году</vt:lpstr>
      <vt:lpstr>Остатки по валютным счетам</vt:lpstr>
      <vt:lpstr>Доходы от реализации товаров, работ, услуг</vt:lpstr>
      <vt:lpstr>Доходы от реализации товаров, работ, услуг</vt:lpstr>
      <vt:lpstr>Как определять дату реализации строительных работ для расчета налога на прибыль</vt:lpstr>
      <vt:lpstr>Как определять дату реализации строительных работ - письмо МФ  от 10.10.2023 №03-03-06/1/96189 </vt:lpstr>
      <vt:lpstr>Внереализационные доходы</vt:lpstr>
      <vt:lpstr>Признание дебиторки безнадежной сразу, как должника исключили из ЕГРЮЛ </vt:lpstr>
      <vt:lpstr>Изъятие имущества для госнужд </vt:lpstr>
      <vt:lpstr>Доход от безвозмездного пользования имуществом</vt:lpstr>
      <vt:lpstr>Доход от безвозмездного пользования имуществом</vt:lpstr>
      <vt:lpstr>Не учитываемые доходы по 25 главе НК РФ </vt:lpstr>
      <vt:lpstr>Расходы</vt:lpstr>
      <vt:lpstr>Дата признания расходов</vt:lpstr>
      <vt:lpstr>Ст.54.1 НК «Пределы осуществления прав по исчислению налоговой базы налогоплательщиком»</vt:lpstr>
      <vt:lpstr>Расчетный метод ( пп.7 п.1 ст.31 НК)</vt:lpstr>
      <vt:lpstr>Обзор практики - Президиум ВС РФ от 13.12.2023</vt:lpstr>
      <vt:lpstr>Обзор практики - Президиум ВС РФ от 13.12.2023</vt:lpstr>
      <vt:lpstr>Существенная разница в цене</vt:lpstr>
      <vt:lpstr>Существенная разница в цене</vt:lpstr>
      <vt:lpstr>Ошибки в первичных учетных документах</vt:lpstr>
      <vt:lpstr>Налог на прибыль</vt:lpstr>
      <vt:lpstr>Излишне уплаченный транспортный налог - как его признавать при обложении прибыли </vt:lpstr>
      <vt:lpstr>Налог на прибыль. Прямые и косвенные расходы</vt:lpstr>
      <vt:lpstr>Судебная практика по признанию прямых и косвенных расходов</vt:lpstr>
      <vt:lpstr>Судебная практика по признанию прямых и косвенных расходов</vt:lpstr>
      <vt:lpstr>Налог на прибыль</vt:lpstr>
      <vt:lpstr>Амортизационная премия</vt:lpstr>
      <vt:lpstr>Амортизационная премия</vt:lpstr>
      <vt:lpstr>Налог на прибыль</vt:lpstr>
      <vt:lpstr>Налог на прибыль</vt:lpstr>
      <vt:lpstr>Налог на прибыль</vt:lpstr>
      <vt:lpstr>Налог на прибыль</vt:lpstr>
      <vt:lpstr>Налог на прибыль</vt:lpstr>
      <vt:lpstr>Налог на прибыль</vt:lpstr>
      <vt:lpstr>Расходы на оплату труда</vt:lpstr>
      <vt:lpstr>Расходы на оплату труда</vt:lpstr>
      <vt:lpstr>Компенсацию за использование личного имущества суд признал скрытой формой зарплаты</vt:lpstr>
      <vt:lpstr>Премии к праздникам</vt:lpstr>
      <vt:lpstr>Переквалификацию договоров с ИП в трудовые и начисление по ним  взносов и НДФЛ суд счел правомерным </vt:lpstr>
      <vt:lpstr>Постановление АС УО от 21.09.2023 №А50-18162/2022</vt:lpstr>
      <vt:lpstr>Налоговики доказали полное рабочее время с помощью путевых листов, журналов учета техосмотра и учета продукции </vt:lpstr>
      <vt:lpstr>Компенсация за личное авто</vt:lpstr>
      <vt:lpstr>Компенсация за личное авто</vt:lpstr>
      <vt:lpstr>Командировочные расходы </vt:lpstr>
      <vt:lpstr>Безотчетные суммы и командировочные расходы  в ДНР, ЛНР… </vt:lpstr>
      <vt:lpstr>Разъяснения Роструда</vt:lpstr>
      <vt:lpstr>Бумажные посадочные талоны больше не потребуются </vt:lpstr>
      <vt:lpstr>Представительские расходы</vt:lpstr>
      <vt:lpstr>Налог на прибыль: прочие расходы </vt:lpstr>
      <vt:lpstr>Налог на прибыль: расходы на рекламу </vt:lpstr>
      <vt:lpstr>Как отличить рекламу от простой информации </vt:lpstr>
      <vt:lpstr>Изменения  в НК</vt:lpstr>
      <vt:lpstr>Новые мобилизационные расходы</vt:lpstr>
      <vt:lpstr>Внереализационные расходы</vt:lpstr>
      <vt:lpstr>Списанный недострой нельзя включить в расходы, уменьшающие прибыль </vt:lpstr>
      <vt:lpstr>Списанный недострой нельзя включить в расходы, уменьшающие прибыль</vt:lpstr>
      <vt:lpstr>Верховный суд одобрил учет списанной незавершенки </vt:lpstr>
      <vt:lpstr>Верховный суд одобрил учет списанной незавершенки</vt:lpstr>
      <vt:lpstr>Доначисленные налоги и взносы уменьшают налог на прибыль</vt:lpstr>
      <vt:lpstr>Как списать непригодные товары</vt:lpstr>
      <vt:lpstr>Утилизация</vt:lpstr>
      <vt:lpstr>НАЛОГ НА ИМУЩЕСТВО НАЛОГ НА ЗЕМЛЮ ТРАНСПОРТНЫЙ НАЛОГ ТУРИСТИЧЕСКИЙ  НАЛОГ</vt:lpstr>
      <vt:lpstr>НАЛОГ НА ИМУЩЕСТВО и НАЛОГ НА ЗЕМЛЮ</vt:lpstr>
      <vt:lpstr>НАЛОГ НА ИМУЩЕСТВО и НАЛОГ НА ЗЕМЛЮ</vt:lpstr>
      <vt:lpstr>Как новая недвижимость облагается налогом на имущество организаций</vt:lpstr>
      <vt:lpstr>Аренда земли с 2026г.</vt:lpstr>
      <vt:lpstr>Налог на имущество - ФЗ №389-ФЗ от 31.07.2023</vt:lpstr>
      <vt:lpstr>Транспортный налог - ФЗ №389-ФЗ от 31.07.2023</vt:lpstr>
      <vt:lpstr>Транспортный налог за 2024 год</vt:lpstr>
      <vt:lpstr>Транспортный налог 2024 </vt:lpstr>
      <vt:lpstr>Если у транспортного средства два двигателя: как ФНС считает налог</vt:lpstr>
      <vt:lpstr>О правовых позициях ВС РФ по налоговым спорам,  касающимся определения вида имущества  (движимое/недвижимое) в целях применения гл.30 НК</vt:lpstr>
      <vt:lpstr>Подборка судебных решений по налоговым спорам, связанным с необоснованным разделением в бухучете единого объекта основных средств, относящегося к недвижимому имуществу </vt:lpstr>
      <vt:lpstr>Движ/недвиж – судебная практика</vt:lpstr>
      <vt:lpstr>Движ/недвиж – судебная практика</vt:lpstr>
      <vt:lpstr>Трансформаторная подстанция – движ или недвиж? </vt:lpstr>
      <vt:lpstr>Трансформаторная подстанция – движ или недвиж?</vt:lpstr>
      <vt:lpstr>Компании пришлось доказывать в суде право на льготу по налогу на имущество</vt:lpstr>
      <vt:lpstr>Компании пришлось доказывать в суде право на льготу по налогу на имущество</vt:lpstr>
      <vt:lpstr>Налог на имущество с неотделимых улучшений лизингового имущества с 1 января 2022 года</vt:lpstr>
      <vt:lpstr>Налог на имущество</vt:lpstr>
      <vt:lpstr>Ошибки в кадастровой стоимости</vt:lpstr>
      <vt:lpstr>МФ и ФНС простили пени по налогу на имущество</vt:lpstr>
      <vt:lpstr>Организация применила неверную кадастровую стоимость из ЕГРН - суд отменил пени</vt:lpstr>
      <vt:lpstr>Налог на имущество: суд обязал ИФНС вернуть переплату по уточненным декларациям за рамками 3 лет </vt:lpstr>
      <vt:lpstr>Обзор решений ВС РФ по имущественным налогам за 1 кв. 2024г. </vt:lpstr>
      <vt:lpstr>Туристический налог с 2025 года</vt:lpstr>
      <vt:lpstr>Кто и как платит туристический налог в 2025 году</vt:lpstr>
      <vt:lpstr>Кто и как платит туристический налог в 2025 году</vt:lpstr>
      <vt:lpstr>Декларация по туристическому налогу: ФНС разработала форму, формат и порядок заполнения </vt:lpstr>
      <vt:lpstr>НДФЛ. СТРАХОВЫЕ ВЗНОСЫ</vt:lpstr>
      <vt:lpstr>Налоговая реформа 2025 </vt:lpstr>
      <vt:lpstr>Ставки по НДФЛ с 2025 года</vt:lpstr>
      <vt:lpstr>Расчет НДФЛ с зарплаты в 2025 году </vt:lpstr>
      <vt:lpstr>Ставки по НДФЛ с 2025 года</vt:lpstr>
      <vt:lpstr>Доходы резидентов для расчета лимитов и ставки по НДФЛ</vt:lpstr>
      <vt:lpstr>Презентация PowerPoint</vt:lpstr>
      <vt:lpstr>Презентация PowerPoint</vt:lpstr>
      <vt:lpstr>Доходы резидентов по повышенным ставкам</vt:lpstr>
      <vt:lpstr>Доходы резидентов, которые не учитывают при расчете лимитов</vt:lpstr>
      <vt:lpstr>Северные надбавки 2025 </vt:lpstr>
      <vt:lpstr>Лица, которых признают резидентами в особом порядке</vt:lpstr>
      <vt:lpstr>Доходы нерезидентов 2025</vt:lpstr>
      <vt:lpstr>Доходы нерезидентов для расчета лимитов и ставки по НДФЛ</vt:lpstr>
      <vt:lpstr>Доходы нерезидентов, которые не учитывают при расчете лимитов</vt:lpstr>
      <vt:lpstr>Дивиденды 2025 </vt:lpstr>
      <vt:lpstr>Шкала ставок по НДФЛ 13 (15) % к дивидендам резидентов</vt:lpstr>
      <vt:lpstr>Расчет НДФЛ с дивидендов в 2025 году</vt:lpstr>
      <vt:lpstr>Материальная выгода  - ст.212 НК</vt:lpstr>
      <vt:lpstr>Материальная выгода - ФЗ от 08.08.2024 №259-ФЗ ( п.1 ст.212 НК)</vt:lpstr>
      <vt:lpstr>Материальная выгода - ФЗ от 08.08.2024 №259-ФЗ ( пп.1 п.2 ст.212 НК)</vt:lpstr>
      <vt:lpstr>Размеры вычетов на детей с 2025 года </vt:lpstr>
      <vt:lpstr>Для стандартного вычета на ребенка старше 18 лет нужна справка из учебного заведения </vt:lpstr>
      <vt:lpstr>В 2026 году семьи с детьми получат налоговый кешбэк</vt:lpstr>
      <vt:lpstr>НДФЛ 2025</vt:lpstr>
      <vt:lpstr>Какие документы нужно получить от сотрудника на вычет по ГТО </vt:lpstr>
      <vt:lpstr>Какие документы нужно получить от сотрудника на вычет по ГТО </vt:lpstr>
      <vt:lpstr>Вводится единый порядок для обложения выплат при увольнении</vt:lpstr>
      <vt:lpstr>НДФЛ 2025</vt:lpstr>
      <vt:lpstr>Выплаты по ГПД 2025 </vt:lpstr>
      <vt:lpstr>Доходы ИП 2025 </vt:lpstr>
      <vt:lpstr>НДФЛ для физ. лиц</vt:lpstr>
      <vt:lpstr>Разъяснения ФНС России о применении  новых размеров социальных вычетов</vt:lpstr>
      <vt:lpstr>НДФЛ - ФЗ №389-ФЗ от 31.07.2023</vt:lpstr>
      <vt:lpstr>НДФЛ с совокупной базы </vt:lpstr>
      <vt:lpstr>Доходы резидентов, которые не учитывают при расчете лимита 5 млн руб.</vt:lpstr>
      <vt:lpstr>Материальная выгода 2024</vt:lpstr>
      <vt:lpstr>Материальная выгода 2024</vt:lpstr>
      <vt:lpstr>Материальная выгода 2024   Формула расчета самой материальной выгоды при этом не поменялась. Для займов в рублях она выглядит так:  </vt:lpstr>
      <vt:lpstr>Материальная выгода 2024</vt:lpstr>
      <vt:lpstr>Нужно уточнить 6-НДФЛ </vt:lpstr>
      <vt:lpstr>Спорная ситуация с займами на покупку жилья </vt:lpstr>
      <vt:lpstr>Страховые взносы 2025</vt:lpstr>
      <vt:lpstr>Страховые взносы 2025</vt:lpstr>
      <vt:lpstr>Страховые взносы 2025</vt:lpstr>
      <vt:lpstr>Льготы ИТ-компаний в 2025 году </vt:lpstr>
      <vt:lpstr>Тарифы взносов для вновь образованных в результате присоединения и слияния ИТ-компаний </vt:lpstr>
      <vt:lpstr>Страховые взносы 2024</vt:lpstr>
      <vt:lpstr>Как рассчитать НДФЛ со стоимости подарочного сертификата и применить ККТ при его возврате</vt:lpstr>
      <vt:lpstr>Прощенный долг</vt:lpstr>
      <vt:lpstr>Соцпакет для работников</vt:lpstr>
      <vt:lpstr>УСН 2025</vt:lpstr>
      <vt:lpstr>Как изменились лимиты для перехода на упрощенку</vt:lpstr>
      <vt:lpstr>УСН</vt:lpstr>
      <vt:lpstr>АУСН  2025</vt:lpstr>
      <vt:lpstr>АУСН  2025 – ФЗ от 08.08.2024 № 259-ФЗ</vt:lpstr>
      <vt:lpstr>Ювелирам, работающим с серебром, вернули право на УСН и АУСН</vt:lpstr>
      <vt:lpstr>ПСН</vt:lpstr>
      <vt:lpstr>Совмещать УСН и ПСН по одной деятельности в разных торговых точках на одном рынке одном городе можно </vt:lpstr>
      <vt:lpstr>Новый порядок работы ККТ</vt:lpstr>
      <vt:lpstr>Новый порядок работы ККТ </vt:lpstr>
      <vt:lpstr>Новый порядок работы ККТ </vt:lpstr>
      <vt:lpstr>Кто может работать без кассы в 2024 году, что изменится в 2025 </vt:lpstr>
      <vt:lpstr>Кто может работать без кассы в 2024 году, что изменится в 2025</vt:lpstr>
      <vt:lpstr>Кто может работать без кассы в 2024 году, что изменится в 2025</vt:lpstr>
      <vt:lpstr>Изменения в закон о применении ККТ в 2025 году </vt:lpstr>
      <vt:lpstr>Изменения в закон о применении ККТ в 2025 году</vt:lpstr>
      <vt:lpstr>ККТ 2024-2025</vt:lpstr>
      <vt:lpstr>Продлены сроки начала применения ККТ отдельными категориями организаций и индивидуальных предпринимателей на территориях новых регионов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Светлана Поспелова</dc:creator>
  <dc:description/>
  <cp:lastModifiedBy>client-02</cp:lastModifiedBy>
  <cp:revision>2441</cp:revision>
  <cp:lastPrinted>2023-12-04T10:15:18Z</cp:lastPrinted>
  <dcterms:created xsi:type="dcterms:W3CDTF">2021-10-19T17:08:40Z</dcterms:created>
  <dcterms:modified xsi:type="dcterms:W3CDTF">2024-12-20T08:48:12Z</dcterms:modified>
  <dc:language>en-US</dc:language>
</cp:coreProperties>
</file>